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0.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9.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24.jp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03" r:id="rId2"/>
    <p:sldId id="856" r:id="rId3"/>
    <p:sldId id="395" r:id="rId4"/>
    <p:sldId id="857" r:id="rId5"/>
    <p:sldId id="858" r:id="rId6"/>
    <p:sldId id="859" r:id="rId7"/>
    <p:sldId id="860" r:id="rId8"/>
    <p:sldId id="855" r:id="rId9"/>
    <p:sldId id="485" r:id="rId10"/>
    <p:sldId id="486" r:id="rId11"/>
    <p:sldId id="484" r:id="rId12"/>
    <p:sldId id="714" r:id="rId13"/>
    <p:sldId id="850" r:id="rId14"/>
    <p:sldId id="853" r:id="rId15"/>
    <p:sldId id="854" r:id="rId16"/>
    <p:sldId id="848" r:id="rId17"/>
    <p:sldId id="861" r:id="rId18"/>
    <p:sldId id="882" r:id="rId19"/>
    <p:sldId id="852" r:id="rId20"/>
    <p:sldId id="849" r:id="rId21"/>
    <p:sldId id="877" r:id="rId22"/>
    <p:sldId id="880" r:id="rId23"/>
    <p:sldId id="881" r:id="rId24"/>
    <p:sldId id="868" r:id="rId25"/>
    <p:sldId id="863" r:id="rId26"/>
    <p:sldId id="864" r:id="rId27"/>
    <p:sldId id="866" r:id="rId28"/>
    <p:sldId id="867" r:id="rId29"/>
    <p:sldId id="878" r:id="rId30"/>
    <p:sldId id="876" r:id="rId31"/>
    <p:sldId id="845" r:id="rId32"/>
    <p:sldId id="460" r:id="rId33"/>
    <p:sldId id="704" r:id="rId34"/>
    <p:sldId id="851" r:id="rId35"/>
    <p:sldId id="875" r:id="rId36"/>
    <p:sldId id="879" r:id="rId37"/>
    <p:sldId id="846" r:id="rId38"/>
    <p:sldId id="872" r:id="rId39"/>
    <p:sldId id="883" r:id="rId40"/>
    <p:sldId id="433" r:id="rId41"/>
    <p:sldId id="86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76AA3A-AFFB-91CA-BE4A-20A4BC4D56AF}" v="6" dt="2025-02-27T19:58:48.784"/>
    <p1510:client id="{EEA9702B-380C-43F2-81EB-2B8D5BD9E2B5}" v="1339" dt="2025-02-28T14:35:48.4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407" autoAdjust="0"/>
    <p:restoredTop sz="71549" autoAdjust="0"/>
  </p:normalViewPr>
  <p:slideViewPr>
    <p:cSldViewPr snapToGrid="0">
      <p:cViewPr varScale="1">
        <p:scale>
          <a:sx n="45" d="100"/>
          <a:sy n="45" d="100"/>
        </p:scale>
        <p:origin x="1672" y="2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48F5FA-BB56-499C-8E74-A0B573F3C6F6}" type="datetimeFigureOut">
              <a:rPr lang="en-US" smtClean="0"/>
              <a:t>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1F1CC1-9A99-43A2-BE42-12C2C41D7C06}" type="slidenum">
              <a:rPr lang="en-US" smtClean="0"/>
              <a:t>‹#›</a:t>
            </a:fld>
            <a:endParaRPr lang="en-US"/>
          </a:p>
        </p:txBody>
      </p:sp>
    </p:spTree>
    <p:extLst>
      <p:ext uri="{BB962C8B-B14F-4D97-AF65-F5344CB8AC3E}">
        <p14:creationId xmlns:p14="http://schemas.microsoft.com/office/powerpoint/2010/main" val="52658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exastribune.org/2023/04/06/texas-legislature-education-savings-account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exastribune.org/2022/02/18/dan-patrick-donald-trump-texas-rick-perry-greg-abbot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and I’m really excited talk water and the 88</a:t>
            </a:r>
            <a:r>
              <a:rPr lang="en-US" baseline="30000" dirty="0"/>
              <a:t>th</a:t>
            </a:r>
            <a:r>
              <a:rPr lang="en-US" dirty="0"/>
              <a:t> Regular Session of the Texas Legislature today. And folks, it truly is always a water session in Texas. </a:t>
            </a:r>
          </a:p>
          <a:p>
            <a:endParaRPr lang="en-US" dirty="0"/>
          </a:p>
          <a:p>
            <a:r>
              <a:rPr lang="en-US" dirty="0"/>
              <a:t>And as much as things change, and there’s been quite a bit of change, things also stay the same. We’re going to take a look back at the 88</a:t>
            </a:r>
            <a:r>
              <a:rPr lang="en-US" baseline="30000" dirty="0"/>
              <a:t>th</a:t>
            </a:r>
            <a:r>
              <a:rPr lang="en-US" dirty="0"/>
              <a:t> to help us understand where we’re headed in the 89</a:t>
            </a:r>
            <a:r>
              <a:rPr lang="en-US" baseline="30000" dirty="0"/>
              <a:t>th</a:t>
            </a:r>
            <a:r>
              <a:rPr lang="en-US" dirty="0"/>
              <a:t>.</a:t>
            </a:r>
          </a:p>
        </p:txBody>
      </p:sp>
      <p:sp>
        <p:nvSpPr>
          <p:cNvPr id="4" name="Slide Number Placeholder 3"/>
          <p:cNvSpPr>
            <a:spLocks noGrp="1"/>
          </p:cNvSpPr>
          <p:nvPr>
            <p:ph type="sldNum" sz="quarter" idx="10"/>
          </p:nvPr>
        </p:nvSpPr>
        <p:spPr/>
        <p:txBody>
          <a:bodyPr/>
          <a:lstStyle/>
          <a:p>
            <a:fld id="{308FCCE5-2B2F-435E-8984-F18ABA8D5A8A}" type="slidenum">
              <a:rPr lang="en-US" smtClean="0"/>
              <a:t>1</a:t>
            </a:fld>
            <a:endParaRPr lang="en-US"/>
          </a:p>
        </p:txBody>
      </p:sp>
    </p:spTree>
    <p:extLst>
      <p:ext uri="{BB962C8B-B14F-4D97-AF65-F5344CB8AC3E}">
        <p14:creationId xmlns:p14="http://schemas.microsoft.com/office/powerpoint/2010/main" val="2705285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FF0B0-7069-2971-5095-86823E849F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645C7-52B4-F8D8-85C1-5EA5778FAB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70B249-C59D-8CCA-F071-CFEE34275C7E}"/>
              </a:ext>
            </a:extLst>
          </p:cNvPr>
          <p:cNvSpPr>
            <a:spLocks noGrp="1"/>
          </p:cNvSpPr>
          <p:nvPr>
            <p:ph type="body" idx="1"/>
          </p:nvPr>
        </p:nvSpPr>
        <p:spPr/>
        <p:txBody>
          <a:bodyPr/>
          <a:lstStyle/>
          <a:p>
            <a:r>
              <a:rPr lang="en-US" dirty="0"/>
              <a:t>SWAR is chaired by the incredibly powerful Senator Charles Perry out of Lubbock. Importantly, Perry is also on the Finance committee – An accountant turned senator advocating for districts interests – including rural and small systems, desal, and produced water, </a:t>
            </a:r>
          </a:p>
          <a:p>
            <a:endParaRPr lang="en-US" dirty="0"/>
          </a:p>
          <a:p>
            <a:r>
              <a:rPr lang="en-US" dirty="0"/>
              <a:t>Senator Kelly Hancock (R) represents District 9 in Tarrant County – has been in the senate since 2013</a:t>
            </a:r>
          </a:p>
          <a:p>
            <a:endParaRPr lang="en-US" dirty="0"/>
          </a:p>
          <a:p>
            <a:r>
              <a:rPr lang="en-US" dirty="0"/>
              <a:t>And we already know that </a:t>
            </a:r>
            <a:r>
              <a:rPr lang="en-US" b="1" dirty="0"/>
              <a:t>Perry’s big focus is on produced water issues</a:t>
            </a:r>
            <a:r>
              <a:rPr lang="en-US" dirty="0"/>
              <a:t>. His much anticipated Produced Water consortium bill was just filed. </a:t>
            </a:r>
          </a:p>
          <a:p>
            <a:r>
              <a:rPr lang="en-US" dirty="0"/>
              <a:t>at Texas Tech to bring together leaders in O&amp;G, academics,, and people with tech to work on the issue reuse of produced water for a number of purposes. And with EPA’s granting of delegation to TCEQ to issue discharge permits for produced water, we see a shift in value of water resources and a continued hard look at produced water as an important piece of the </a:t>
            </a:r>
            <a:r>
              <a:rPr lang="en-US" dirty="0" err="1"/>
              <a:t>aird</a:t>
            </a:r>
            <a:r>
              <a:rPr lang="en-US" dirty="0"/>
              <a:t> west Texas water portfolio. </a:t>
            </a:r>
          </a:p>
          <a:p>
            <a:endParaRPr lang="en-US" dirty="0"/>
          </a:p>
          <a:p>
            <a:r>
              <a:rPr lang="en-US" dirty="0"/>
              <a:t>Creighton is also now the Chair of the Senate Select Committee on Ports</a:t>
            </a:r>
          </a:p>
          <a:p>
            <a:endParaRPr lang="en-US" dirty="0"/>
          </a:p>
          <a:p>
            <a:endParaRPr lang="en-US" dirty="0"/>
          </a:p>
          <a:p>
            <a:r>
              <a:rPr lang="en-US" dirty="0"/>
              <a:t>Brian Birdwell, Chair Senate Committee on Natural Resources and Economic Development </a:t>
            </a:r>
          </a:p>
          <a:p>
            <a:r>
              <a:rPr lang="en-US" dirty="0"/>
              <a:t>Brian Birdwell, Chair</a:t>
            </a:r>
          </a:p>
        </p:txBody>
      </p:sp>
      <p:sp>
        <p:nvSpPr>
          <p:cNvPr id="4" name="Slide Number Placeholder 3">
            <a:extLst>
              <a:ext uri="{FF2B5EF4-FFF2-40B4-BE49-F238E27FC236}">
                <a16:creationId xmlns:a16="http://schemas.microsoft.com/office/drawing/2014/main" id="{ECC8CA96-4157-5B4E-EAC6-A088CE4F11DC}"/>
              </a:ext>
            </a:extLst>
          </p:cNvPr>
          <p:cNvSpPr>
            <a:spLocks noGrp="1"/>
          </p:cNvSpPr>
          <p:nvPr>
            <p:ph type="sldNum" sz="quarter" idx="10"/>
          </p:nvPr>
        </p:nvSpPr>
        <p:spPr/>
        <p:txBody>
          <a:bodyPr/>
          <a:lstStyle/>
          <a:p>
            <a:fld id="{308FCCE5-2B2F-435E-8984-F18ABA8D5A8A}" type="slidenum">
              <a:rPr lang="en-US" smtClean="0"/>
              <a:t>11</a:t>
            </a:fld>
            <a:endParaRPr lang="en-US"/>
          </a:p>
        </p:txBody>
      </p:sp>
    </p:spTree>
    <p:extLst>
      <p:ext uri="{BB962C8B-B14F-4D97-AF65-F5344CB8AC3E}">
        <p14:creationId xmlns:p14="http://schemas.microsoft.com/office/powerpoint/2010/main" val="38983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1F1CC1-9A99-43A2-BE42-12C2C41D7C06}" type="slidenum">
              <a:rPr lang="en-US" smtClean="0"/>
              <a:t>12</a:t>
            </a:fld>
            <a:endParaRPr lang="en-US"/>
          </a:p>
        </p:txBody>
      </p:sp>
    </p:spTree>
    <p:extLst>
      <p:ext uri="{BB962C8B-B14F-4D97-AF65-F5344CB8AC3E}">
        <p14:creationId xmlns:p14="http://schemas.microsoft.com/office/powerpoint/2010/main" val="2557183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know, biosolids are a highly regulated and sought after soil amendment that have also been the focus of a number of debates across Texas and in other states too. Texas regulates the land application and quality of biosolids to a more stringent level than the EPA and rule writing here in Texas that created the third class of biosolids, Class AB was concluded less than 10 years ago. Biosolids or the residuals from resource recovery plants are a fact of cleaning water – and an incredibly expensive part of water treatment that for some have required capitol improvement projects costing upwards of a quarter of a billion dollars. So, biosolids are a fact of treatment and expensive business. The issue at hand today is around the PFAS content in biosolids that are land applied. In 2021 EPA began its work on the their PFAS strategic roadmap to research, restrict, and remediate exposure to PFAS. </a:t>
            </a:r>
          </a:p>
          <a:p>
            <a:endParaRPr lang="en-US" dirty="0"/>
          </a:p>
          <a:p>
            <a:r>
              <a:rPr lang="en-US" dirty="0"/>
              <a:t>Those that work in water know that a new contaminant found in a multitude of household and everyday items like food packaging, clothing, personal care products, firefighter foam, and many </a:t>
            </a:r>
            <a:r>
              <a:rPr lang="en-US" dirty="0" err="1"/>
              <a:t>holdhold</a:t>
            </a:r>
            <a:r>
              <a:rPr lang="en-US" dirty="0"/>
              <a:t>  has been recognized by the EPA and is received as a pass</a:t>
            </a:r>
          </a:p>
          <a:p>
            <a:endParaRPr lang="en-US" dirty="0"/>
          </a:p>
          <a:p>
            <a:r>
              <a:rPr lang="en-US" dirty="0"/>
              <a:t>We </a:t>
            </a:r>
          </a:p>
          <a:p>
            <a:endParaRPr lang="en-US" dirty="0"/>
          </a:p>
        </p:txBody>
      </p:sp>
      <p:sp>
        <p:nvSpPr>
          <p:cNvPr id="4" name="Slide Number Placeholder 3"/>
          <p:cNvSpPr>
            <a:spLocks noGrp="1"/>
          </p:cNvSpPr>
          <p:nvPr>
            <p:ph type="sldNum" sz="quarter" idx="5"/>
          </p:nvPr>
        </p:nvSpPr>
        <p:spPr/>
        <p:txBody>
          <a:bodyPr/>
          <a:lstStyle/>
          <a:p>
            <a:fld id="{C11F1CC1-9A99-43A2-BE42-12C2C41D7C06}" type="slidenum">
              <a:rPr lang="en-US" smtClean="0"/>
              <a:t>14</a:t>
            </a:fld>
            <a:endParaRPr lang="en-US"/>
          </a:p>
        </p:txBody>
      </p:sp>
    </p:spTree>
    <p:extLst>
      <p:ext uri="{BB962C8B-B14F-4D97-AF65-F5344CB8AC3E}">
        <p14:creationId xmlns:p14="http://schemas.microsoft.com/office/powerpoint/2010/main" val="4054902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800" dirty="0">
                <a:effectLst/>
                <a:latin typeface="Courier" pitchFamily="49" charset="0"/>
              </a:rPr>
            </a:br>
            <a:r>
              <a:rPr lang="en-US" sz="1800" dirty="0">
                <a:effectLst/>
                <a:latin typeface="Courier" pitchFamily="49" charset="0"/>
              </a:rPr>
              <a:t>relating to a study regarding the effects of perfluoroalkyl and polyfluoroalkyl chemicals on public health.        BE IT ENACTED BY THE LEGISLATURE OF THE STATE OF TEXAS:        SECTION 1.  STUDY. The president of the University of Houston shall designate a department or entity at the university to conduct, in collaboration with the Railroad Commission of Texas and the Texas Commission on Environmental Quality, a study on the effects of perfluoroalkyl and polyfluoroalkyl chemicals on public health. The study must include an assessment of the health impact of perfluoroalkyl and polyfluoroalkyl chemicals found in:              (1)  produce, meat, and other food and beverage products, including their packaging;              (2)  groundwater, rivers, lakes, reservoirs, and other water sources used to supply the public with drinking water; and              (3)  equipment or materials that:                    (A)  likely contain perfluoroalkyl and polyfluoroalkyl chemicals; and                    (B)  regularly come in contact with professionals, including firefighters and chemical manufacturing workers.        SECTION 2.  REPORT.  Not later than December 1, 2026, the  department or entity at the University of Houston designated by the president of the university to conduct the study under Section 1 of this Act shall prepare a report with the conclusions of the study and submit the report to the legislature.</a:t>
            </a:r>
            <a:endParaRPr lang="en-US" dirty="0"/>
          </a:p>
        </p:txBody>
      </p:sp>
      <p:sp>
        <p:nvSpPr>
          <p:cNvPr id="4" name="Slide Number Placeholder 3"/>
          <p:cNvSpPr>
            <a:spLocks noGrp="1"/>
          </p:cNvSpPr>
          <p:nvPr>
            <p:ph type="sldNum" sz="quarter" idx="5"/>
          </p:nvPr>
        </p:nvSpPr>
        <p:spPr/>
        <p:txBody>
          <a:bodyPr/>
          <a:lstStyle/>
          <a:p>
            <a:fld id="{C11F1CC1-9A99-43A2-BE42-12C2C41D7C06}" type="slidenum">
              <a:rPr lang="en-US" smtClean="0"/>
              <a:t>16</a:t>
            </a:fld>
            <a:endParaRPr lang="en-US"/>
          </a:p>
        </p:txBody>
      </p:sp>
    </p:spTree>
    <p:extLst>
      <p:ext uri="{BB962C8B-B14F-4D97-AF65-F5344CB8AC3E}">
        <p14:creationId xmlns:p14="http://schemas.microsoft.com/office/powerpoint/2010/main" val="191807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HB 482 </a:t>
            </a:r>
            <a:r>
              <a:rPr lang="en-US" dirty="0"/>
              <a:t>notify state rep or senator of TCEQ administrative actions</a:t>
            </a:r>
          </a:p>
          <a:p>
            <a:r>
              <a:rPr lang="en-US" b="1" dirty="0"/>
              <a:t>HB 1237 </a:t>
            </a:r>
            <a:r>
              <a:rPr lang="en-US" dirty="0"/>
              <a:t>– this can be understood as a workforce bill and it relaxes the step up fee to renew your occupational license after more than 30 days expired to more than 90 days expired. And allows individuals to renew their license up to a year </a:t>
            </a:r>
            <a:r>
              <a:rPr lang="en-US" dirty="0" err="1"/>
              <a:t>afer</a:t>
            </a:r>
            <a:r>
              <a:rPr lang="en-US" dirty="0"/>
              <a:t> it has expired instead of no more than 30 days </a:t>
            </a:r>
          </a:p>
          <a:p>
            <a:endParaRPr lang="en-US" dirty="0"/>
          </a:p>
        </p:txBody>
      </p:sp>
      <p:sp>
        <p:nvSpPr>
          <p:cNvPr id="4" name="Slide Number Placeholder 3"/>
          <p:cNvSpPr>
            <a:spLocks noGrp="1"/>
          </p:cNvSpPr>
          <p:nvPr>
            <p:ph type="sldNum" sz="quarter" idx="5"/>
          </p:nvPr>
        </p:nvSpPr>
        <p:spPr/>
        <p:txBody>
          <a:bodyPr/>
          <a:lstStyle/>
          <a:p>
            <a:fld id="{C11F1CC1-9A99-43A2-BE42-12C2C41D7C06}" type="slidenum">
              <a:rPr lang="en-US" smtClean="0"/>
              <a:t>18</a:t>
            </a:fld>
            <a:endParaRPr lang="en-US"/>
          </a:p>
        </p:txBody>
      </p:sp>
    </p:spTree>
    <p:extLst>
      <p:ext uri="{BB962C8B-B14F-4D97-AF65-F5344CB8AC3E}">
        <p14:creationId xmlns:p14="http://schemas.microsoft.com/office/powerpoint/2010/main" val="3941903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HB 309 </a:t>
            </a:r>
            <a:r>
              <a:rPr lang="en-US" dirty="0"/>
              <a:t>Prohibits a political subdivision from sending public funds to hire a lobbyist or pay a nonprofit state association/organization that primarily represents political subdivisions and hires or contracts with lobbyists</a:t>
            </a:r>
          </a:p>
          <a:p>
            <a:endParaRPr lang="en-US" dirty="0"/>
          </a:p>
          <a:p>
            <a:r>
              <a:rPr lang="en-US" b="1" dirty="0"/>
              <a:t>HB 571 </a:t>
            </a:r>
            <a:r>
              <a:rPr lang="en-US" dirty="0"/>
              <a:t>has certain carveouts for associations to provide bill tracking, </a:t>
            </a:r>
          </a:p>
        </p:txBody>
      </p:sp>
      <p:sp>
        <p:nvSpPr>
          <p:cNvPr id="4" name="Slide Number Placeholder 3"/>
          <p:cNvSpPr>
            <a:spLocks noGrp="1"/>
          </p:cNvSpPr>
          <p:nvPr>
            <p:ph type="sldNum" sz="quarter" idx="5"/>
          </p:nvPr>
        </p:nvSpPr>
        <p:spPr/>
        <p:txBody>
          <a:bodyPr/>
          <a:lstStyle/>
          <a:p>
            <a:fld id="{C11F1CC1-9A99-43A2-BE42-12C2C41D7C06}" type="slidenum">
              <a:rPr lang="en-US" smtClean="0"/>
              <a:t>19</a:t>
            </a:fld>
            <a:endParaRPr lang="en-US"/>
          </a:p>
        </p:txBody>
      </p:sp>
    </p:spTree>
    <p:extLst>
      <p:ext uri="{BB962C8B-B14F-4D97-AF65-F5344CB8AC3E}">
        <p14:creationId xmlns:p14="http://schemas.microsoft.com/office/powerpoint/2010/main" val="352752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HB 310 </a:t>
            </a:r>
            <a:r>
              <a:rPr lang="en-US" dirty="0"/>
              <a:t>Expand priorities of TWF to include separate priority for municipalities with a population of less than 20,000</a:t>
            </a:r>
          </a:p>
          <a:p>
            <a:endParaRPr lang="en-US" dirty="0"/>
          </a:p>
          <a:p>
            <a:r>
              <a:rPr lang="en-US" b="1" dirty="0"/>
              <a:t>HB 365 </a:t>
            </a:r>
            <a:r>
              <a:rPr lang="en-US" dirty="0"/>
              <a:t>Grants</a:t>
            </a:r>
          </a:p>
          <a:p>
            <a:endParaRPr lang="en-US" dirty="0"/>
          </a:p>
          <a:p>
            <a:r>
              <a:rPr lang="en-US" b="1" dirty="0"/>
              <a:t>HB 422 </a:t>
            </a:r>
            <a:r>
              <a:rPr lang="en-US" dirty="0"/>
              <a:t>Increase caps on EDAP bonds from 25M to 100M</a:t>
            </a:r>
          </a:p>
          <a:p>
            <a:endParaRPr lang="en-US" dirty="0"/>
          </a:p>
          <a:p>
            <a:endParaRPr lang="en-US" dirty="0"/>
          </a:p>
        </p:txBody>
      </p:sp>
      <p:sp>
        <p:nvSpPr>
          <p:cNvPr id="4" name="Slide Number Placeholder 3"/>
          <p:cNvSpPr>
            <a:spLocks noGrp="1"/>
          </p:cNvSpPr>
          <p:nvPr>
            <p:ph type="sldNum" sz="quarter" idx="5"/>
          </p:nvPr>
        </p:nvSpPr>
        <p:spPr/>
        <p:txBody>
          <a:bodyPr/>
          <a:lstStyle/>
          <a:p>
            <a:fld id="{C11F1CC1-9A99-43A2-BE42-12C2C41D7C06}" type="slidenum">
              <a:rPr lang="en-US" smtClean="0"/>
              <a:t>20</a:t>
            </a:fld>
            <a:endParaRPr lang="en-US"/>
          </a:p>
        </p:txBody>
      </p:sp>
    </p:spTree>
    <p:extLst>
      <p:ext uri="{BB962C8B-B14F-4D97-AF65-F5344CB8AC3E}">
        <p14:creationId xmlns:p14="http://schemas.microsoft.com/office/powerpoint/2010/main" val="3348851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HB 1344 priority assistance to high growth areas</a:t>
            </a:r>
          </a:p>
          <a:p>
            <a:endParaRPr lang="en-US" b="1" dirty="0"/>
          </a:p>
          <a:p>
            <a:r>
              <a:rPr lang="en-US" b="1" dirty="0"/>
              <a:t>HB 1400 </a:t>
            </a:r>
            <a:r>
              <a:rPr lang="en-US" dirty="0"/>
              <a:t>– creates the groundwater science innovation fund administered by the TWDB and provides grants and funding to further understanding of a number of groundwater uses and subject. </a:t>
            </a:r>
            <a:br>
              <a:rPr lang="en-US" dirty="0"/>
            </a:br>
            <a:endParaRPr lang="en-US" dirty="0"/>
          </a:p>
          <a:p>
            <a:pPr rtl="0">
              <a:spcBef>
                <a:spcPts val="0"/>
              </a:spcBef>
              <a:spcAft>
                <a:spcPts val="0"/>
              </a:spcAft>
            </a:pPr>
            <a:r>
              <a:rPr lang="en-US" b="1" dirty="0"/>
              <a:t>HB 1501 </a:t>
            </a:r>
            <a:r>
              <a:rPr lang="en-US" dirty="0"/>
              <a:t>– directs Texas State University meadows center for water the </a:t>
            </a:r>
            <a:r>
              <a:rPr lang="en-US" dirty="0" err="1"/>
              <a:t>the</a:t>
            </a:r>
            <a:r>
              <a:rPr lang="en-US" dirty="0"/>
              <a:t> environment to study the feasibility of incentivizing the development of seawater desal along the gulf coast. Will study other countries efforts and look at brine disposal and potential applications in nuclear energy.</a:t>
            </a:r>
          </a:p>
          <a:p>
            <a:pPr rtl="0">
              <a:spcBef>
                <a:spcPts val="0"/>
              </a:spcBef>
              <a:spcAft>
                <a:spcPts val="0"/>
              </a:spcAft>
            </a:pPr>
            <a:endParaRPr lang="en-US" b="0" dirty="0">
              <a:effectLst/>
            </a:endParaRPr>
          </a:p>
          <a:p>
            <a:pPr rtl="0">
              <a:spcBef>
                <a:spcPts val="0"/>
              </a:spcBef>
              <a:spcAft>
                <a:spcPts val="0"/>
              </a:spcAft>
            </a:pPr>
            <a:r>
              <a:rPr lang="en-US" b="1" dirty="0">
                <a:effectLst/>
              </a:rPr>
              <a:t>HB 1523 </a:t>
            </a:r>
            <a:r>
              <a:rPr lang="en-US" b="0" dirty="0">
                <a:effectLst/>
              </a:rPr>
              <a:t>– heavily bracketed and would prohibit TCEQ from authorizing Class V injection wells for use in ASR in Bastrop county</a:t>
            </a:r>
          </a:p>
          <a:p>
            <a:pPr rtl="0">
              <a:spcBef>
                <a:spcPts val="0"/>
              </a:spcBef>
              <a:spcAft>
                <a:spcPts val="0"/>
              </a:spcAft>
            </a:pPr>
            <a:endParaRPr lang="en-US" b="0" dirty="0">
              <a:effectLst/>
            </a:endParaRPr>
          </a:p>
          <a:p>
            <a:pPr rtl="0">
              <a:spcBef>
                <a:spcPts val="0"/>
              </a:spcBef>
              <a:spcAft>
                <a:spcPts val="0"/>
              </a:spcAft>
            </a:pPr>
            <a:r>
              <a:rPr lang="en-US" sz="1200" b="1" dirty="0">
                <a:solidFill>
                  <a:srgbClr val="002060"/>
                </a:solidFill>
                <a:latin typeface="Mark Pro Book" panose="020B0604020201010104" pitchFamily="34" charset="0"/>
              </a:rPr>
              <a:t>SB 191 </a:t>
            </a:r>
            <a:r>
              <a:rPr lang="en-US" sz="1200" b="0" dirty="0">
                <a:solidFill>
                  <a:srgbClr val="002060"/>
                </a:solidFill>
                <a:effectLst/>
                <a:latin typeface="Mark Pro Book" panose="020B0604020201010104" pitchFamily="34" charset="0"/>
              </a:rPr>
              <a:t>– would test for lead levels in school water sources and restrict access if lead levels are over 15 parts per billion</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C11F1CC1-9A99-43A2-BE42-12C2C41D7C06}" type="slidenum">
              <a:rPr lang="en-US" smtClean="0"/>
              <a:t>21</a:t>
            </a:fld>
            <a:endParaRPr lang="en-US"/>
          </a:p>
        </p:txBody>
      </p:sp>
    </p:spTree>
    <p:extLst>
      <p:ext uri="{BB962C8B-B14F-4D97-AF65-F5344CB8AC3E}">
        <p14:creationId xmlns:p14="http://schemas.microsoft.com/office/powerpoint/2010/main" val="1267951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60FE5-A684-CC57-05C6-A1038AF1C0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9A36-5645-AE3F-AFFB-DD8D40C231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DF757A-08D6-9C84-BB73-E6F04D129EBC}"/>
              </a:ext>
            </a:extLst>
          </p:cNvPr>
          <p:cNvSpPr>
            <a:spLocks noGrp="1"/>
          </p:cNvSpPr>
          <p:nvPr>
            <p:ph type="body" idx="1"/>
          </p:nvPr>
        </p:nvSpPr>
        <p:spPr/>
        <p:txBody>
          <a:bodyPr/>
          <a:lstStyle/>
          <a:p>
            <a:pPr rtl="0">
              <a:spcBef>
                <a:spcPts val="0"/>
              </a:spcBef>
              <a:spcAft>
                <a:spcPts val="0"/>
              </a:spcAft>
            </a:pPr>
            <a:r>
              <a:rPr lang="en-US" b="1" dirty="0">
                <a:effectLst/>
              </a:rPr>
              <a:t>HB 1523 </a:t>
            </a:r>
            <a:r>
              <a:rPr lang="en-US" b="0" dirty="0">
                <a:effectLst/>
              </a:rPr>
              <a:t>– heavily bracketed and would prohibit TCEQ from authorizing Class V injection wells for use in ASR in Bastrop county</a:t>
            </a:r>
          </a:p>
          <a:p>
            <a:pPr rtl="0">
              <a:spcBef>
                <a:spcPts val="0"/>
              </a:spcBef>
              <a:spcAft>
                <a:spcPts val="0"/>
              </a:spcAft>
            </a:pPr>
            <a:endParaRPr lang="en-US" b="0" dirty="0">
              <a:effectLst/>
            </a:endParaRPr>
          </a:p>
          <a:p>
            <a:pPr rtl="0">
              <a:spcBef>
                <a:spcPts val="0"/>
              </a:spcBef>
              <a:spcAft>
                <a:spcPts val="0"/>
              </a:spcAft>
            </a:pPr>
            <a:r>
              <a:rPr lang="en-US" sz="1200" b="1" dirty="0">
                <a:solidFill>
                  <a:srgbClr val="002060"/>
                </a:solidFill>
                <a:latin typeface="Mark Pro Book" panose="020B0604020201010104" pitchFamily="34" charset="0"/>
              </a:rPr>
              <a:t>SB 191 </a:t>
            </a:r>
            <a:r>
              <a:rPr lang="en-US" sz="1200" b="0" dirty="0">
                <a:solidFill>
                  <a:srgbClr val="002060"/>
                </a:solidFill>
                <a:effectLst/>
                <a:latin typeface="Mark Pro Book" panose="020B0604020201010104" pitchFamily="34" charset="0"/>
              </a:rPr>
              <a:t>– would test for lead levels in school water sources and restrict access if lead levels are over 15 parts per billion</a:t>
            </a:r>
            <a:endParaRPr lang="en-US" b="0" dirty="0">
              <a:effectLst/>
            </a:endParaRPr>
          </a:p>
          <a:p>
            <a:endParaRPr lang="en-US" dirty="0"/>
          </a:p>
        </p:txBody>
      </p:sp>
      <p:sp>
        <p:nvSpPr>
          <p:cNvPr id="4" name="Slide Number Placeholder 3">
            <a:extLst>
              <a:ext uri="{FF2B5EF4-FFF2-40B4-BE49-F238E27FC236}">
                <a16:creationId xmlns:a16="http://schemas.microsoft.com/office/drawing/2014/main" id="{D2D7E09D-3BEA-25E8-FBC1-723EF2168CA4}"/>
              </a:ext>
            </a:extLst>
          </p:cNvPr>
          <p:cNvSpPr>
            <a:spLocks noGrp="1"/>
          </p:cNvSpPr>
          <p:nvPr>
            <p:ph type="sldNum" sz="quarter" idx="5"/>
          </p:nvPr>
        </p:nvSpPr>
        <p:spPr/>
        <p:txBody>
          <a:bodyPr/>
          <a:lstStyle/>
          <a:p>
            <a:fld id="{C11F1CC1-9A99-43A2-BE42-12C2C41D7C06}" type="slidenum">
              <a:rPr lang="en-US" smtClean="0"/>
              <a:t>22</a:t>
            </a:fld>
            <a:endParaRPr lang="en-US"/>
          </a:p>
        </p:txBody>
      </p:sp>
    </p:spTree>
    <p:extLst>
      <p:ext uri="{BB962C8B-B14F-4D97-AF65-F5344CB8AC3E}">
        <p14:creationId xmlns:p14="http://schemas.microsoft.com/office/powerpoint/2010/main" val="2232678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SB 448 </a:t>
            </a:r>
            <a:r>
              <a:rPr lang="en-US" dirty="0"/>
              <a:t>– cost sharing around desal plants. Would require the private entity to pay at least 50% of the energy costs to opera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effectLst/>
                <a:latin typeface="Courier"/>
              </a:rPr>
              <a:t>SB 1290 </a:t>
            </a:r>
            <a:r>
              <a:rPr lang="en-US" sz="1200" u="sng" dirty="0">
                <a:effectLst/>
                <a:latin typeface="Courier"/>
              </a:rPr>
              <a:t>(1)  back up generation for wastewater facilities at pocket plants "Emergency operations" means the operation of a</a:t>
            </a:r>
            <a:r>
              <a:rPr lang="en-US" sz="1200" dirty="0">
                <a:effectLst/>
                <a:latin typeface="Courier"/>
              </a:rPr>
              <a:t> </a:t>
            </a:r>
            <a:r>
              <a:rPr lang="en-US" sz="1200" u="sng" dirty="0">
                <a:effectLst/>
                <a:latin typeface="Courier"/>
              </a:rPr>
              <a:t>package plant during an extended power outage that impacts the</a:t>
            </a:r>
            <a:r>
              <a:rPr lang="en-US" sz="1200" dirty="0">
                <a:effectLst/>
                <a:latin typeface="Courier"/>
              </a:rPr>
              <a:t> </a:t>
            </a:r>
            <a:r>
              <a:rPr lang="en-US" sz="1200" u="sng" dirty="0">
                <a:effectLst/>
                <a:latin typeface="Courier"/>
              </a:rPr>
              <a:t>package plant.</a:t>
            </a:r>
            <a:r>
              <a:rPr lang="en-US" sz="1200" dirty="0">
                <a:effectLst/>
                <a:latin typeface="Courier"/>
              </a:rPr>
              <a:t>              </a:t>
            </a:r>
            <a:r>
              <a:rPr lang="en-US" sz="1200" u="sng" dirty="0">
                <a:effectLst/>
                <a:latin typeface="Courier"/>
              </a:rPr>
              <a:t>(2)  "Extended power outage" means a power outage</a:t>
            </a:r>
            <a:r>
              <a:rPr lang="en-US" sz="1200" dirty="0">
                <a:effectLst/>
                <a:latin typeface="Courier"/>
              </a:rPr>
              <a:t> </a:t>
            </a:r>
            <a:r>
              <a:rPr lang="en-US" sz="1200" u="sng" dirty="0">
                <a:effectLst/>
                <a:latin typeface="Courier"/>
              </a:rPr>
              <a:t>lasting for more than 24 hours.</a:t>
            </a:r>
            <a:r>
              <a:rPr lang="en-US" sz="1200" dirty="0">
                <a:effectLst/>
                <a:latin typeface="Courier"/>
              </a:rPr>
              <a:t>              </a:t>
            </a:r>
            <a:r>
              <a:rPr lang="en-US" sz="1200" u="sng" dirty="0">
                <a:effectLst/>
                <a:latin typeface="Courier"/>
              </a:rPr>
              <a:t>(3)  "Package plant" means a pre-manufactured</a:t>
            </a:r>
            <a:r>
              <a:rPr lang="en-US" sz="1200" dirty="0">
                <a:effectLst/>
                <a:latin typeface="Courier"/>
              </a:rPr>
              <a:t> </a:t>
            </a:r>
            <a:r>
              <a:rPr lang="en-US" sz="1200" u="sng" dirty="0">
                <a:effectLst/>
                <a:latin typeface="Courier"/>
              </a:rPr>
              <a:t>wastewater treatment facility with a capacity of less than 500,000</a:t>
            </a:r>
            <a:r>
              <a:rPr lang="en-US" sz="1200" dirty="0">
                <a:effectLst/>
                <a:latin typeface="Courier"/>
              </a:rPr>
              <a:t> </a:t>
            </a:r>
            <a:r>
              <a:rPr lang="en-US" sz="1200" u="sng" dirty="0">
                <a:effectLst/>
                <a:latin typeface="Courier"/>
              </a:rPr>
              <a:t>gallons per day. The term includes an extended aeration plant,</a:t>
            </a:r>
            <a:r>
              <a:rPr lang="en-US" sz="1200" dirty="0">
                <a:effectLst/>
                <a:latin typeface="Courier"/>
              </a:rPr>
              <a:t> </a:t>
            </a:r>
            <a:r>
              <a:rPr lang="en-US" sz="1200" u="sng" dirty="0">
                <a:effectLst/>
                <a:latin typeface="Courier"/>
              </a:rPr>
              <a:t>sequencing batch reactor, or oxidation ditch.</a:t>
            </a:r>
            <a:r>
              <a:rPr lang="en-US" sz="1200" dirty="0">
                <a:effectLst/>
                <a:latin typeface="Courier"/>
              </a:rPr>
              <a:t>        </a:t>
            </a:r>
            <a:r>
              <a:rPr lang="en-US" sz="1200" u="sng" dirty="0">
                <a:effectLst/>
                <a:latin typeface="Courier"/>
              </a:rPr>
              <a:t>(b)  The operator of a package plant shall:</a:t>
            </a:r>
            <a:r>
              <a:rPr lang="en-US" sz="1200" dirty="0">
                <a:effectLst/>
                <a:latin typeface="Courier"/>
              </a:rPr>
              <a:t>              </a:t>
            </a:r>
            <a:r>
              <a:rPr lang="en-US" sz="1200" u="sng" dirty="0">
                <a:effectLst/>
                <a:latin typeface="Courier"/>
              </a:rPr>
              <a:t>(1)  ensure the emergency operation of the package</a:t>
            </a:r>
            <a:r>
              <a:rPr lang="en-US" sz="1200" dirty="0">
                <a:effectLst/>
                <a:latin typeface="Courier"/>
              </a:rPr>
              <a:t> </a:t>
            </a:r>
            <a:r>
              <a:rPr lang="en-US" sz="1200" u="sng" dirty="0">
                <a:effectLst/>
                <a:latin typeface="Courier"/>
              </a:rPr>
              <a:t>plant during an extended power outage as soon as safe and</a:t>
            </a:r>
            <a:r>
              <a:rPr lang="en-US" sz="1200" dirty="0">
                <a:effectLst/>
                <a:latin typeface="Courier"/>
              </a:rPr>
              <a:t> </a:t>
            </a:r>
            <a:r>
              <a:rPr lang="en-US" sz="1200" u="sng" dirty="0">
                <a:effectLst/>
                <a:latin typeface="Courier"/>
              </a:rPr>
              <a:t>practicable following the occurrence of a natural disaster; and</a:t>
            </a:r>
            <a:r>
              <a:rPr lang="en-US" sz="1200" dirty="0">
                <a:effectLst/>
                <a:latin typeface="Courier"/>
              </a:rPr>
              <a:t>              </a:t>
            </a:r>
            <a:r>
              <a:rPr lang="en-US" sz="1200" u="sng" dirty="0">
                <a:effectLst/>
                <a:latin typeface="Courier"/>
              </a:rPr>
              <a:t>(2)  adopt and submit to the commission for its</a:t>
            </a:r>
            <a:r>
              <a:rPr lang="en-US" sz="1200" dirty="0">
                <a:effectLst/>
                <a:latin typeface="Courier"/>
              </a:rPr>
              <a:t> </a:t>
            </a:r>
            <a:r>
              <a:rPr lang="en-US" sz="1200" u="sng" dirty="0">
                <a:effectLst/>
                <a:latin typeface="Courier"/>
              </a:rPr>
              <a:t>approval:</a:t>
            </a:r>
            <a:r>
              <a:rPr lang="en-US" sz="1200" dirty="0">
                <a:effectLst/>
                <a:latin typeface="Courier"/>
              </a:rPr>
              <a:t>                    </a:t>
            </a:r>
            <a:r>
              <a:rPr lang="en-US" sz="1200" u="sng" dirty="0">
                <a:effectLst/>
                <a:latin typeface="Courier"/>
              </a:rPr>
              <a:t>(A)  an emergency preparedness plan that</a:t>
            </a:r>
            <a:r>
              <a:rPr lang="en-US" sz="1200" dirty="0">
                <a:effectLst/>
                <a:latin typeface="Courier"/>
              </a:rPr>
              <a:t> </a:t>
            </a:r>
            <a:r>
              <a:rPr lang="en-US" sz="1200" u="sng" dirty="0">
                <a:effectLst/>
                <a:latin typeface="Courier"/>
              </a:rPr>
              <a:t>demonstrates the operator's ability to provide the emergency</a:t>
            </a:r>
            <a:r>
              <a:rPr lang="en-US" sz="1200" dirty="0">
                <a:effectLst/>
                <a:latin typeface="Courier"/>
              </a:rPr>
              <a:t> </a:t>
            </a:r>
            <a:r>
              <a:rPr lang="en-US" sz="1200" u="sng" dirty="0">
                <a:effectLst/>
                <a:latin typeface="Courier"/>
              </a:rPr>
              <a:t>operations described by Subdivision (1); and</a:t>
            </a:r>
            <a:r>
              <a:rPr lang="en-US" sz="1200" dirty="0">
                <a:effectLst/>
                <a:latin typeface="Courier"/>
              </a:rPr>
              <a:t>                    </a:t>
            </a:r>
            <a:r>
              <a:rPr lang="en-US" sz="1200" u="sng" dirty="0">
                <a:effectLst/>
                <a:latin typeface="Courier"/>
              </a:rPr>
              <a:t>(B)  a timeline for implementing the plan</a:t>
            </a:r>
            <a:r>
              <a:rPr lang="en-US" sz="1200" dirty="0">
                <a:effectLst/>
                <a:latin typeface="Courier"/>
              </a:rPr>
              <a:t> </a:t>
            </a:r>
            <a:r>
              <a:rPr lang="en-US" sz="1200" u="sng" dirty="0">
                <a:effectLst/>
                <a:latin typeface="Courier"/>
              </a:rPr>
              <a:t>described by Paragraph (A).</a:t>
            </a:r>
            <a:endParaRPr lang="en-US" dirty="0"/>
          </a:p>
          <a:p>
            <a:endParaRPr lang="en-US" sz="1000" b="1" dirty="0">
              <a:solidFill>
                <a:srgbClr val="002060"/>
              </a:solidFill>
              <a:latin typeface="Mark Pro Book" panose="020B0604020201010104" pitchFamily="34" charset="0"/>
            </a:endParaRPr>
          </a:p>
          <a:p>
            <a:r>
              <a:rPr lang="en-US" sz="1000" b="1" dirty="0">
                <a:solidFill>
                  <a:srgbClr val="002060"/>
                </a:solidFill>
                <a:latin typeface="Mark Pro Book" panose="020B0604020201010104" pitchFamily="34" charset="0"/>
              </a:rPr>
              <a:t>SB 1034 </a:t>
            </a:r>
            <a:r>
              <a:rPr lang="en-US" sz="1000" b="0" dirty="0">
                <a:solidFill>
                  <a:srgbClr val="002060"/>
                </a:solidFill>
                <a:latin typeface="Mark Pro Book" panose="020B0604020201010104" pitchFamily="34" charset="0"/>
              </a:rPr>
              <a:t>Sparks/Perry adds special district to retail public utility, defines cyber security, can’t use USB into intranet, or network, asks for security assessment, security incident notification (no more than 48 hours)</a:t>
            </a:r>
          </a:p>
          <a:p>
            <a:endParaRPr lang="en-US" dirty="0"/>
          </a:p>
          <a:p>
            <a:pPr algn="just" rtl="0"/>
            <a:r>
              <a:rPr lang="en-US" sz="1200" b="1" i="0" u="none" strike="noStrike" dirty="0">
                <a:solidFill>
                  <a:srgbClr val="000000"/>
                </a:solidFill>
                <a:effectLst/>
                <a:latin typeface="Times New Roman" panose="02020603050405020304" pitchFamily="18" charset="0"/>
              </a:rPr>
              <a:t>SB 1625 </a:t>
            </a:r>
            <a:r>
              <a:rPr lang="en-US" sz="1200" b="0" i="0" u="none" strike="noStrike" dirty="0">
                <a:solidFill>
                  <a:srgbClr val="000000"/>
                </a:solidFill>
                <a:effectLst/>
                <a:latin typeface="Times New Roman" panose="02020603050405020304" pitchFamily="18" charset="0"/>
              </a:rPr>
              <a:t>amends the Texas Health and Safety Code to require public water supply and wastewater systems to notify the Texas Commission on Environmental Quality (TCEQ) and the Department of Information Resources (DIR) of certain security incidents that may impact water services or system integrity.</a:t>
            </a:r>
            <a:endParaRPr lang="en-US" b="0" dirty="0">
              <a:effectLst/>
            </a:endParaRPr>
          </a:p>
          <a:p>
            <a:pPr algn="just" rtl="0"/>
            <a:br>
              <a:rPr lang="en-US" b="0" dirty="0">
                <a:effectLst/>
              </a:rPr>
            </a:br>
            <a:r>
              <a:rPr lang="en-US" sz="1200" b="0" i="0" u="none" strike="noStrike" dirty="0">
                <a:solidFill>
                  <a:srgbClr val="000000"/>
                </a:solidFill>
                <a:effectLst/>
                <a:latin typeface="Times New Roman" panose="02020603050405020304" pitchFamily="18" charset="0"/>
              </a:rPr>
              <a:t>The bill expands the types of reportable security events to include unauthorized disclosures of sensitive personal information, ransomware attacks, unauthorized attempts to access proprietary system data, and computer or network disruptions that affect system operations. Additionally, the bill clarifies that TCEQ must establish procedures to report these security incidents to DIR. Existing reporting requirements remain in place for unauthorized entries, acts of terrorism, theft of critical infrastructure, natural disasters, and unplanned water outages. </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C11F1CC1-9A99-43A2-BE42-12C2C41D7C06}" type="slidenum">
              <a:rPr lang="en-US" smtClean="0"/>
              <a:t>23</a:t>
            </a:fld>
            <a:endParaRPr lang="en-US"/>
          </a:p>
        </p:txBody>
      </p:sp>
    </p:spTree>
    <p:extLst>
      <p:ext uri="{BB962C8B-B14F-4D97-AF65-F5344CB8AC3E}">
        <p14:creationId xmlns:p14="http://schemas.microsoft.com/office/powerpoint/2010/main" val="3868299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JULIE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They spent more time in</a:t>
            </a:r>
          </a:p>
          <a:p>
            <a:pPr marL="0" lvl="0" indent="0" algn="l" rtl="0">
              <a:spcBef>
                <a:spcPts val="0"/>
              </a:spcBef>
              <a:spcAft>
                <a:spcPts val="0"/>
              </a:spcAft>
              <a:buNone/>
            </a:pPr>
            <a:r>
              <a:rPr lang="en-US" dirty="0"/>
              <a:t>session than any other Legislature since the Texas Legislature first convened in 1846.</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(Abbott, Phelan, Patrick) is divided on hot button political issues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is speculation but  don’t think it’s a coincidence so many senior members</a:t>
            </a:r>
          </a:p>
          <a:p>
            <a:pPr marL="0" lvl="0" indent="0" algn="l" rtl="0">
              <a:spcBef>
                <a:spcPts val="0"/>
              </a:spcBef>
              <a:spcAft>
                <a:spcPts val="0"/>
              </a:spcAft>
              <a:buNone/>
            </a:pPr>
            <a:r>
              <a:rPr lang="en-US" dirty="0"/>
              <a:t>are retiring after this past session</a:t>
            </a:r>
          </a:p>
          <a:p>
            <a:endParaRPr lang="en-US" dirty="0"/>
          </a:p>
        </p:txBody>
      </p:sp>
      <p:sp>
        <p:nvSpPr>
          <p:cNvPr id="4" name="Slide Number Placeholder 3"/>
          <p:cNvSpPr>
            <a:spLocks noGrp="1"/>
          </p:cNvSpPr>
          <p:nvPr>
            <p:ph type="sldNum" sz="quarter" idx="5"/>
          </p:nvPr>
        </p:nvSpPr>
        <p:spPr/>
        <p:txBody>
          <a:bodyPr/>
          <a:lstStyle/>
          <a:p>
            <a:fld id="{C11F1CC1-9A99-43A2-BE42-12C2C41D7C06}" type="slidenum">
              <a:rPr lang="en-US" smtClean="0"/>
              <a:t>2</a:t>
            </a:fld>
            <a:endParaRPr lang="en-US"/>
          </a:p>
        </p:txBody>
      </p:sp>
    </p:spTree>
    <p:extLst>
      <p:ext uri="{BB962C8B-B14F-4D97-AF65-F5344CB8AC3E}">
        <p14:creationId xmlns:p14="http://schemas.microsoft.com/office/powerpoint/2010/main" val="939864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SB 480 Clarify that local government may contract with another local government, the state, or the federal government to jointly participate in research or planning activities related to water resources</a:t>
            </a:r>
          </a:p>
        </p:txBody>
      </p:sp>
      <p:sp>
        <p:nvSpPr>
          <p:cNvPr id="4" name="Slide Number Placeholder 3"/>
          <p:cNvSpPr>
            <a:spLocks noGrp="1"/>
          </p:cNvSpPr>
          <p:nvPr>
            <p:ph type="sldNum" sz="quarter" idx="5"/>
          </p:nvPr>
        </p:nvSpPr>
        <p:spPr/>
        <p:txBody>
          <a:bodyPr/>
          <a:lstStyle/>
          <a:p>
            <a:fld id="{C11F1CC1-9A99-43A2-BE42-12C2C41D7C06}" type="slidenum">
              <a:rPr lang="en-US" smtClean="0"/>
              <a:t>24</a:t>
            </a:fld>
            <a:endParaRPr lang="en-US"/>
          </a:p>
        </p:txBody>
      </p:sp>
    </p:spTree>
    <p:extLst>
      <p:ext uri="{BB962C8B-B14F-4D97-AF65-F5344CB8AC3E}">
        <p14:creationId xmlns:p14="http://schemas.microsoft.com/office/powerpoint/2010/main" val="2204652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0A7BD-75D1-9F0F-F7FA-3B78892198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C11EFE-20B3-3676-11FD-5E772B4CE6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9849D1-5A8F-CDEA-97D0-89D706307646}"/>
              </a:ext>
            </a:extLst>
          </p:cNvPr>
          <p:cNvSpPr>
            <a:spLocks noGrp="1"/>
          </p:cNvSpPr>
          <p:nvPr>
            <p:ph type="body" idx="1"/>
          </p:nvPr>
        </p:nvSpPr>
        <p:spPr/>
        <p:txBody>
          <a:bodyPr/>
          <a:lstStyle/>
          <a:p>
            <a:r>
              <a:rPr lang="en-US" dirty="0"/>
              <a:t>1633 Amends code to requires a GCD to consider if the proposed use of water unreasonably affects wells that are registered with the district and exempt from permitting</a:t>
            </a:r>
          </a:p>
          <a:p>
            <a:endParaRPr lang="en-US" dirty="0"/>
          </a:p>
          <a:p>
            <a:r>
              <a:rPr lang="en-US" dirty="0"/>
              <a:t>1690</a:t>
            </a:r>
          </a:p>
          <a:p>
            <a:endParaRPr lang="en-US" dirty="0"/>
          </a:p>
          <a:p>
            <a:r>
              <a:rPr lang="en-US" dirty="0"/>
              <a:t>Adopt rules requiring notice of export permits</a:t>
            </a:r>
          </a:p>
        </p:txBody>
      </p:sp>
      <p:sp>
        <p:nvSpPr>
          <p:cNvPr id="4" name="Slide Number Placeholder 3">
            <a:extLst>
              <a:ext uri="{FF2B5EF4-FFF2-40B4-BE49-F238E27FC236}">
                <a16:creationId xmlns:a16="http://schemas.microsoft.com/office/drawing/2014/main" id="{9A402EBA-2CFF-6E5D-0E61-A09E4FB0DE15}"/>
              </a:ext>
            </a:extLst>
          </p:cNvPr>
          <p:cNvSpPr>
            <a:spLocks noGrp="1"/>
          </p:cNvSpPr>
          <p:nvPr>
            <p:ph type="sldNum" sz="quarter" idx="5"/>
          </p:nvPr>
        </p:nvSpPr>
        <p:spPr/>
        <p:txBody>
          <a:bodyPr/>
          <a:lstStyle/>
          <a:p>
            <a:fld id="{C11F1CC1-9A99-43A2-BE42-12C2C41D7C06}" type="slidenum">
              <a:rPr lang="en-US" smtClean="0"/>
              <a:t>25</a:t>
            </a:fld>
            <a:endParaRPr lang="en-US"/>
          </a:p>
        </p:txBody>
      </p:sp>
    </p:spTree>
    <p:extLst>
      <p:ext uri="{BB962C8B-B14F-4D97-AF65-F5344CB8AC3E}">
        <p14:creationId xmlns:p14="http://schemas.microsoft.com/office/powerpoint/2010/main" val="1992776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2077 amends water code to reinstate definition of affected person for purposes of appealing a desired future condition</a:t>
            </a:r>
          </a:p>
          <a:p>
            <a:endParaRPr lang="en-US" dirty="0"/>
          </a:p>
          <a:p>
            <a:r>
              <a:rPr lang="en-US" dirty="0"/>
              <a:t>2078 requires plan language on explanation of how a GCD is monitoring and tracking achievement of a DFC</a:t>
            </a:r>
          </a:p>
        </p:txBody>
      </p:sp>
      <p:sp>
        <p:nvSpPr>
          <p:cNvPr id="4" name="Slide Number Placeholder 3"/>
          <p:cNvSpPr>
            <a:spLocks noGrp="1"/>
          </p:cNvSpPr>
          <p:nvPr>
            <p:ph type="sldNum" sz="quarter" idx="5"/>
          </p:nvPr>
        </p:nvSpPr>
        <p:spPr/>
        <p:txBody>
          <a:bodyPr/>
          <a:lstStyle/>
          <a:p>
            <a:fld id="{C11F1CC1-9A99-43A2-BE42-12C2C41D7C06}" type="slidenum">
              <a:rPr lang="en-US" smtClean="0"/>
              <a:t>26</a:t>
            </a:fld>
            <a:endParaRPr lang="en-US"/>
          </a:p>
        </p:txBody>
      </p:sp>
    </p:spTree>
    <p:extLst>
      <p:ext uri="{BB962C8B-B14F-4D97-AF65-F5344CB8AC3E}">
        <p14:creationId xmlns:p14="http://schemas.microsoft.com/office/powerpoint/2010/main" val="2551133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Marvin Nichols and Region D and Region C water </a:t>
            </a:r>
            <a:r>
              <a:rPr lang="en-US" dirty="0" err="1"/>
              <a:t>planns</a:t>
            </a:r>
            <a:endParaRPr lang="en-US" dirty="0"/>
          </a:p>
        </p:txBody>
      </p:sp>
      <p:sp>
        <p:nvSpPr>
          <p:cNvPr id="4" name="Slide Number Placeholder 3"/>
          <p:cNvSpPr>
            <a:spLocks noGrp="1"/>
          </p:cNvSpPr>
          <p:nvPr>
            <p:ph type="sldNum" sz="quarter" idx="5"/>
          </p:nvPr>
        </p:nvSpPr>
        <p:spPr/>
        <p:txBody>
          <a:bodyPr/>
          <a:lstStyle/>
          <a:p>
            <a:fld id="{C11F1CC1-9A99-43A2-BE42-12C2C41D7C06}" type="slidenum">
              <a:rPr lang="en-US" smtClean="0"/>
              <a:t>27</a:t>
            </a:fld>
            <a:endParaRPr lang="en-US"/>
          </a:p>
        </p:txBody>
      </p:sp>
    </p:spTree>
    <p:extLst>
      <p:ext uri="{BB962C8B-B14F-4D97-AF65-F5344CB8AC3E}">
        <p14:creationId xmlns:p14="http://schemas.microsoft.com/office/powerpoint/2010/main" val="2903336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SB 1145 TLAP of produced water </a:t>
            </a:r>
          </a:p>
          <a:p>
            <a:endParaRPr lang="en-US" dirty="0"/>
          </a:p>
          <a:p>
            <a:r>
              <a:rPr lang="en-US" dirty="0"/>
              <a:t>HB 2608 Regionalization bill </a:t>
            </a:r>
          </a:p>
          <a:p>
            <a:endParaRPr lang="en-US" dirty="0"/>
          </a:p>
          <a:p>
            <a:r>
              <a:rPr lang="en-US" dirty="0"/>
              <a:t>HB 1145 another morales </a:t>
            </a:r>
            <a:r>
              <a:rPr lang="en-US" dirty="0" err="1"/>
              <a:t>shaw</a:t>
            </a:r>
            <a:r>
              <a:rPr lang="en-US" dirty="0"/>
              <a:t> bill for PFAS in fracking</a:t>
            </a:r>
          </a:p>
        </p:txBody>
      </p:sp>
      <p:sp>
        <p:nvSpPr>
          <p:cNvPr id="4" name="Slide Number Placeholder 3"/>
          <p:cNvSpPr>
            <a:spLocks noGrp="1"/>
          </p:cNvSpPr>
          <p:nvPr>
            <p:ph type="sldNum" sz="quarter" idx="5"/>
          </p:nvPr>
        </p:nvSpPr>
        <p:spPr/>
        <p:txBody>
          <a:bodyPr/>
          <a:lstStyle/>
          <a:p>
            <a:fld id="{C11F1CC1-9A99-43A2-BE42-12C2C41D7C06}" type="slidenum">
              <a:rPr lang="en-US" smtClean="0"/>
              <a:t>28</a:t>
            </a:fld>
            <a:endParaRPr lang="en-US"/>
          </a:p>
        </p:txBody>
      </p:sp>
    </p:spTree>
    <p:extLst>
      <p:ext uri="{BB962C8B-B14F-4D97-AF65-F5344CB8AC3E}">
        <p14:creationId xmlns:p14="http://schemas.microsoft.com/office/powerpoint/2010/main" val="1174677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dirty="0">
                <a:solidFill>
                  <a:srgbClr val="000000"/>
                </a:solidFill>
                <a:effectLst/>
                <a:latin typeface="Times New Roman" panose="02020603050405020304" pitchFamily="18" charset="0"/>
              </a:rPr>
              <a:t>HB 3252 </a:t>
            </a:r>
            <a:r>
              <a:rPr lang="en-US" sz="1800" b="0" i="0" u="none" strike="noStrike" dirty="0">
                <a:solidFill>
                  <a:srgbClr val="000000"/>
                </a:solidFill>
                <a:effectLst/>
                <a:latin typeface="Times New Roman" panose="02020603050405020304" pitchFamily="18" charset="0"/>
              </a:rPr>
              <a:t>amends the Texas Water Code to prohibit the Texas Commission on Environmental Quality (“TCEQ”) </a:t>
            </a:r>
            <a:r>
              <a:rPr lang="en-US" sz="1800" b="1" i="0" u="none" strike="noStrike" dirty="0">
                <a:solidFill>
                  <a:srgbClr val="000000"/>
                </a:solidFill>
                <a:effectLst/>
                <a:latin typeface="Times New Roman" panose="02020603050405020304" pitchFamily="18" charset="0"/>
              </a:rPr>
              <a:t>from issuing a permit to a proposed package plant if the plant is located within 1,000 feet of a municipal wastewater line unless the applicant demonstrates </a:t>
            </a:r>
            <a:r>
              <a:rPr lang="en-US" sz="1800" b="0" i="0" u="none" strike="noStrike" dirty="0">
                <a:solidFill>
                  <a:srgbClr val="000000"/>
                </a:solidFill>
                <a:effectLst/>
                <a:latin typeface="Times New Roman" panose="02020603050405020304" pitchFamily="18" charset="0"/>
              </a:rPr>
              <a:t>(1) they will implement measures to ensure the security and weatherization of the package plant, and (2) they have adequate financial assurances to provide for future maintenance of the plant. HB 3252 defines “package plants” as   re-manufactured wastewater treatment facilities with a capacity of less than 500,000 gallons per day, including extended aeration plants, sequencing batch reactors, and an oxidation ditch. SB 1586 is the identical companion bill to HB 3252. </a:t>
            </a:r>
            <a:br>
              <a:rPr lang="en-US" sz="1800" b="0" i="0" u="none" strike="noStrike" dirty="0">
                <a:solidFill>
                  <a:srgbClr val="000000"/>
                </a:solidFill>
                <a:effectLst/>
                <a:latin typeface="Times New Roman" panose="02020603050405020304" pitchFamily="18" charset="0"/>
              </a:rPr>
            </a:br>
            <a:r>
              <a:rPr lang="en-US" sz="1800" b="1" i="0" u="none" strike="noStrike" dirty="0">
                <a:solidFill>
                  <a:srgbClr val="000000"/>
                </a:solidFill>
                <a:effectLst/>
                <a:latin typeface="Times New Roman" panose="02020603050405020304" pitchFamily="18" charset="0"/>
              </a:rPr>
              <a:t>Package Plant </a:t>
            </a:r>
          </a:p>
          <a:p>
            <a:endParaRPr lang="en-US" sz="1800" b="1" i="0" u="none" strike="noStrike" dirty="0">
              <a:solidFill>
                <a:srgbClr val="000000"/>
              </a:solidFill>
              <a:effectLst/>
              <a:latin typeface="Times New Roman" panose="02020603050405020304" pitchFamily="18" charset="0"/>
            </a:endParaRPr>
          </a:p>
          <a:p>
            <a:pPr algn="l"/>
            <a:r>
              <a:rPr lang="en-US" sz="1800" b="1" i="0" u="none" strike="noStrike" dirty="0">
                <a:solidFill>
                  <a:srgbClr val="000000"/>
                </a:solidFill>
                <a:effectLst/>
                <a:latin typeface="Times New Roman" panose="02020603050405020304" pitchFamily="18" charset="0"/>
              </a:rPr>
              <a:t>HB 3333 </a:t>
            </a:r>
            <a:r>
              <a:rPr lang="en-US" b="0" i="0" dirty="0">
                <a:solidFill>
                  <a:srgbClr val="1F497D"/>
                </a:solidFill>
                <a:effectLst/>
                <a:latin typeface="Arial" panose="020B0604020202020204" pitchFamily="34" charset="0"/>
              </a:rPr>
              <a:t>HB 3333 seeks to add a new section to Chapter 26 of the TWC, which would protect “classified stream segments” and “assessment units within a classified stream segment” by prohibiting the TCEQ from issuing new permits authorizing direct discharge of waste or pollutants into the drainage area of such segments and units. HB 4146 defines “classified stream segments” and “assessment units” as a classified stream segment or an assessment unit within a classified stream segment monitored under the TCEQ’s Surface Water Quality Monitoring Program as it existed during the period from January 1, 2010 to January 2020. </a:t>
            </a:r>
          </a:p>
          <a:p>
            <a:pPr algn="l"/>
            <a:endParaRPr lang="en-US" b="0" i="0" dirty="0">
              <a:solidFill>
                <a:srgbClr val="1F497D"/>
              </a:solidFill>
              <a:effectLst/>
              <a:latin typeface="Arial" panose="020B0604020202020204" pitchFamily="34" charset="0"/>
            </a:endParaRPr>
          </a:p>
          <a:p>
            <a:pPr algn="l"/>
            <a:r>
              <a:rPr lang="en-US" sz="1800" u="sng" dirty="0">
                <a:effectLst/>
                <a:latin typeface="Courier"/>
              </a:rPr>
              <a:t>a total phosphorus</a:t>
            </a:r>
            <a:r>
              <a:rPr lang="en-US" sz="1800" dirty="0">
                <a:effectLst/>
                <a:latin typeface="Courier"/>
              </a:rPr>
              <a:t> </a:t>
            </a:r>
            <a:r>
              <a:rPr lang="en-US" sz="1800" u="sng" dirty="0">
                <a:effectLst/>
                <a:latin typeface="Courier"/>
              </a:rPr>
              <a:t>level below 0.06 milligrams per liter in 90 percent or more of all</a:t>
            </a:r>
            <a:r>
              <a:rPr lang="en-US" sz="1800" dirty="0">
                <a:effectLst/>
                <a:latin typeface="Courier"/>
              </a:rPr>
              <a:t> </a:t>
            </a:r>
            <a:r>
              <a:rPr lang="en-US" sz="1800" u="sng" dirty="0">
                <a:effectLst/>
                <a:latin typeface="Courier"/>
              </a:rPr>
              <a:t>water quality samples taken from the stream segment or stream</a:t>
            </a:r>
            <a:r>
              <a:rPr lang="en-US" sz="1800" dirty="0">
                <a:effectLst/>
                <a:latin typeface="Courier"/>
              </a:rPr>
              <a:t> </a:t>
            </a:r>
            <a:r>
              <a:rPr lang="en-US" sz="1800" u="sng" dirty="0">
                <a:effectLst/>
                <a:latin typeface="Courier"/>
              </a:rPr>
              <a:t>assessment unit over the 10 calendar years preceding January 1,</a:t>
            </a:r>
            <a:r>
              <a:rPr lang="en-US" sz="1800" dirty="0">
                <a:effectLst/>
                <a:latin typeface="Courier"/>
              </a:rPr>
              <a:t> </a:t>
            </a:r>
            <a:r>
              <a:rPr lang="en-US" sz="1800" u="sng" dirty="0">
                <a:effectLst/>
                <a:latin typeface="Courier"/>
              </a:rPr>
              <a:t>2024; and</a:t>
            </a:r>
            <a:endParaRPr lang="en-US" b="0" i="0" dirty="0">
              <a:solidFill>
                <a:srgbClr val="222222"/>
              </a:solidFill>
              <a:effectLst/>
              <a:latin typeface="Arial" panose="020B0604020202020204" pitchFamily="34" charset="0"/>
            </a:endParaRPr>
          </a:p>
          <a:p>
            <a:pPr algn="l"/>
            <a:r>
              <a:rPr lang="en-US" b="0" i="0" dirty="0">
                <a:solidFill>
                  <a:srgbClr val="1F497D"/>
                </a:solidFill>
                <a:effectLst/>
                <a:latin typeface="Arial" panose="020B0604020202020204" pitchFamily="34" charset="0"/>
              </a:rPr>
              <a:t> </a:t>
            </a:r>
            <a:endParaRPr lang="en-US" b="0" i="0" dirty="0">
              <a:solidFill>
                <a:srgbClr val="222222"/>
              </a:solidFill>
              <a:effectLst/>
              <a:latin typeface="Arial" panose="020B0604020202020204" pitchFamily="34" charset="0"/>
            </a:endParaRPr>
          </a:p>
          <a:p>
            <a:pPr algn="l"/>
            <a:r>
              <a:rPr lang="en-US" b="0" i="0" dirty="0">
                <a:solidFill>
                  <a:srgbClr val="1F497D"/>
                </a:solidFill>
                <a:effectLst/>
                <a:latin typeface="Arial" panose="020B0604020202020204" pitchFamily="34" charset="0"/>
              </a:rPr>
              <a:t>Under the proposed statute, permits for municipalities and river authorities, individual permits for a municipal separate storm sewer systems, and general permits for stormwater and associated non-stormwater discharges are excepted from HB 4146’s prohibition on discharge permits to classified stream segments and assessment units. The statute, as proposed, is only effective against future permits considered on or after the effective date.</a:t>
            </a:r>
          </a:p>
          <a:p>
            <a:pPr algn="l"/>
            <a:endParaRPr lang="en-US" b="0" i="0" dirty="0">
              <a:solidFill>
                <a:srgbClr val="1F497D"/>
              </a:solidFill>
              <a:effectLst/>
              <a:latin typeface="Arial" panose="020B0604020202020204" pitchFamily="34" charset="0"/>
            </a:endParaRPr>
          </a:p>
          <a:p>
            <a:pPr algn="l"/>
            <a:r>
              <a:rPr lang="en-US" sz="1800" u="sng" dirty="0">
                <a:effectLst/>
                <a:latin typeface="Courier"/>
              </a:rPr>
              <a:t> This section does not affect the authority of the</a:t>
            </a:r>
            <a:r>
              <a:rPr lang="en-US" sz="1800" dirty="0">
                <a:effectLst/>
                <a:latin typeface="Courier"/>
              </a:rPr>
              <a:t> </a:t>
            </a:r>
            <a:r>
              <a:rPr lang="en-US" sz="1800" u="sng" dirty="0">
                <a:effectLst/>
                <a:latin typeface="Courier"/>
              </a:rPr>
              <a:t>commission to issue:</a:t>
            </a:r>
            <a:r>
              <a:rPr lang="en-US" sz="1800" dirty="0">
                <a:effectLst/>
                <a:latin typeface="Courier"/>
              </a:rPr>
              <a:t>              </a:t>
            </a:r>
            <a:r>
              <a:rPr lang="en-US" sz="1800" u="sng" dirty="0">
                <a:effectLst/>
                <a:latin typeface="Courier"/>
              </a:rPr>
              <a:t>(1)  a new or amended permit to a municipality or a</a:t>
            </a:r>
            <a:r>
              <a:rPr lang="en-US" sz="1800" dirty="0">
                <a:effectLst/>
                <a:latin typeface="Courier"/>
              </a:rPr>
              <a:t> </a:t>
            </a:r>
            <a:r>
              <a:rPr lang="en-US" sz="1800" u="sng" dirty="0">
                <a:effectLst/>
                <a:latin typeface="Courier"/>
              </a:rPr>
              <a:t>river authority that authorizes a direct discharge from a domestic</a:t>
            </a:r>
            <a:r>
              <a:rPr lang="en-US" sz="1800" dirty="0">
                <a:effectLst/>
                <a:latin typeface="Courier"/>
              </a:rPr>
              <a:t> </a:t>
            </a:r>
            <a:r>
              <a:rPr lang="en-US" sz="1800" u="sng" dirty="0">
                <a:effectLst/>
                <a:latin typeface="Courier"/>
              </a:rPr>
              <a:t>wastewater treatment facility of waste, effluent, or pollutants</a:t>
            </a:r>
            <a:r>
              <a:rPr lang="en-US" sz="1800" dirty="0">
                <a:effectLst/>
                <a:latin typeface="Courier"/>
              </a:rPr>
              <a:t> </a:t>
            </a:r>
            <a:r>
              <a:rPr lang="en-US" sz="1800" u="sng" dirty="0">
                <a:effectLst/>
                <a:latin typeface="Courier"/>
              </a:rPr>
              <a:t>into a stream segment, stream assessment unit, or drainage area to</a:t>
            </a:r>
            <a:r>
              <a:rPr lang="en-US" sz="1800" dirty="0">
                <a:effectLst/>
                <a:latin typeface="Courier"/>
              </a:rPr>
              <a:t> </a:t>
            </a:r>
            <a:r>
              <a:rPr lang="en-US" sz="1800" u="sng" dirty="0">
                <a:effectLst/>
                <a:latin typeface="Courier"/>
              </a:rPr>
              <a:t>which this section applies;</a:t>
            </a:r>
            <a:r>
              <a:rPr lang="en-US" sz="1800" dirty="0">
                <a:effectLst/>
                <a:latin typeface="Courier"/>
              </a:rPr>
              <a:t>              </a:t>
            </a:r>
            <a:r>
              <a:rPr lang="en-US" sz="1800" u="sng" dirty="0">
                <a:effectLst/>
                <a:latin typeface="Courier"/>
              </a:rPr>
              <a:t>(2)  an individual permit for a municipal separate</a:t>
            </a:r>
            <a:r>
              <a:rPr lang="en-US" sz="1800" dirty="0">
                <a:effectLst/>
                <a:latin typeface="Courier"/>
              </a:rPr>
              <a:t> </a:t>
            </a:r>
            <a:r>
              <a:rPr lang="en-US" sz="1800" u="sng" dirty="0">
                <a:effectLst/>
                <a:latin typeface="Courier"/>
              </a:rPr>
              <a:t>storm sewer system; or</a:t>
            </a:r>
            <a:r>
              <a:rPr lang="en-US" sz="1800" dirty="0">
                <a:effectLst/>
                <a:latin typeface="Courier"/>
              </a:rPr>
              <a:t>              </a:t>
            </a:r>
            <a:r>
              <a:rPr lang="en-US" sz="1800" u="sng" dirty="0">
                <a:effectLst/>
                <a:latin typeface="Courier"/>
              </a:rPr>
              <a:t>(3)  a general permit for stormwater and associated</a:t>
            </a:r>
            <a:r>
              <a:rPr lang="en-US" sz="1800" dirty="0">
                <a:effectLst/>
                <a:latin typeface="Courier"/>
              </a:rPr>
              <a:t> </a:t>
            </a:r>
            <a:r>
              <a:rPr lang="en-US" sz="1800" u="sng" dirty="0">
                <a:effectLst/>
                <a:latin typeface="Courier"/>
              </a:rPr>
              <a:t>non-stormwater discharges.</a:t>
            </a:r>
            <a:endParaRPr lang="en-US" b="0" i="0" dirty="0">
              <a:solidFill>
                <a:srgbClr val="222222"/>
              </a:solidFill>
              <a:effectLst/>
              <a:latin typeface="Arial" panose="020B0604020202020204" pitchFamily="34" charset="0"/>
            </a:endParaRPr>
          </a:p>
          <a:p>
            <a:endParaRPr lang="en-US" dirty="0"/>
          </a:p>
          <a:p>
            <a:r>
              <a:rPr lang="en-US" b="1" dirty="0"/>
              <a:t>SB 1302 – </a:t>
            </a:r>
            <a:r>
              <a:rPr lang="en-US" b="0" dirty="0"/>
              <a:t>five year ban after denial or suspension of permit</a:t>
            </a:r>
          </a:p>
        </p:txBody>
      </p:sp>
      <p:sp>
        <p:nvSpPr>
          <p:cNvPr id="4" name="Slide Number Placeholder 3"/>
          <p:cNvSpPr>
            <a:spLocks noGrp="1"/>
          </p:cNvSpPr>
          <p:nvPr>
            <p:ph type="sldNum" sz="quarter" idx="5"/>
          </p:nvPr>
        </p:nvSpPr>
        <p:spPr/>
        <p:txBody>
          <a:bodyPr/>
          <a:lstStyle/>
          <a:p>
            <a:fld id="{C11F1CC1-9A99-43A2-BE42-12C2C41D7C06}" type="slidenum">
              <a:rPr lang="en-US" smtClean="0"/>
              <a:t>29</a:t>
            </a:fld>
            <a:endParaRPr lang="en-US"/>
          </a:p>
        </p:txBody>
      </p:sp>
    </p:spTree>
    <p:extLst>
      <p:ext uri="{BB962C8B-B14F-4D97-AF65-F5344CB8AC3E}">
        <p14:creationId xmlns:p14="http://schemas.microsoft.com/office/powerpoint/2010/main" val="16058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391FD-5746-64B0-D174-AB9D473898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6EA948-F06D-B92D-13AD-8E2B81C9CB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F3D8B7-91D9-C8AE-1B44-B347C6FA7BE5}"/>
              </a:ext>
            </a:extLst>
          </p:cNvPr>
          <p:cNvSpPr>
            <a:spLocks noGrp="1"/>
          </p:cNvSpPr>
          <p:nvPr>
            <p:ph type="body" idx="1"/>
          </p:nvPr>
        </p:nvSpPr>
        <p:spPr/>
        <p:txBody>
          <a:bodyPr/>
          <a:lstStyle/>
          <a:p>
            <a:r>
              <a:rPr lang="en-US" sz="1800" b="1" dirty="0">
                <a:solidFill>
                  <a:srgbClr val="002060"/>
                </a:solidFill>
                <a:latin typeface="Mark Pro Book" panose="020B0604020201010104" pitchFamily="34" charset="0"/>
              </a:rPr>
              <a:t>SB 553 – </a:t>
            </a:r>
            <a:r>
              <a:rPr lang="en-US" sz="1800" b="0" dirty="0">
                <a:solidFill>
                  <a:srgbClr val="002060"/>
                </a:solidFill>
                <a:latin typeface="Mark Pro Book" panose="020B0604020201010104" pitchFamily="34" charset="0"/>
              </a:rPr>
              <a:t>amends Texas Government Code to specify gov entities </a:t>
            </a:r>
            <a:r>
              <a:rPr lang="en-US" sz="1800" b="1" dirty="0">
                <a:solidFill>
                  <a:srgbClr val="002060"/>
                </a:solidFill>
                <a:latin typeface="Mark Pro Book" panose="020B0604020201010104" pitchFamily="34" charset="0"/>
              </a:rPr>
              <a:t>may use “fixed price design-build” or progressive design build” methods for the construction, alteration, or repair of water and wastewater infrastructure. </a:t>
            </a:r>
            <a:r>
              <a:rPr lang="en-US" sz="1800" b="0" dirty="0">
                <a:solidFill>
                  <a:srgbClr val="002060"/>
                </a:solidFill>
                <a:latin typeface="Mark Pro Book" panose="020B0604020201010104" pitchFamily="34" charset="0"/>
              </a:rPr>
              <a:t>Amends code so that </a:t>
            </a:r>
            <a:r>
              <a:rPr lang="en-US" sz="1800" b="1" dirty="0">
                <a:solidFill>
                  <a:srgbClr val="002060"/>
                </a:solidFill>
                <a:latin typeface="Mark Pro Book" panose="020B0604020201010104" pitchFamily="34" charset="0"/>
              </a:rPr>
              <a:t>design build requirements for civil works projects under that chapter apply to all governmental entities regardless of population size.</a:t>
            </a:r>
            <a:r>
              <a:rPr lang="en-US" sz="1800" b="0" dirty="0">
                <a:solidFill>
                  <a:srgbClr val="002060"/>
                </a:solidFill>
                <a:latin typeface="Mark Pro Book" panose="020B0604020201010104" pitchFamily="34" charset="0"/>
              </a:rPr>
              <a:t> Finally, SB 553 specifies that water and wastewater infrastructure projects including pump stations and water storage tanks constitute one single integrated project for the purposes of design-build contracting under that Chapter. </a:t>
            </a:r>
          </a:p>
          <a:p>
            <a:endParaRPr lang="en-US" sz="1800" b="0" dirty="0">
              <a:solidFill>
                <a:srgbClr val="002060"/>
              </a:solidFill>
              <a:latin typeface="Mark Pro Book" panose="020B0604020201010104" pitchFamily="34" charset="0"/>
            </a:endParaRPr>
          </a:p>
          <a:p>
            <a:endParaRPr lang="en-US" sz="1800" b="0" i="0" u="none" strike="noStrike" dirty="0">
              <a:solidFill>
                <a:srgbClr val="000000"/>
              </a:solidFill>
              <a:effectLst/>
              <a:latin typeface="Times New Roman" panose="02020603050405020304" pitchFamily="18" charset="0"/>
            </a:endParaRPr>
          </a:p>
          <a:p>
            <a:r>
              <a:rPr lang="en-US" sz="1800" b="1" i="0" u="none" strike="noStrike" dirty="0">
                <a:solidFill>
                  <a:srgbClr val="000000"/>
                </a:solidFill>
                <a:effectLst/>
                <a:latin typeface="Times New Roman" panose="02020603050405020304" pitchFamily="18" charset="0"/>
              </a:rPr>
              <a:t>SB 1301 </a:t>
            </a:r>
            <a:r>
              <a:rPr lang="en-US" sz="1800" b="0" i="0" u="none" strike="noStrike" dirty="0">
                <a:solidFill>
                  <a:srgbClr val="000000"/>
                </a:solidFill>
                <a:effectLst/>
                <a:latin typeface="Times New Roman" panose="02020603050405020304" pitchFamily="18" charset="0"/>
              </a:rPr>
              <a:t>amends the Texas Government Code concerning construction methods for water and wastewater infrastructure projects. SB 1301 would require any governmental entity which commissions a design-build water and wastewater infrastructure project to contract for that project in a single integrated contract, rather than a contract for aggregated projects at multiple locations. However, SB 1301 would clarify that water and wastewater infrastructure projects, such as desalination plants, treatment facilities, well fields, pump stations, water storage facilities, and pipelines, would be considered a single integrated project for the purposes of contracting for a design-build project.   </a:t>
            </a:r>
            <a:endParaRPr lang="en-US" dirty="0"/>
          </a:p>
        </p:txBody>
      </p:sp>
      <p:sp>
        <p:nvSpPr>
          <p:cNvPr id="4" name="Slide Number Placeholder 3">
            <a:extLst>
              <a:ext uri="{FF2B5EF4-FFF2-40B4-BE49-F238E27FC236}">
                <a16:creationId xmlns:a16="http://schemas.microsoft.com/office/drawing/2014/main" id="{4EF449D9-0C78-03A4-10E2-7C8E4973C485}"/>
              </a:ext>
            </a:extLst>
          </p:cNvPr>
          <p:cNvSpPr>
            <a:spLocks noGrp="1"/>
          </p:cNvSpPr>
          <p:nvPr>
            <p:ph type="sldNum" sz="quarter" idx="5"/>
          </p:nvPr>
        </p:nvSpPr>
        <p:spPr/>
        <p:txBody>
          <a:bodyPr/>
          <a:lstStyle/>
          <a:p>
            <a:fld id="{C11F1CC1-9A99-43A2-BE42-12C2C41D7C06}" type="slidenum">
              <a:rPr lang="en-US" smtClean="0"/>
              <a:t>30</a:t>
            </a:fld>
            <a:endParaRPr lang="en-US"/>
          </a:p>
        </p:txBody>
      </p:sp>
    </p:spTree>
    <p:extLst>
      <p:ext uri="{BB962C8B-B14F-4D97-AF65-F5344CB8AC3E}">
        <p14:creationId xmlns:p14="http://schemas.microsoft.com/office/powerpoint/2010/main" val="32190154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653C1-7397-DE6C-499B-4D7F0E0E6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C9223E-65E6-EFD4-9529-D294974AE1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20D5A6-0F74-3E2B-E81C-C8C11E680C97}"/>
              </a:ext>
            </a:extLst>
          </p:cNvPr>
          <p:cNvSpPr>
            <a:spLocks noGrp="1"/>
          </p:cNvSpPr>
          <p:nvPr>
            <p:ph type="body" idx="1"/>
          </p:nvPr>
        </p:nvSpPr>
        <p:spPr/>
        <p:txBody>
          <a:bodyPr/>
          <a:lstStyle/>
          <a:p>
            <a:endParaRPr lang="en-US" dirty="0"/>
          </a:p>
          <a:p>
            <a:pPr marL="0" lvl="0" indent="0" algn="l" rtl="0">
              <a:spcBef>
                <a:spcPts val="0"/>
              </a:spcBef>
              <a:spcAft>
                <a:spcPts val="0"/>
              </a:spcAft>
              <a:buNone/>
            </a:pPr>
            <a:r>
              <a:rPr lang="en-US" dirty="0"/>
              <a:t>Umbrella fund, </a:t>
            </a:r>
            <a:r>
              <a:rPr lang="en-US" dirty="0" err="1"/>
              <a:t>lege</a:t>
            </a:r>
            <a:r>
              <a:rPr lang="en-US" dirty="0"/>
              <a:t> dumps in money ($1B), TWDB distributes through other funds/programs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TWDB was instructed to prioritize midsize, small and rural communities, shovel ready projects, water loss and conservation strategies, and funding the new water awareness fund. And of course, as we know, at least 250M goes to the NWSF. And while we’re talking about it, what is deemed as new water is defined by Senator Perry as desalination projects, ASR, use of produced water outside of oil/gas, and transportation of water made available by NWS projects. These projects are not common in the SWP, rely on more innovative tech, and are more expensive.  </a:t>
            </a:r>
          </a:p>
          <a:p>
            <a:endParaRPr lang="en-US" dirty="0"/>
          </a:p>
          <a:p>
            <a:endParaRPr lang="en-US" dirty="0"/>
          </a:p>
          <a:p>
            <a:endParaRPr lang="en-US" dirty="0"/>
          </a:p>
          <a:p>
            <a:r>
              <a:rPr lang="en-US" dirty="0"/>
              <a:t>Consent decree is essentially a settlement that </a:t>
            </a:r>
            <a:r>
              <a:rPr lang="en-US" b="0" i="0" dirty="0">
                <a:solidFill>
                  <a:srgbClr val="141618"/>
                </a:solidFill>
                <a:effectLst/>
                <a:latin typeface="TiemposText"/>
              </a:rPr>
              <a:t>SSOs, between the EPA, TCEQ, and a city to resolve infrastructure issues causing clean water act violations</a:t>
            </a:r>
          </a:p>
          <a:p>
            <a:endParaRPr lang="en-US" dirty="0"/>
          </a:p>
          <a:p>
            <a:r>
              <a:rPr lang="en-US" dirty="0"/>
              <a:t>Aging infrastructure</a:t>
            </a:r>
          </a:p>
          <a:p>
            <a:r>
              <a:rPr lang="en-US" dirty="0"/>
              <a:t>Population growth</a:t>
            </a:r>
          </a:p>
          <a:p>
            <a:r>
              <a:rPr lang="en-US" dirty="0"/>
              <a:t>Compliance</a:t>
            </a:r>
          </a:p>
          <a:p>
            <a:endParaRPr lang="en-US" dirty="0"/>
          </a:p>
          <a:p>
            <a:r>
              <a:rPr lang="en-US" dirty="0"/>
              <a:t>9% said economic projects have been halted, hindered, or cancelled over the past 5 years due to insufficient wastewater treatment capacity. There’s widespread concern that wastewater infrastructure could impair future </a:t>
            </a:r>
            <a:r>
              <a:rPr lang="en-US" dirty="0" err="1"/>
              <a:t>devellpoment</a:t>
            </a:r>
            <a:endParaRPr lang="en-US" dirty="0"/>
          </a:p>
          <a:p>
            <a:endParaRPr lang="en-US" dirty="0"/>
          </a:p>
          <a:p>
            <a:r>
              <a:rPr lang="en-US" dirty="0"/>
              <a:t>Just as water as water supply and drinking water infrastructure can be an economic driver, so too is wastewater </a:t>
            </a:r>
          </a:p>
          <a:p>
            <a:endParaRPr lang="en-US" dirty="0"/>
          </a:p>
          <a:p>
            <a:endParaRPr lang="en-US" dirty="0"/>
          </a:p>
          <a:p>
            <a:r>
              <a:rPr lang="en-US" b="0" i="0" dirty="0">
                <a:solidFill>
                  <a:srgbClr val="1B1B1B"/>
                </a:solidFill>
                <a:effectLst/>
                <a:latin typeface="Source Sans Pro Web"/>
              </a:rPr>
              <a:t>Houston has experienced more than 4,000 SSOs over the past five years caused by pipe blockages, insufficient sewer capacity and system failures. These SSOs have resulted in discharges exceeding 9 million gallons of untreated sewage into local waterways or backups into city streets or homes, causing serious water quality and public health problems. Affected waterways include Buffalo Bayou and Sims Bayou which reach Galveston Bay within the Gulf of Mexico.</a:t>
            </a:r>
          </a:p>
          <a:p>
            <a:endParaRPr lang="en-US" b="0" i="0" dirty="0">
              <a:solidFill>
                <a:srgbClr val="1B1B1B"/>
              </a:solidFill>
              <a:effectLst/>
              <a:latin typeface="Source Sans Pro Web"/>
            </a:endParaRPr>
          </a:p>
          <a:p>
            <a:r>
              <a:rPr lang="en-US" b="0" i="0" dirty="0">
                <a:solidFill>
                  <a:srgbClr val="141618"/>
                </a:solidFill>
                <a:effectLst/>
                <a:latin typeface="TiemposText"/>
              </a:rPr>
              <a:t>SSOs, which are self-reported by the city, are caused by structural defects, line breaks, capacity constraints, and other infrastructure deficiencies</a:t>
            </a:r>
            <a:endParaRPr lang="en-US" dirty="0"/>
          </a:p>
        </p:txBody>
      </p:sp>
      <p:sp>
        <p:nvSpPr>
          <p:cNvPr id="4" name="Slide Number Placeholder 3">
            <a:extLst>
              <a:ext uri="{FF2B5EF4-FFF2-40B4-BE49-F238E27FC236}">
                <a16:creationId xmlns:a16="http://schemas.microsoft.com/office/drawing/2014/main" id="{8F2F93E4-FF4C-608B-520D-BC7B88346F56}"/>
              </a:ext>
            </a:extLst>
          </p:cNvPr>
          <p:cNvSpPr>
            <a:spLocks noGrp="1"/>
          </p:cNvSpPr>
          <p:nvPr>
            <p:ph type="sldNum" sz="quarter" idx="5"/>
          </p:nvPr>
        </p:nvSpPr>
        <p:spPr/>
        <p:txBody>
          <a:bodyPr/>
          <a:lstStyle/>
          <a:p>
            <a:fld id="{AB865AC8-6513-4D8C-BAAA-DD558D5169D0}" type="slidenum">
              <a:rPr lang="en-US" smtClean="0"/>
              <a:t>31</a:t>
            </a:fld>
            <a:endParaRPr lang="en-US"/>
          </a:p>
        </p:txBody>
      </p:sp>
    </p:spTree>
    <p:extLst>
      <p:ext uri="{BB962C8B-B14F-4D97-AF65-F5344CB8AC3E}">
        <p14:creationId xmlns:p14="http://schemas.microsoft.com/office/powerpoint/2010/main" val="2476161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SARAh</a:t>
            </a:r>
            <a:endParaRPr lang="en-US" dirty="0"/>
          </a:p>
        </p:txBody>
      </p:sp>
      <p:sp>
        <p:nvSpPr>
          <p:cNvPr id="4" name="Slide Number Placeholder 3"/>
          <p:cNvSpPr>
            <a:spLocks noGrp="1"/>
          </p:cNvSpPr>
          <p:nvPr>
            <p:ph type="sldNum" sz="quarter" idx="5"/>
          </p:nvPr>
        </p:nvSpPr>
        <p:spPr/>
        <p:txBody>
          <a:bodyPr/>
          <a:lstStyle/>
          <a:p>
            <a:fld id="{D22D3D7A-22D4-FE4E-9861-0498349AC140}" type="slidenum">
              <a:rPr lang="en-US" smtClean="0"/>
              <a:t>32</a:t>
            </a:fld>
            <a:endParaRPr lang="en-US"/>
          </a:p>
        </p:txBody>
      </p:sp>
    </p:spTree>
    <p:extLst>
      <p:ext uri="{BB962C8B-B14F-4D97-AF65-F5344CB8AC3E}">
        <p14:creationId xmlns:p14="http://schemas.microsoft.com/office/powerpoint/2010/main" val="2487726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a:t>
            </a:r>
          </a:p>
        </p:txBody>
      </p:sp>
      <p:sp>
        <p:nvSpPr>
          <p:cNvPr id="4" name="Slide Number Placeholder 3"/>
          <p:cNvSpPr>
            <a:spLocks noGrp="1"/>
          </p:cNvSpPr>
          <p:nvPr>
            <p:ph type="sldNum" sz="quarter" idx="5"/>
          </p:nvPr>
        </p:nvSpPr>
        <p:spPr/>
        <p:txBody>
          <a:bodyPr/>
          <a:lstStyle/>
          <a:p>
            <a:fld id="{D22D3D7A-22D4-FE4E-9861-0498349AC140}" type="slidenum">
              <a:rPr lang="en-US" smtClean="0"/>
              <a:t>33</a:t>
            </a:fld>
            <a:endParaRPr lang="en-US"/>
          </a:p>
        </p:txBody>
      </p:sp>
    </p:spTree>
    <p:extLst>
      <p:ext uri="{BB962C8B-B14F-4D97-AF65-F5344CB8AC3E}">
        <p14:creationId xmlns:p14="http://schemas.microsoft.com/office/powerpoint/2010/main" val="1198960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7E1359D-BFE9-4382-A306-7E27633E9D5D}" type="slidenum">
              <a:rPr lang="en-US" smtClean="0"/>
              <a:t>3</a:t>
            </a:fld>
            <a:endParaRPr lang="en-US"/>
          </a:p>
        </p:txBody>
      </p:sp>
    </p:spTree>
    <p:extLst>
      <p:ext uri="{BB962C8B-B14F-4D97-AF65-F5344CB8AC3E}">
        <p14:creationId xmlns:p14="http://schemas.microsoft.com/office/powerpoint/2010/main" val="540063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TWSDA – </a:t>
            </a:r>
            <a:r>
              <a:rPr lang="en-US" dirty="0" err="1"/>
              <a:t>Gridzilla</a:t>
            </a:r>
            <a:r>
              <a:rPr lang="en-US" dirty="0"/>
              <a:t>, new entity(like river authority) to build out the distribution network of pipelines to convey water from new water sources to municipal, commercial, industrial, and ag water users</a:t>
            </a:r>
          </a:p>
          <a:p>
            <a:r>
              <a:rPr lang="en-US" dirty="0"/>
              <a:t>Expand produced water treatment and beneficial reuse; move land application permits from the RRC to TCEQ</a:t>
            </a:r>
          </a:p>
          <a:p>
            <a:endParaRPr lang="en-US" dirty="0"/>
          </a:p>
          <a:p>
            <a:r>
              <a:rPr lang="en-US" dirty="0"/>
              <a:t>Like a RA, TWSDA will be overseen by a board of gubernatorial appointees. Statewide district not new state agency</a:t>
            </a:r>
          </a:p>
          <a:p>
            <a:endParaRPr lang="en-US" dirty="0"/>
          </a:p>
          <a:p>
            <a:r>
              <a:rPr lang="en-US" dirty="0"/>
              <a:t>Conveys water from </a:t>
            </a:r>
          </a:p>
          <a:p>
            <a:endParaRPr lang="en-US" dirty="0"/>
          </a:p>
          <a:p>
            <a:r>
              <a:rPr lang="en-US" dirty="0"/>
              <a:t>Has eminent domain authority, however, seek existing transportation and pipeline </a:t>
            </a:r>
            <a:r>
              <a:rPr lang="en-US" dirty="0" err="1"/>
              <a:t>righ</a:t>
            </a:r>
            <a:r>
              <a:rPr lang="en-US" dirty="0"/>
              <a:t>-of-ways</a:t>
            </a:r>
          </a:p>
          <a:p>
            <a:r>
              <a:rPr lang="en-US" dirty="0"/>
              <a:t>Empowered to negotiate out of state water rights </a:t>
            </a:r>
          </a:p>
        </p:txBody>
      </p:sp>
      <p:sp>
        <p:nvSpPr>
          <p:cNvPr id="4" name="Slide Number Placeholder 3"/>
          <p:cNvSpPr>
            <a:spLocks noGrp="1"/>
          </p:cNvSpPr>
          <p:nvPr>
            <p:ph type="sldNum" sz="quarter" idx="5"/>
          </p:nvPr>
        </p:nvSpPr>
        <p:spPr/>
        <p:txBody>
          <a:bodyPr/>
          <a:lstStyle/>
          <a:p>
            <a:fld id="{C11F1CC1-9A99-43A2-BE42-12C2C41D7C06}" type="slidenum">
              <a:rPr lang="en-US" smtClean="0"/>
              <a:t>34</a:t>
            </a:fld>
            <a:endParaRPr lang="en-US"/>
          </a:p>
        </p:txBody>
      </p:sp>
    </p:spTree>
    <p:extLst>
      <p:ext uri="{BB962C8B-B14F-4D97-AF65-F5344CB8AC3E}">
        <p14:creationId xmlns:p14="http://schemas.microsoft.com/office/powerpoint/2010/main" val="1645033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719EB-014D-01C1-7CC4-46495EC8E4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1C3923-4F53-CE23-6F0A-49023646EF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114BFD-AA47-42A6-4B42-9AEDEC2B169A}"/>
              </a:ext>
            </a:extLst>
          </p:cNvPr>
          <p:cNvSpPr>
            <a:spLocks noGrp="1"/>
          </p:cNvSpPr>
          <p:nvPr>
            <p:ph type="body" idx="1"/>
          </p:nvPr>
        </p:nvSpPr>
        <p:spPr/>
        <p:txBody>
          <a:bodyPr/>
          <a:lstStyle/>
          <a:p>
            <a:r>
              <a:rPr lang="en-US" sz="1800" b="1" i="0" u="none" strike="noStrike" dirty="0">
                <a:solidFill>
                  <a:srgbClr val="000000"/>
                </a:solidFill>
                <a:effectLst/>
                <a:latin typeface="Times New Roman" panose="02020603050405020304" pitchFamily="18" charset="0"/>
              </a:rPr>
              <a:t>reorganize the Texas Advisory Committee for the State Water Implementation Fund of Texas (“SWIFT Fund”)</a:t>
            </a:r>
            <a:r>
              <a:rPr lang="en-US" sz="1800" b="0" i="0" u="none" strike="noStrike" dirty="0">
                <a:solidFill>
                  <a:srgbClr val="000000"/>
                </a:solidFill>
                <a:effectLst/>
                <a:latin typeface="Times New Roman" panose="02020603050405020304" pitchFamily="18" charset="0"/>
              </a:rPr>
              <a:t>. SB 1288 and HB 3316 would revive the Texas Advisory Committee for the SWIFT Fund and rename it as the </a:t>
            </a:r>
            <a:r>
              <a:rPr lang="en-US" sz="1800" b="1" i="0" u="none" strike="noStrike" dirty="0">
                <a:solidFill>
                  <a:srgbClr val="000000"/>
                </a:solidFill>
                <a:effectLst/>
                <a:latin typeface="Times New Roman" panose="02020603050405020304" pitchFamily="18" charset="0"/>
              </a:rPr>
              <a:t>“Texas Water Fund </a:t>
            </a:r>
            <a:r>
              <a:rPr lang="en-US" sz="1800" b="0" i="0" u="none" strike="noStrike" dirty="0">
                <a:solidFill>
                  <a:srgbClr val="000000"/>
                </a:solidFill>
                <a:effectLst/>
                <a:latin typeface="Times New Roman" panose="02020603050405020304" pitchFamily="18" charset="0"/>
              </a:rPr>
              <a:t>Advisory Committee.” The Advisory Committee would be assigned discretionary, rather than mandatory, functions such as providing recommendations to the Texas Water Development Board on how to spend money appropriated to the SWIFT Fund, the Texas Water Fund, the Flood Infrastructure Fund, and the Texas Infrastructure Resiliency Fund. SB 1288 and HB 3316 would instill the following individuals as new members of the Advisory Committee: the chair of the committee of the Senate having primary jurisdiction over water resources, the chair of the committee of the House of Representatives having primary jurisdiction over water resources, and the director of the Texas Division of Emergency Management as a non-voting member. </a:t>
            </a:r>
            <a:endParaRPr lang="en-US" dirty="0"/>
          </a:p>
        </p:txBody>
      </p:sp>
      <p:sp>
        <p:nvSpPr>
          <p:cNvPr id="4" name="Slide Number Placeholder 3">
            <a:extLst>
              <a:ext uri="{FF2B5EF4-FFF2-40B4-BE49-F238E27FC236}">
                <a16:creationId xmlns:a16="http://schemas.microsoft.com/office/drawing/2014/main" id="{E4B577C6-D7A6-303D-EDA3-B6DD1093350D}"/>
              </a:ext>
            </a:extLst>
          </p:cNvPr>
          <p:cNvSpPr>
            <a:spLocks noGrp="1"/>
          </p:cNvSpPr>
          <p:nvPr>
            <p:ph type="sldNum" sz="quarter" idx="5"/>
          </p:nvPr>
        </p:nvSpPr>
        <p:spPr/>
        <p:txBody>
          <a:bodyPr/>
          <a:lstStyle/>
          <a:p>
            <a:fld id="{C11F1CC1-9A99-43A2-BE42-12C2C41D7C06}" type="slidenum">
              <a:rPr lang="en-US" smtClean="0"/>
              <a:t>35</a:t>
            </a:fld>
            <a:endParaRPr lang="en-US"/>
          </a:p>
        </p:txBody>
      </p:sp>
    </p:spTree>
    <p:extLst>
      <p:ext uri="{BB962C8B-B14F-4D97-AF65-F5344CB8AC3E}">
        <p14:creationId xmlns:p14="http://schemas.microsoft.com/office/powerpoint/2010/main" val="42404510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SB 1629 amends the Texas Water Code to expand the Texas Water Development Board’s</a:t>
            </a:r>
          </a:p>
          <a:p>
            <a:r>
              <a:rPr lang="en-US" dirty="0"/>
              <a:t>(TWDB) authority over the Texas Water Bank and certain water development funds. The bill</a:t>
            </a:r>
          </a:p>
          <a:p>
            <a:r>
              <a:rPr lang="en-US" dirty="0"/>
              <a:t>broadens the permissible uses of the state water fund beyond its existing support for desalination,</a:t>
            </a:r>
          </a:p>
          <a:p>
            <a:r>
              <a:rPr lang="en-US" dirty="0"/>
              <a:t>aquifer storage and recovery, and produced water treatment, </a:t>
            </a:r>
            <a:r>
              <a:rPr lang="en-US" b="1" dirty="0"/>
              <a:t>to now include reservoir</a:t>
            </a:r>
          </a:p>
          <a:p>
            <a:r>
              <a:rPr lang="en-US" b="1" dirty="0"/>
              <a:t>projects—provided they have both a Section 404 permit from the U.S. Army Corps of Engineers</a:t>
            </a:r>
          </a:p>
          <a:p>
            <a:r>
              <a:rPr lang="en-US" b="1" dirty="0"/>
              <a:t>and a state water rights permit from the Texas Commission on Environmental Quality. The bill</a:t>
            </a:r>
          </a:p>
          <a:p>
            <a:r>
              <a:rPr lang="en-US" b="1" dirty="0"/>
              <a:t>also adds funding for infrastructure to transport or integrate water from these projects into supply</a:t>
            </a:r>
          </a:p>
          <a:p>
            <a:r>
              <a:rPr lang="en-US" b="1" dirty="0"/>
              <a:t>systems.</a:t>
            </a:r>
          </a:p>
          <a:p>
            <a:r>
              <a:rPr lang="en-US" dirty="0"/>
              <a:t>SB 1629 authorizes the TWDB to transfer funds from the state water fund to the Texas Water</a:t>
            </a:r>
          </a:p>
          <a:p>
            <a:r>
              <a:rPr lang="en-US" dirty="0"/>
              <a:t>Development Fund II state participation account to support eligible water supply projects.</a:t>
            </a:r>
          </a:p>
          <a:p>
            <a:r>
              <a:rPr lang="en-US" dirty="0"/>
              <a:t>Additionally, the bill expands TWDB’s authority to </a:t>
            </a:r>
            <a:r>
              <a:rPr lang="en-US" b="1" dirty="0"/>
              <a:t>purchase, hold, and transfer water or water</a:t>
            </a:r>
          </a:p>
          <a:p>
            <a:r>
              <a:rPr lang="en-US" b="1" dirty="0"/>
              <a:t>rights in its own name, including water originating outside Texas, for the purpose of providing</a:t>
            </a:r>
          </a:p>
          <a:p>
            <a:r>
              <a:rPr lang="en-US" b="1" dirty="0"/>
              <a:t>water for the use or benefit of the state.</a:t>
            </a:r>
          </a:p>
          <a:p>
            <a:r>
              <a:rPr lang="en-US" dirty="0"/>
              <a:t>The bill also expands the state participation account’s scope, which previously funded</a:t>
            </a:r>
          </a:p>
          <a:p>
            <a:r>
              <a:rPr lang="en-US" dirty="0"/>
              <a:t>interregional water supply projects, stormwater retention, groundwater recharge, and flood</a:t>
            </a:r>
          </a:p>
          <a:p>
            <a:r>
              <a:rPr lang="en-US" dirty="0"/>
              <a:t>protection, to now also include projects described by Section 15.153(b)(1) of the Water Code,</a:t>
            </a:r>
          </a:p>
          <a:p>
            <a:r>
              <a:rPr lang="en-US" dirty="0"/>
              <a:t>such as desalination, aquifer storage and recovery, produced water treatment, and reservoir</a:t>
            </a:r>
          </a:p>
          <a:p>
            <a:r>
              <a:rPr lang="en-US" dirty="0"/>
              <a:t>projects.</a:t>
            </a:r>
          </a:p>
          <a:p>
            <a:endParaRPr lang="en-US" dirty="0"/>
          </a:p>
          <a:p>
            <a:r>
              <a:rPr lang="en-US" dirty="0"/>
              <a:t>HB 33156 – Creates Texas Water Fund advisory committee: the comptroller, chair of senate committee with primary jurisdiction, chair house, 2 members appointed by Lt Gov, 2 members of house appointed by speaker, a director of Texas division of emergency management, All are co-presiding officers, </a:t>
            </a:r>
          </a:p>
          <a:p>
            <a:r>
              <a:rPr lang="en-US" dirty="0"/>
              <a:t>SWIFT, TWF, FIF, TIRF (Texas infrastructure resiliency fund) review operation, function of structure of each fund semiannually</a:t>
            </a:r>
          </a:p>
        </p:txBody>
      </p:sp>
      <p:sp>
        <p:nvSpPr>
          <p:cNvPr id="4" name="Slide Number Placeholder 3"/>
          <p:cNvSpPr>
            <a:spLocks noGrp="1"/>
          </p:cNvSpPr>
          <p:nvPr>
            <p:ph type="sldNum" sz="quarter" idx="5"/>
          </p:nvPr>
        </p:nvSpPr>
        <p:spPr/>
        <p:txBody>
          <a:bodyPr/>
          <a:lstStyle/>
          <a:p>
            <a:fld id="{C11F1CC1-9A99-43A2-BE42-12C2C41D7C06}" type="slidenum">
              <a:rPr lang="en-US" smtClean="0"/>
              <a:t>36</a:t>
            </a:fld>
            <a:endParaRPr lang="en-US"/>
          </a:p>
        </p:txBody>
      </p:sp>
    </p:spTree>
    <p:extLst>
      <p:ext uri="{BB962C8B-B14F-4D97-AF65-F5344CB8AC3E}">
        <p14:creationId xmlns:p14="http://schemas.microsoft.com/office/powerpoint/2010/main" val="12407600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FFB5F-A5FB-D87E-E7F6-9B46A44526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0120B0-28F6-094A-5CA7-78F59050AB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90E46B-D84A-A238-A865-A860D3E75FEC}"/>
              </a:ext>
            </a:extLst>
          </p:cNvPr>
          <p:cNvSpPr>
            <a:spLocks noGrp="1"/>
          </p:cNvSpPr>
          <p:nvPr>
            <p:ph type="body" idx="1"/>
          </p:nvPr>
        </p:nvSpPr>
        <p:spPr/>
        <p:txBody>
          <a:bodyPr/>
          <a:lstStyle/>
          <a:p>
            <a:endParaRPr lang="en-US" dirty="0"/>
          </a:p>
          <a:p>
            <a:pPr marL="0" lvl="0" indent="0" algn="l" rtl="0">
              <a:spcBef>
                <a:spcPts val="0"/>
              </a:spcBef>
              <a:spcAft>
                <a:spcPts val="0"/>
              </a:spcAft>
              <a:buNone/>
            </a:pPr>
            <a:r>
              <a:rPr lang="en-US" dirty="0"/>
              <a:t>Umbrella fund, </a:t>
            </a:r>
            <a:r>
              <a:rPr lang="en-US" dirty="0" err="1"/>
              <a:t>lege</a:t>
            </a:r>
            <a:r>
              <a:rPr lang="en-US" dirty="0"/>
              <a:t> dumps in money ($1B), TWDB distributes through other funds/programs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TWDB was instructed to prioritize midsize, small and rural communities, shovel ready projects, water loss and conservation strategies, and funding the new water awareness fund. And of course, as we know, at least 250M goes to the NWSF. And while we’re talking about it, what is deemed as new water is defined by Senator Perry as desalination projects, ASR, use of produced water outside of oil/gas, and transportation of water made available by NWS projects. These projects are not common in the SWP, rely on more innovative tech, and are more expensive.  </a:t>
            </a:r>
          </a:p>
          <a:p>
            <a:endParaRPr lang="en-US" dirty="0"/>
          </a:p>
          <a:p>
            <a:endParaRPr lang="en-US" dirty="0"/>
          </a:p>
          <a:p>
            <a:endParaRPr lang="en-US" dirty="0"/>
          </a:p>
          <a:p>
            <a:r>
              <a:rPr lang="en-US" dirty="0"/>
              <a:t>Consent decree is essentially a settlement that </a:t>
            </a:r>
            <a:r>
              <a:rPr lang="en-US" b="0" i="0" dirty="0">
                <a:solidFill>
                  <a:srgbClr val="141618"/>
                </a:solidFill>
                <a:effectLst/>
                <a:latin typeface="TiemposText"/>
              </a:rPr>
              <a:t>SSOs, between the EPA, TCEQ, and a city to resolve infrastructure issues causing clean water act violations</a:t>
            </a:r>
          </a:p>
          <a:p>
            <a:endParaRPr lang="en-US" dirty="0"/>
          </a:p>
          <a:p>
            <a:r>
              <a:rPr lang="en-US" dirty="0"/>
              <a:t>Aging infrastructure</a:t>
            </a:r>
          </a:p>
          <a:p>
            <a:r>
              <a:rPr lang="en-US" dirty="0"/>
              <a:t>Population growth</a:t>
            </a:r>
          </a:p>
          <a:p>
            <a:r>
              <a:rPr lang="en-US" dirty="0"/>
              <a:t>Compliance</a:t>
            </a:r>
          </a:p>
          <a:p>
            <a:endParaRPr lang="en-US" dirty="0"/>
          </a:p>
          <a:p>
            <a:r>
              <a:rPr lang="en-US" dirty="0"/>
              <a:t>9% said economic projects have been halted, hindered, or cancelled over the past 5 years due to insufficient wastewater treatment capacity. There’s widespread concern that wastewater infrastructure could impair future </a:t>
            </a:r>
            <a:r>
              <a:rPr lang="en-US" dirty="0" err="1"/>
              <a:t>devellpoment</a:t>
            </a:r>
            <a:endParaRPr lang="en-US" dirty="0"/>
          </a:p>
          <a:p>
            <a:endParaRPr lang="en-US" dirty="0"/>
          </a:p>
          <a:p>
            <a:r>
              <a:rPr lang="en-US" dirty="0"/>
              <a:t>Just as water as water supply and drinking water infrastructure can be an economic driver, so too is wastewater </a:t>
            </a:r>
          </a:p>
          <a:p>
            <a:endParaRPr lang="en-US" dirty="0"/>
          </a:p>
          <a:p>
            <a:endParaRPr lang="en-US" dirty="0"/>
          </a:p>
          <a:p>
            <a:r>
              <a:rPr lang="en-US" b="0" i="0" dirty="0">
                <a:solidFill>
                  <a:srgbClr val="1B1B1B"/>
                </a:solidFill>
                <a:effectLst/>
                <a:latin typeface="Source Sans Pro Web"/>
              </a:rPr>
              <a:t>Houston has experienced more than 4,000 SSOs over the past five years caused by pipe blockages, insufficient sewer capacity and system failures. These SSOs have resulted in discharges exceeding 9 million gallons of untreated sewage into local waterways or backups into city streets or homes, causing serious water quality and public health problems. Affected waterways include Buffalo Bayou and Sims Bayou which reach Galveston Bay within the Gulf of Mexico.</a:t>
            </a:r>
          </a:p>
          <a:p>
            <a:endParaRPr lang="en-US" b="0" i="0" dirty="0">
              <a:solidFill>
                <a:srgbClr val="1B1B1B"/>
              </a:solidFill>
              <a:effectLst/>
              <a:latin typeface="Source Sans Pro Web"/>
            </a:endParaRPr>
          </a:p>
          <a:p>
            <a:r>
              <a:rPr lang="en-US" b="0" i="0" dirty="0">
                <a:solidFill>
                  <a:srgbClr val="141618"/>
                </a:solidFill>
                <a:effectLst/>
                <a:latin typeface="TiemposText"/>
              </a:rPr>
              <a:t>SSOs, which are self-reported by the city, are caused by structural defects, line breaks, capacity constraints, and other infrastructure deficiencies</a:t>
            </a:r>
            <a:endParaRPr lang="en-US" dirty="0"/>
          </a:p>
        </p:txBody>
      </p:sp>
      <p:sp>
        <p:nvSpPr>
          <p:cNvPr id="4" name="Slide Number Placeholder 3">
            <a:extLst>
              <a:ext uri="{FF2B5EF4-FFF2-40B4-BE49-F238E27FC236}">
                <a16:creationId xmlns:a16="http://schemas.microsoft.com/office/drawing/2014/main" id="{53D50AAE-EA66-1012-EBA1-CD23567E8BE4}"/>
              </a:ext>
            </a:extLst>
          </p:cNvPr>
          <p:cNvSpPr>
            <a:spLocks noGrp="1"/>
          </p:cNvSpPr>
          <p:nvPr>
            <p:ph type="sldNum" sz="quarter" idx="5"/>
          </p:nvPr>
        </p:nvSpPr>
        <p:spPr/>
        <p:txBody>
          <a:bodyPr/>
          <a:lstStyle/>
          <a:p>
            <a:fld id="{AB865AC8-6513-4D8C-BAAA-DD558D5169D0}" type="slidenum">
              <a:rPr lang="en-US" smtClean="0"/>
              <a:t>37</a:t>
            </a:fld>
            <a:endParaRPr lang="en-US"/>
          </a:p>
        </p:txBody>
      </p:sp>
    </p:spTree>
    <p:extLst>
      <p:ext uri="{BB962C8B-B14F-4D97-AF65-F5344CB8AC3E}">
        <p14:creationId xmlns:p14="http://schemas.microsoft.com/office/powerpoint/2010/main" val="14463312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0EA83-8EA7-FBEC-5DAD-9AD5E0B6DB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07034-6C9D-4A4A-7BAA-D4C518B5BC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5E9D93-7944-DAFD-E4A7-5D46D6A37625}"/>
              </a:ext>
            </a:extLst>
          </p:cNvPr>
          <p:cNvSpPr>
            <a:spLocks noGrp="1"/>
          </p:cNvSpPr>
          <p:nvPr>
            <p:ph type="body" idx="1"/>
          </p:nvPr>
        </p:nvSpPr>
        <p:spPr/>
        <p:txBody>
          <a:bodyPr/>
          <a:lstStyle/>
          <a:p>
            <a:endParaRPr lang="en-US"/>
          </a:p>
          <a:p>
            <a:pPr marL="0" lvl="0" indent="0" algn="l" rtl="0">
              <a:spcBef>
                <a:spcPts val="0"/>
              </a:spcBef>
              <a:spcAft>
                <a:spcPts val="0"/>
              </a:spcAft>
              <a:buNone/>
            </a:pPr>
            <a:r>
              <a:rPr lang="en-US"/>
              <a:t>Umbrella fund, </a:t>
            </a:r>
            <a:r>
              <a:rPr lang="en-US" err="1"/>
              <a:t>lege</a:t>
            </a:r>
            <a:r>
              <a:rPr lang="en-US"/>
              <a:t> dumps in money ($1B), TWDB distributes through other funds/programs</a:t>
            </a:r>
          </a:p>
          <a:p>
            <a:pPr marL="0" lvl="0" indent="0" algn="l" rtl="0">
              <a:spcBef>
                <a:spcPts val="0"/>
              </a:spcBef>
              <a:spcAft>
                <a:spcPts val="0"/>
              </a:spcAft>
              <a:buNone/>
            </a:pPr>
            <a:endParaRPr lang="en-US"/>
          </a:p>
          <a:p>
            <a:pPr marL="0" lvl="0" indent="0" algn="l" rtl="0">
              <a:spcBef>
                <a:spcPts val="0"/>
              </a:spcBef>
              <a:spcAft>
                <a:spcPts val="0"/>
              </a:spcAft>
              <a:buNone/>
            </a:pPr>
            <a:r>
              <a:rPr lang="en-US"/>
              <a:t>TWDB was instructed to prioritize midsize, small and rural communities, shovel ready projects, water loss and conservation strategies, and funding the new water awareness fund. And of course, as we know, at least 250M goes to the NWSF. And while we’re talking about it, what is deemed as new water is defined by Senator Perry as desalination projects, ASR, use of produced water outside of oil/gas, and transportation of water made available by NWS projects. These projects are not common in the SWP, rely on more innovative tech, and are more expensive.  </a:t>
            </a:r>
          </a:p>
          <a:p>
            <a:endParaRPr lang="en-US"/>
          </a:p>
          <a:p>
            <a:endParaRPr lang="en-US"/>
          </a:p>
          <a:p>
            <a:endParaRPr lang="en-US"/>
          </a:p>
          <a:p>
            <a:r>
              <a:rPr lang="en-US"/>
              <a:t>Consent decree is essentially a settlement that </a:t>
            </a:r>
            <a:r>
              <a:rPr lang="en-US" b="0" i="0">
                <a:solidFill>
                  <a:srgbClr val="141618"/>
                </a:solidFill>
                <a:effectLst/>
                <a:latin typeface="TiemposText"/>
              </a:rPr>
              <a:t>SSOs, between the EPA, TCEQ, and a city to resolve infrastructure issues causing clean water act violations</a:t>
            </a:r>
          </a:p>
          <a:p>
            <a:endParaRPr lang="en-US"/>
          </a:p>
          <a:p>
            <a:r>
              <a:rPr lang="en-US"/>
              <a:t>Aging infrastructure</a:t>
            </a:r>
          </a:p>
          <a:p>
            <a:r>
              <a:rPr lang="en-US"/>
              <a:t>Population growth</a:t>
            </a:r>
          </a:p>
          <a:p>
            <a:r>
              <a:rPr lang="en-US"/>
              <a:t>Compliance</a:t>
            </a:r>
          </a:p>
          <a:p>
            <a:endParaRPr lang="en-US"/>
          </a:p>
          <a:p>
            <a:r>
              <a:rPr lang="en-US"/>
              <a:t>9% said economic projects have been halted, hindered, or cancelled over the past 5 years due to insufficient wastewater treatment capacity. There’s widespread concern that wastewater infrastructure could impair future </a:t>
            </a:r>
            <a:r>
              <a:rPr lang="en-US" err="1"/>
              <a:t>devellpoment</a:t>
            </a:r>
            <a:endParaRPr lang="en-US"/>
          </a:p>
          <a:p>
            <a:endParaRPr lang="en-US"/>
          </a:p>
          <a:p>
            <a:r>
              <a:rPr lang="en-US"/>
              <a:t>Just as water as water supply and drinking water infrastructure can be an economic driver, so too is wastewater </a:t>
            </a:r>
          </a:p>
          <a:p>
            <a:endParaRPr lang="en-US"/>
          </a:p>
          <a:p>
            <a:endParaRPr lang="en-US"/>
          </a:p>
          <a:p>
            <a:r>
              <a:rPr lang="en-US" b="0" i="0">
                <a:solidFill>
                  <a:srgbClr val="1B1B1B"/>
                </a:solidFill>
                <a:effectLst/>
                <a:latin typeface="Source Sans Pro Web"/>
              </a:rPr>
              <a:t>Houston has experienced more than 4,000 SSOs over the past five years caused by pipe blockages, insufficient sewer capacity and system failures. These SSOs have resulted in discharges exceeding 9 million gallons of untreated sewage into local waterways or backups into city streets or homes, causing serious water quality and public health problems. Affected waterways include Buffalo Bayou and Sims Bayou which reach Galveston Bay within the Gulf of Mexico.</a:t>
            </a:r>
          </a:p>
          <a:p>
            <a:endParaRPr lang="en-US" b="0" i="0">
              <a:solidFill>
                <a:srgbClr val="1B1B1B"/>
              </a:solidFill>
              <a:effectLst/>
              <a:latin typeface="Source Sans Pro Web"/>
            </a:endParaRPr>
          </a:p>
          <a:p>
            <a:r>
              <a:rPr lang="en-US" b="0" i="0">
                <a:solidFill>
                  <a:srgbClr val="141618"/>
                </a:solidFill>
                <a:effectLst/>
                <a:latin typeface="TiemposText"/>
              </a:rPr>
              <a:t>SSOs, which are self-reported by the city, are caused by structural defects, line breaks, capacity constraints, and other infrastructure deficiencies</a:t>
            </a:r>
            <a:endParaRPr lang="en-US"/>
          </a:p>
        </p:txBody>
      </p:sp>
      <p:sp>
        <p:nvSpPr>
          <p:cNvPr id="4" name="Slide Number Placeholder 3">
            <a:extLst>
              <a:ext uri="{FF2B5EF4-FFF2-40B4-BE49-F238E27FC236}">
                <a16:creationId xmlns:a16="http://schemas.microsoft.com/office/drawing/2014/main" id="{CBB55744-1CA5-050E-5E27-4672DF2F9437}"/>
              </a:ext>
            </a:extLst>
          </p:cNvPr>
          <p:cNvSpPr>
            <a:spLocks noGrp="1"/>
          </p:cNvSpPr>
          <p:nvPr>
            <p:ph type="sldNum" sz="quarter" idx="5"/>
          </p:nvPr>
        </p:nvSpPr>
        <p:spPr/>
        <p:txBody>
          <a:bodyPr/>
          <a:lstStyle/>
          <a:p>
            <a:fld id="{AB865AC8-6513-4D8C-BAAA-DD558D5169D0}" type="slidenum">
              <a:rPr lang="en-US" smtClean="0"/>
              <a:t>38</a:t>
            </a:fld>
            <a:endParaRPr lang="en-US"/>
          </a:p>
        </p:txBody>
      </p:sp>
    </p:spTree>
    <p:extLst>
      <p:ext uri="{BB962C8B-B14F-4D97-AF65-F5344CB8AC3E}">
        <p14:creationId xmlns:p14="http://schemas.microsoft.com/office/powerpoint/2010/main" val="26746736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1359D-BFE9-4382-A306-7E27633E9D5D}" type="slidenum">
              <a:rPr lang="en-US" smtClean="0"/>
              <a:t>40</a:t>
            </a:fld>
            <a:endParaRPr lang="en-US"/>
          </a:p>
        </p:txBody>
      </p:sp>
    </p:spTree>
    <p:extLst>
      <p:ext uri="{BB962C8B-B14F-4D97-AF65-F5344CB8AC3E}">
        <p14:creationId xmlns:p14="http://schemas.microsoft.com/office/powerpoint/2010/main" val="16360836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1F336-7F9E-2BA4-D6D7-07BF4F792F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6F79BE-E6C5-6C0C-D0F6-C666A35CDB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9EE7DA-A684-2FC3-1FD2-754942D3C03B}"/>
              </a:ext>
            </a:extLst>
          </p:cNvPr>
          <p:cNvSpPr>
            <a:spLocks noGrp="1"/>
          </p:cNvSpPr>
          <p:nvPr>
            <p:ph type="body" idx="1"/>
          </p:nvPr>
        </p:nvSpPr>
        <p:spPr/>
        <p:txBody>
          <a:bodyPr/>
          <a:lstStyle/>
          <a:p>
            <a:r>
              <a:rPr lang="en-US" dirty="0"/>
              <a:t>Good morning and I’m really excited talk water and the 88</a:t>
            </a:r>
            <a:r>
              <a:rPr lang="en-US" baseline="30000" dirty="0"/>
              <a:t>th</a:t>
            </a:r>
            <a:r>
              <a:rPr lang="en-US" dirty="0"/>
              <a:t> Regular Session of the Texas Legislature today. And folks, it truly is always a water session in Texas. </a:t>
            </a:r>
          </a:p>
          <a:p>
            <a:endParaRPr lang="en-US" dirty="0"/>
          </a:p>
          <a:p>
            <a:r>
              <a:rPr lang="en-US" dirty="0"/>
              <a:t>And as much as things change, and there’s been quite a bit of change, things also stay the same. We’re going to take a look back at the 88</a:t>
            </a:r>
            <a:r>
              <a:rPr lang="en-US" baseline="30000" dirty="0"/>
              <a:t>th</a:t>
            </a:r>
            <a:r>
              <a:rPr lang="en-US" dirty="0"/>
              <a:t> to help us understand where we’re headed in the 89</a:t>
            </a:r>
            <a:r>
              <a:rPr lang="en-US" baseline="30000" dirty="0"/>
              <a:t>th</a:t>
            </a:r>
            <a:r>
              <a:rPr lang="en-US" dirty="0"/>
              <a:t>.</a:t>
            </a:r>
          </a:p>
        </p:txBody>
      </p:sp>
      <p:sp>
        <p:nvSpPr>
          <p:cNvPr id="4" name="Slide Number Placeholder 3">
            <a:extLst>
              <a:ext uri="{FF2B5EF4-FFF2-40B4-BE49-F238E27FC236}">
                <a16:creationId xmlns:a16="http://schemas.microsoft.com/office/drawing/2014/main" id="{1C2CA7C1-CC56-BA16-D26F-62F1FEB47C04}"/>
              </a:ext>
            </a:extLst>
          </p:cNvPr>
          <p:cNvSpPr>
            <a:spLocks noGrp="1"/>
          </p:cNvSpPr>
          <p:nvPr>
            <p:ph type="sldNum" sz="quarter" idx="10"/>
          </p:nvPr>
        </p:nvSpPr>
        <p:spPr/>
        <p:txBody>
          <a:bodyPr/>
          <a:lstStyle/>
          <a:p>
            <a:fld id="{308FCCE5-2B2F-435E-8984-F18ABA8D5A8A}" type="slidenum">
              <a:rPr lang="en-US" smtClean="0"/>
              <a:t>41</a:t>
            </a:fld>
            <a:endParaRPr lang="en-US"/>
          </a:p>
        </p:txBody>
      </p:sp>
    </p:spTree>
    <p:extLst>
      <p:ext uri="{BB962C8B-B14F-4D97-AF65-F5344CB8AC3E}">
        <p14:creationId xmlns:p14="http://schemas.microsoft.com/office/powerpoint/2010/main" val="1708044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JULIE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Representative and Chairman of the House Natural Resources Committee, Tracy King announced he was retiring and would not seek reelection in a stunner on July 11. </a:t>
            </a:r>
          </a:p>
          <a:p>
            <a:pPr marL="0" lvl="0" indent="0" algn="l" rtl="0">
              <a:spcBef>
                <a:spcPts val="0"/>
              </a:spcBef>
              <a:spcAft>
                <a:spcPts val="0"/>
              </a:spcAft>
              <a:buNone/>
            </a:pPr>
            <a:endParaRPr lang="en-US" dirty="0"/>
          </a:p>
          <a:p>
            <a:pPr marL="0" lvl="0" indent="0" algn="l" rtl="0">
              <a:spcBef>
                <a:spcPts val="0"/>
              </a:spcBef>
              <a:spcAft>
                <a:spcPts val="0"/>
              </a:spcAft>
              <a:buNone/>
            </a:pPr>
            <a:r>
              <a:rPr lang="en-US" b="0" i="0" dirty="0">
                <a:solidFill>
                  <a:srgbClr val="222222"/>
                </a:solidFill>
                <a:latin typeface="Lora"/>
                <a:ea typeface="Lora"/>
                <a:cs typeface="Lora"/>
                <a:sym typeface="Lora"/>
              </a:rPr>
              <a:t>"After much reflection I have decided not to seek re-election to another term for the office of State Representative," King said in a statement. "It has been an honor and privilege to represent the citizens of House District 80, and I will forever be grateful to the men and women that supported us through the years."</a:t>
            </a:r>
            <a:endParaRPr lang="en-US" dirty="0"/>
          </a:p>
          <a:p>
            <a:pPr marL="0" lvl="0" indent="0" algn="l" rtl="0">
              <a:spcBef>
                <a:spcPts val="0"/>
              </a:spcBef>
              <a:spcAft>
                <a:spcPts val="0"/>
              </a:spcAft>
              <a:buNone/>
            </a:pPr>
            <a:r>
              <a:rPr lang="en-US" b="0" i="0" dirty="0">
                <a:solidFill>
                  <a:srgbClr val="222222"/>
                </a:solidFill>
                <a:latin typeface="Lora"/>
                <a:ea typeface="Lora"/>
                <a:cs typeface="Lora"/>
                <a:sym typeface="Lora"/>
              </a:rPr>
              <a:t>With the announcement, King will be placing the District 80 seat, which he has held since 2005, up for grabs in the 2024 election. King won the seat most recently in an uncontested election in 2022.</a:t>
            </a:r>
            <a:endParaRPr lang="en-US" dirty="0"/>
          </a:p>
          <a:p>
            <a:pPr marL="0" lvl="0" indent="0" algn="l" rtl="0">
              <a:spcBef>
                <a:spcPts val="0"/>
              </a:spcBef>
              <a:spcAft>
                <a:spcPts val="0"/>
              </a:spcAft>
              <a:buNone/>
            </a:pPr>
            <a:r>
              <a:rPr lang="en-US" b="0" i="0" dirty="0">
                <a:solidFill>
                  <a:srgbClr val="222222"/>
                </a:solidFill>
                <a:latin typeface="Lora"/>
                <a:ea typeface="Lora"/>
                <a:cs typeface="Lora"/>
                <a:sym typeface="Lora"/>
              </a:rPr>
              <a:t>The seat oversees Texas District 80, which oversees the counties of Atascosa, Dimmit, Frio, Uvalde, Zavala and part of Webb.</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Four Price is an Amarillo Republican who has served on the House Natural Resources Committee and was among rural GOP members oppose school voucher proposals</a:t>
            </a:r>
          </a:p>
          <a:p>
            <a:pPr marL="0" lvl="0" indent="0" algn="l" rtl="0">
              <a:spcBef>
                <a:spcPts val="0"/>
              </a:spcBef>
              <a:spcAft>
                <a:spcPts val="0"/>
              </a:spcAft>
              <a:buNone/>
            </a:pPr>
            <a:r>
              <a:rPr lang="en-US" b="0" i="0" dirty="0">
                <a:solidFill>
                  <a:srgbClr val="222222"/>
                </a:solidFill>
                <a:latin typeface="PT Serif"/>
                <a:ea typeface="PT Serif"/>
                <a:cs typeface="PT Serif"/>
                <a:sym typeface="PT Serif"/>
              </a:rPr>
              <a:t>Price was one of 24 Republicans who joined Democrats in April to </a:t>
            </a:r>
            <a:r>
              <a:rPr lang="en-US" b="0" i="0" u="sng" strike="noStrike" dirty="0">
                <a:solidFill>
                  <a:schemeClr val="hlink"/>
                </a:solidFill>
                <a:latin typeface="PT Serif"/>
                <a:ea typeface="PT Serif"/>
                <a:cs typeface="PT Serif"/>
                <a:sym typeface="PT Serif"/>
                <a:hlinkClick r:id="rId3"/>
              </a:rPr>
              <a:t>pass a budget amendment</a:t>
            </a:r>
            <a:r>
              <a:rPr lang="en-US" b="0" i="0" dirty="0">
                <a:solidFill>
                  <a:srgbClr val="222222"/>
                </a:solidFill>
                <a:latin typeface="PT Serif"/>
                <a:ea typeface="PT Serif"/>
                <a:cs typeface="PT Serif"/>
                <a:sym typeface="PT Serif"/>
              </a:rPr>
              <a:t> banning state funds for voucher programs.</a:t>
            </a:r>
          </a:p>
          <a:p>
            <a:pPr marL="0" lvl="0" indent="0" algn="l" rtl="0">
              <a:spcBef>
                <a:spcPts val="0"/>
              </a:spcBef>
              <a:spcAft>
                <a:spcPts val="0"/>
              </a:spcAft>
              <a:buNone/>
            </a:pPr>
            <a:endParaRPr lang="en-US" b="0" i="0" dirty="0">
              <a:solidFill>
                <a:srgbClr val="222222"/>
              </a:solidFill>
              <a:latin typeface="PT Serif"/>
              <a:sym typeface="PT Serif"/>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222222"/>
                </a:solidFill>
                <a:latin typeface="Georgia"/>
                <a:ea typeface="Georgia"/>
                <a:cs typeface="Georgia"/>
                <a:sym typeface="Georgia"/>
              </a:rPr>
              <a:t>Kacal</a:t>
            </a:r>
            <a:r>
              <a:rPr lang="en-US" b="0" i="0" dirty="0">
                <a:solidFill>
                  <a:srgbClr val="222222"/>
                </a:solidFill>
                <a:latin typeface="Georgia"/>
                <a:ea typeface="Georgia"/>
                <a:cs typeface="Georgia"/>
                <a:sym typeface="Georgia"/>
              </a:rPr>
              <a:t> and 19 other Republicans joined with the Democrats to pass the amendment, sending the bill back to committee where it is likely to die. Both </a:t>
            </a:r>
            <a:r>
              <a:rPr lang="en-US" b="0" i="0" dirty="0" err="1">
                <a:solidFill>
                  <a:srgbClr val="222222"/>
                </a:solidFill>
                <a:latin typeface="Georgia"/>
                <a:ea typeface="Georgia"/>
                <a:cs typeface="Georgia"/>
                <a:sym typeface="Georgia"/>
              </a:rPr>
              <a:t>Kacal</a:t>
            </a:r>
            <a:r>
              <a:rPr lang="en-US" b="0" i="0" dirty="0">
                <a:solidFill>
                  <a:srgbClr val="222222"/>
                </a:solidFill>
                <a:latin typeface="Georgia"/>
                <a:ea typeface="Georgia"/>
                <a:cs typeface="Georgia"/>
                <a:sym typeface="Georgia"/>
              </a:rPr>
              <a:t> and Raney voted to impeach Texas Attorney General Ken Paxton last spring, another contentious split among Republicans.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22222"/>
              </a:solidFill>
              <a:latin typeface="Georgia"/>
              <a:sym typeface="Georgia"/>
            </a:endParaRPr>
          </a:p>
          <a:p>
            <a:pPr marL="0" lvl="0" indent="0" algn="l" rtl="0">
              <a:spcBef>
                <a:spcPts val="0"/>
              </a:spcBef>
              <a:spcAft>
                <a:spcPts val="0"/>
              </a:spcAft>
              <a:buNone/>
            </a:pPr>
            <a:r>
              <a:rPr lang="en-US" b="0" i="0" dirty="0">
                <a:solidFill>
                  <a:srgbClr val="222222"/>
                </a:solidFill>
                <a:latin typeface="PT Serif"/>
                <a:ea typeface="PT Serif"/>
                <a:cs typeface="PT Serif"/>
                <a:sym typeface="PT Serif"/>
              </a:rPr>
              <a:t>“I’ve put ranch work on hold, often to its own detriment, and now — quite literally — cows are calling me home.”</a:t>
            </a:r>
            <a:endParaRPr lang="en-US" dirty="0"/>
          </a:p>
          <a:p>
            <a:pPr marL="0" lvl="0" indent="0" algn="l" rtl="0">
              <a:spcBef>
                <a:spcPts val="0"/>
              </a:spcBef>
              <a:spcAft>
                <a:spcPts val="0"/>
              </a:spcAft>
              <a:buNone/>
            </a:pPr>
            <a:endParaRPr lang="en-US" b="0" i="0" dirty="0">
              <a:solidFill>
                <a:srgbClr val="222222"/>
              </a:solidFill>
              <a:latin typeface="PT Serif"/>
              <a:ea typeface="PT Serif"/>
              <a:cs typeface="PT Serif"/>
              <a:sym typeface="PT Serif"/>
            </a:endParaRPr>
          </a:p>
          <a:p>
            <a:pPr marL="0" lvl="0" indent="0" algn="l" rtl="0">
              <a:spcBef>
                <a:spcPts val="0"/>
              </a:spcBef>
              <a:spcAft>
                <a:spcPts val="0"/>
              </a:spcAft>
              <a:buNone/>
            </a:pPr>
            <a:r>
              <a:rPr lang="en-US" b="0" i="0" dirty="0">
                <a:solidFill>
                  <a:srgbClr val="222222"/>
                </a:solidFill>
                <a:latin typeface="PT Serif"/>
                <a:ea typeface="PT Serif"/>
                <a:cs typeface="PT Serif"/>
                <a:sym typeface="PT Serif"/>
              </a:rPr>
              <a:t>Murr, 46,</a:t>
            </a:r>
            <a:r>
              <a:rPr lang="en-US" b="1" i="0" dirty="0">
                <a:solidFill>
                  <a:srgbClr val="222222"/>
                </a:solidFill>
                <a:latin typeface="PT Serif"/>
                <a:ea typeface="PT Serif"/>
                <a:cs typeface="PT Serif"/>
                <a:sym typeface="PT Serif"/>
              </a:rPr>
              <a:t> </a:t>
            </a:r>
            <a:r>
              <a:rPr lang="en-US" b="0" i="0" dirty="0">
                <a:solidFill>
                  <a:srgbClr val="222222"/>
                </a:solidFill>
                <a:latin typeface="PT Serif"/>
                <a:ea typeface="PT Serif"/>
                <a:cs typeface="PT Serif"/>
                <a:sym typeface="PT Serif"/>
              </a:rPr>
              <a:t>also faced the prospect of a difficult reelection. After Paxton was acquitted at the conclusion of his impeachment trial in September, he vowed revenge on the House Republicans who had voted overwhelmingly to indict him in May. In passionate floor speeches in the House and Senate, Murr risked his standing among Republicans by urging the conviction of one of the party’s most powerful members, a statewide elected official.</a:t>
            </a:r>
            <a:endParaRPr lang="en-US" dirty="0"/>
          </a:p>
          <a:p>
            <a:pPr marL="0" lvl="0" indent="0" algn="l" rtl="0">
              <a:spcBef>
                <a:spcPts val="0"/>
              </a:spcBef>
              <a:spcAft>
                <a:spcPts val="0"/>
              </a:spcAft>
              <a:buNone/>
            </a:pPr>
            <a:endParaRPr lang="en-US" b="0" i="0" dirty="0">
              <a:solidFill>
                <a:srgbClr val="222222"/>
              </a:solidFill>
              <a:latin typeface="PT Serif"/>
              <a:ea typeface="PT Serif"/>
              <a:cs typeface="PT Serif"/>
              <a:sym typeface="PT Serif"/>
            </a:endParaRPr>
          </a:p>
          <a:p>
            <a:pPr marL="0" lvl="0" indent="0" algn="l" rtl="0">
              <a:spcBef>
                <a:spcPts val="0"/>
              </a:spcBef>
              <a:spcAft>
                <a:spcPts val="0"/>
              </a:spcAft>
              <a:buNone/>
            </a:pPr>
            <a:r>
              <a:rPr lang="en-US" dirty="0"/>
              <a:t>Drew Springer – past-member of the Senate Water, Ag. &amp;amp; Rural Affairs Committee; Vice-</a:t>
            </a:r>
          </a:p>
          <a:p>
            <a:pPr marL="0" lvl="0" indent="0" algn="l" rtl="0">
              <a:spcBef>
                <a:spcPts val="0"/>
              </a:spcBef>
              <a:spcAft>
                <a:spcPts val="0"/>
              </a:spcAft>
              <a:buNone/>
            </a:pPr>
            <a:r>
              <a:rPr lang="en-US" dirty="0"/>
              <a:t>chairman of the Senate Local Government Committee</a:t>
            </a:r>
          </a:p>
          <a:p>
            <a:endParaRPr lang="en-US" dirty="0"/>
          </a:p>
        </p:txBody>
      </p:sp>
      <p:sp>
        <p:nvSpPr>
          <p:cNvPr id="4" name="Slide Number Placeholder 3"/>
          <p:cNvSpPr>
            <a:spLocks noGrp="1"/>
          </p:cNvSpPr>
          <p:nvPr>
            <p:ph type="sldNum" sz="quarter" idx="5"/>
          </p:nvPr>
        </p:nvSpPr>
        <p:spPr/>
        <p:txBody>
          <a:bodyPr/>
          <a:lstStyle/>
          <a:p>
            <a:fld id="{C11F1CC1-9A99-43A2-BE42-12C2C41D7C06}" type="slidenum">
              <a:rPr lang="en-US" smtClean="0"/>
              <a:t>4</a:t>
            </a:fld>
            <a:endParaRPr lang="en-US"/>
          </a:p>
        </p:txBody>
      </p:sp>
    </p:spTree>
    <p:extLst>
      <p:ext uri="{BB962C8B-B14F-4D97-AF65-F5344CB8AC3E}">
        <p14:creationId xmlns:p14="http://schemas.microsoft.com/office/powerpoint/2010/main" val="2554048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JULIE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Dade Phelan is fought for his political life against David Covey. An enormous amount of money, nationally, has poured into Covey’s </a:t>
            </a:r>
            <a:r>
              <a:rPr lang="en-US" dirty="0" err="1"/>
              <a:t>cauffers</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Because of the controversial issues (impeachment, school choice to name a few), about one-</a:t>
            </a:r>
          </a:p>
          <a:p>
            <a:pPr marL="0" lvl="0" indent="0" algn="l" rtl="0">
              <a:spcBef>
                <a:spcPts val="0"/>
              </a:spcBef>
              <a:spcAft>
                <a:spcPts val="0"/>
              </a:spcAft>
              <a:buNone/>
            </a:pPr>
            <a:r>
              <a:rPr lang="en-US" dirty="0"/>
              <a:t>third of the Legislature has primary opponents. Practically, this means those Legislators are</a:t>
            </a:r>
          </a:p>
          <a:p>
            <a:pPr marL="0" lvl="0" indent="0" algn="l" rtl="0">
              <a:spcBef>
                <a:spcPts val="0"/>
              </a:spcBef>
              <a:spcAft>
                <a:spcPts val="0"/>
              </a:spcAft>
              <a:buNone/>
            </a:pPr>
            <a:r>
              <a:rPr lang="en-US" dirty="0"/>
              <a:t>going from an intense regular session to four special sessions straight into competitive</a:t>
            </a:r>
          </a:p>
          <a:p>
            <a:pPr marL="0" lvl="0" indent="0" algn="l" rtl="0">
              <a:spcBef>
                <a:spcPts val="0"/>
              </a:spcBef>
              <a:spcAft>
                <a:spcPts val="0"/>
              </a:spcAft>
              <a:buNone/>
            </a:pPr>
            <a:r>
              <a:rPr lang="en-US" dirty="0"/>
              <a:t>primary races that require fundraising and voter contact.</a:t>
            </a:r>
          </a:p>
          <a:p>
            <a:endParaRPr lang="en-US" dirty="0"/>
          </a:p>
        </p:txBody>
      </p:sp>
      <p:sp>
        <p:nvSpPr>
          <p:cNvPr id="4" name="Slide Number Placeholder 3"/>
          <p:cNvSpPr>
            <a:spLocks noGrp="1"/>
          </p:cNvSpPr>
          <p:nvPr>
            <p:ph type="sldNum" sz="quarter" idx="5"/>
          </p:nvPr>
        </p:nvSpPr>
        <p:spPr/>
        <p:txBody>
          <a:bodyPr/>
          <a:lstStyle/>
          <a:p>
            <a:fld id="{C11F1CC1-9A99-43A2-BE42-12C2C41D7C06}" type="slidenum">
              <a:rPr lang="en-US" smtClean="0"/>
              <a:t>5</a:t>
            </a:fld>
            <a:endParaRPr lang="en-US"/>
          </a:p>
        </p:txBody>
      </p:sp>
    </p:spTree>
    <p:extLst>
      <p:ext uri="{BB962C8B-B14F-4D97-AF65-F5344CB8AC3E}">
        <p14:creationId xmlns:p14="http://schemas.microsoft.com/office/powerpoint/2010/main" val="2806944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222222"/>
              </a:buClr>
              <a:buSzPts val="1200"/>
              <a:buFont typeface="PT Serif"/>
              <a:buNone/>
            </a:pPr>
            <a:r>
              <a:rPr lang="en-US" b="0" i="0" dirty="0">
                <a:solidFill>
                  <a:srgbClr val="222222"/>
                </a:solidFill>
                <a:latin typeface="PT Serif"/>
                <a:ea typeface="PT Serif"/>
                <a:cs typeface="PT Serif"/>
                <a:sym typeface="PT Serif"/>
              </a:rPr>
              <a:t>In many ways, the tone and tenor of the legislature is set by the relationship between the big 3 and how they agree or disagree on priority issues.  </a:t>
            </a:r>
          </a:p>
          <a:p>
            <a:pPr marL="0" marR="0" lvl="0" indent="0" algn="l" rtl="0">
              <a:lnSpc>
                <a:spcPct val="100000"/>
              </a:lnSpc>
              <a:spcBef>
                <a:spcPts val="0"/>
              </a:spcBef>
              <a:spcAft>
                <a:spcPts val="0"/>
              </a:spcAft>
              <a:buClr>
                <a:srgbClr val="222222"/>
              </a:buClr>
              <a:buSzPts val="1200"/>
              <a:buFont typeface="PT Serif"/>
              <a:buNone/>
            </a:pPr>
            <a:r>
              <a:rPr lang="en-US" b="0" i="0" dirty="0">
                <a:solidFill>
                  <a:srgbClr val="222222"/>
                </a:solidFill>
                <a:latin typeface="PT Serif"/>
                <a:ea typeface="PT Serif"/>
                <a:cs typeface="PT Serif"/>
                <a:sym typeface="PT Serif"/>
              </a:rPr>
              <a:t>After serving three terms, we know Dade Phelan will not be back leading the House as speaker. He could not overcome the wave of Republican backlash and dropped from the speaker race on Dec 6, which ended a difficult period of intraparty fight. </a:t>
            </a:r>
          </a:p>
          <a:p>
            <a:pPr marL="0" marR="0" lvl="0" indent="0" algn="l" rtl="0">
              <a:lnSpc>
                <a:spcPct val="100000"/>
              </a:lnSpc>
              <a:spcBef>
                <a:spcPts val="0"/>
              </a:spcBef>
              <a:spcAft>
                <a:spcPts val="0"/>
              </a:spcAft>
              <a:buClr>
                <a:srgbClr val="222222"/>
              </a:buClr>
              <a:buSzPts val="1200"/>
              <a:buFont typeface="PT Serif"/>
              <a:buNone/>
            </a:pPr>
            <a:r>
              <a:rPr lang="en-US" b="0" i="0" dirty="0">
                <a:solidFill>
                  <a:srgbClr val="222222"/>
                </a:solidFill>
                <a:latin typeface="PT Serif"/>
                <a:ea typeface="PT Serif"/>
                <a:cs typeface="PT Serif"/>
                <a:sym typeface="PT Serif"/>
              </a:rPr>
              <a:t>Dustin Burrows, a Phelan ally representing the Lubbock area, and David Cook of Mansfield. David Cook recently won the GOP caucus vote and Governor Abbott has signaled support for Cook. But in the end, Dustin Burrows edged out cook by a vote of 85-55. The house speaker position is a crucial legislative vote. </a:t>
            </a:r>
            <a:r>
              <a:rPr lang="en-US" b="0" i="0" dirty="0">
                <a:solidFill>
                  <a:srgbClr val="222222"/>
                </a:solidFill>
                <a:effectLst/>
                <a:latin typeface="PT Serif" panose="020A0603040505020204" pitchFamily="18" charset="0"/>
              </a:rPr>
              <a:t>If relationships among that group are good, legislative sessions can go fairly smoothly. But if the bonds are strained, major pieces of legislation can grind to a halt.</a:t>
            </a:r>
          </a:p>
          <a:p>
            <a:pPr marL="0" marR="0" lvl="0" indent="0" algn="l" rtl="0">
              <a:lnSpc>
                <a:spcPct val="100000"/>
              </a:lnSpc>
              <a:spcBef>
                <a:spcPts val="0"/>
              </a:spcBef>
              <a:spcAft>
                <a:spcPts val="0"/>
              </a:spcAft>
              <a:buClr>
                <a:srgbClr val="222222"/>
              </a:buClr>
              <a:buSzPts val="1200"/>
              <a:buFont typeface="PT Serif"/>
              <a:buNone/>
            </a:pPr>
            <a:endParaRPr lang="en-US" b="0" i="0" dirty="0">
              <a:solidFill>
                <a:srgbClr val="222222"/>
              </a:solidFill>
              <a:effectLst/>
              <a:latin typeface="PT Serif" panose="020A0603040505020204" pitchFamily="18" charset="0"/>
              <a:ea typeface="PT Serif"/>
              <a:cs typeface="PT Serif"/>
              <a:sym typeface="PT Serif"/>
            </a:endParaRPr>
          </a:p>
          <a:p>
            <a:pPr marL="0" marR="0" lvl="0" indent="0" algn="l" rtl="0">
              <a:lnSpc>
                <a:spcPct val="100000"/>
              </a:lnSpc>
              <a:spcBef>
                <a:spcPts val="0"/>
              </a:spcBef>
              <a:spcAft>
                <a:spcPts val="0"/>
              </a:spcAft>
              <a:buClr>
                <a:srgbClr val="222222"/>
              </a:buClr>
              <a:buSzPts val="1200"/>
              <a:buFont typeface="PT Serif"/>
              <a:buNone/>
            </a:pPr>
            <a:r>
              <a:rPr lang="en-US" b="0" i="0" dirty="0">
                <a:solidFill>
                  <a:srgbClr val="222222"/>
                </a:solidFill>
                <a:effectLst/>
                <a:latin typeface="PT Serif" panose="020A0603040505020204" pitchFamily="18" charset="0"/>
                <a:ea typeface="PT Serif"/>
                <a:cs typeface="PT Serif"/>
                <a:sym typeface="PT Serif"/>
              </a:rPr>
              <a:t>Lt Gov Priorities – SB 10 and SB 11 - Placing 10 commandments in school and protecting the freedom to pray</a:t>
            </a:r>
          </a:p>
          <a:p>
            <a:pPr marL="0" marR="0" lvl="0" indent="0" algn="l" rtl="0">
              <a:lnSpc>
                <a:spcPct val="100000"/>
              </a:lnSpc>
              <a:spcBef>
                <a:spcPts val="0"/>
              </a:spcBef>
              <a:spcAft>
                <a:spcPts val="0"/>
              </a:spcAft>
              <a:buClr>
                <a:srgbClr val="222222"/>
              </a:buClr>
              <a:buSzPts val="1200"/>
              <a:buFont typeface="PT Serif"/>
              <a:buNone/>
            </a:pPr>
            <a:r>
              <a:rPr lang="en-US" b="0" i="0" dirty="0">
                <a:solidFill>
                  <a:srgbClr val="222222"/>
                </a:solidFill>
                <a:effectLst/>
                <a:latin typeface="PT Serif" panose="020A0603040505020204" pitchFamily="18" charset="0"/>
                <a:ea typeface="PT Serif"/>
                <a:cs typeface="PT Serif"/>
                <a:sym typeface="PT Serif"/>
              </a:rPr>
              <a:t>SB 14 Texas DOGE – improving Governmental Efficiency</a:t>
            </a:r>
          </a:p>
          <a:p>
            <a:pPr marL="0" marR="0" lvl="0" indent="0" algn="l" rtl="0">
              <a:lnSpc>
                <a:spcPct val="100000"/>
              </a:lnSpc>
              <a:spcBef>
                <a:spcPts val="0"/>
              </a:spcBef>
              <a:spcAft>
                <a:spcPts val="0"/>
              </a:spcAft>
              <a:buClr>
                <a:srgbClr val="222222"/>
              </a:buClr>
              <a:buSzPts val="1200"/>
              <a:buFont typeface="PT Serif"/>
              <a:buNone/>
            </a:pPr>
            <a:r>
              <a:rPr lang="en-US" b="0" i="0" dirty="0">
                <a:solidFill>
                  <a:srgbClr val="222222"/>
                </a:solidFill>
                <a:effectLst/>
                <a:latin typeface="PT Serif" panose="020A0603040505020204" pitchFamily="18" charset="0"/>
                <a:ea typeface="PT Serif"/>
                <a:cs typeface="PT Serif"/>
                <a:sym typeface="PT Serif"/>
              </a:rPr>
              <a:t>SB 24 – educating Texas students on the horrors of communism. </a:t>
            </a:r>
          </a:p>
          <a:p>
            <a:pPr marL="0" marR="0" lvl="0" indent="0" algn="l" rtl="0">
              <a:lnSpc>
                <a:spcPct val="100000"/>
              </a:lnSpc>
              <a:spcBef>
                <a:spcPts val="0"/>
              </a:spcBef>
              <a:spcAft>
                <a:spcPts val="0"/>
              </a:spcAft>
              <a:buClr>
                <a:srgbClr val="222222"/>
              </a:buClr>
              <a:buSzPts val="1200"/>
              <a:buFont typeface="PT Serif"/>
              <a:buNone/>
            </a:pPr>
            <a:r>
              <a:rPr lang="en-US" b="0" i="0" dirty="0">
                <a:solidFill>
                  <a:srgbClr val="222222"/>
                </a:solidFill>
                <a:effectLst/>
                <a:latin typeface="PT Serif" panose="020A0603040505020204" pitchFamily="18" charset="0"/>
                <a:ea typeface="PT Serif"/>
                <a:cs typeface="PT Serif"/>
                <a:sym typeface="PT Serif"/>
              </a:rPr>
              <a:t>Ban all forms of consumable THC</a:t>
            </a:r>
          </a:p>
          <a:p>
            <a:pPr marL="0" marR="0" lvl="0" indent="0" algn="l" rtl="0">
              <a:lnSpc>
                <a:spcPct val="100000"/>
              </a:lnSpc>
              <a:spcBef>
                <a:spcPts val="0"/>
              </a:spcBef>
              <a:spcAft>
                <a:spcPts val="0"/>
              </a:spcAft>
              <a:buClr>
                <a:srgbClr val="222222"/>
              </a:buClr>
              <a:buSzPts val="1200"/>
              <a:buFont typeface="PT Serif"/>
              <a:buNone/>
            </a:pPr>
            <a:r>
              <a:rPr lang="en-US" b="0" i="0" dirty="0">
                <a:solidFill>
                  <a:srgbClr val="222222"/>
                </a:solidFill>
                <a:effectLst/>
                <a:latin typeface="PT Serif" panose="020A0603040505020204" pitchFamily="18" charset="0"/>
                <a:ea typeface="PT Serif"/>
                <a:cs typeface="PT Serif"/>
                <a:sym typeface="PT Serif"/>
              </a:rPr>
              <a:t>In</a:t>
            </a:r>
          </a:p>
          <a:p>
            <a:pPr marL="0" marR="0" lvl="0" indent="0" algn="l" rtl="0">
              <a:lnSpc>
                <a:spcPct val="100000"/>
              </a:lnSpc>
              <a:spcBef>
                <a:spcPts val="0"/>
              </a:spcBef>
              <a:spcAft>
                <a:spcPts val="0"/>
              </a:spcAft>
              <a:buClr>
                <a:srgbClr val="222222"/>
              </a:buClr>
              <a:buSzPts val="1200"/>
              <a:buFont typeface="PT Serif"/>
              <a:buNone/>
            </a:pPr>
            <a:endParaRPr lang="en-US" b="0" i="0" dirty="0">
              <a:solidFill>
                <a:srgbClr val="222222"/>
              </a:solidFill>
              <a:latin typeface="PT Serif"/>
              <a:ea typeface="PT Serif"/>
              <a:cs typeface="PT Serif"/>
              <a:sym typeface="PT Serif"/>
            </a:endParaRPr>
          </a:p>
          <a:p>
            <a:pPr marL="0" marR="0" lvl="0" indent="0" algn="l" rtl="0">
              <a:lnSpc>
                <a:spcPct val="100000"/>
              </a:lnSpc>
              <a:spcBef>
                <a:spcPts val="0"/>
              </a:spcBef>
              <a:spcAft>
                <a:spcPts val="0"/>
              </a:spcAft>
              <a:buClr>
                <a:srgbClr val="222222"/>
              </a:buClr>
              <a:buSzPts val="1200"/>
              <a:buFont typeface="PT Serif"/>
              <a:buNone/>
            </a:pPr>
            <a:endParaRPr lang="en-US" b="0" i="0" dirty="0">
              <a:solidFill>
                <a:srgbClr val="222222"/>
              </a:solidFill>
              <a:latin typeface="PT Serif"/>
              <a:ea typeface="PT Serif"/>
              <a:cs typeface="PT Serif"/>
              <a:sym typeface="PT Serif"/>
            </a:endParaRPr>
          </a:p>
          <a:p>
            <a:pPr marL="0" marR="0" lvl="0" indent="0" algn="l" rtl="0">
              <a:lnSpc>
                <a:spcPct val="100000"/>
              </a:lnSpc>
              <a:spcBef>
                <a:spcPts val="0"/>
              </a:spcBef>
              <a:spcAft>
                <a:spcPts val="0"/>
              </a:spcAft>
              <a:buClr>
                <a:srgbClr val="222222"/>
              </a:buClr>
              <a:buSzPts val="1200"/>
              <a:buFont typeface="PT Serif"/>
              <a:buNone/>
            </a:pPr>
            <a:endParaRPr lang="en-US" b="0" i="0" dirty="0">
              <a:solidFill>
                <a:srgbClr val="222222"/>
              </a:solidFill>
              <a:latin typeface="PT Serif"/>
              <a:ea typeface="PT Serif"/>
              <a:cs typeface="PT Serif"/>
              <a:sym typeface="PT Serif"/>
            </a:endParaRPr>
          </a:p>
          <a:p>
            <a:pPr marL="0" marR="0" lvl="0" indent="0" algn="l" rtl="0">
              <a:lnSpc>
                <a:spcPct val="100000"/>
              </a:lnSpc>
              <a:spcBef>
                <a:spcPts val="0"/>
              </a:spcBef>
              <a:spcAft>
                <a:spcPts val="0"/>
              </a:spcAft>
              <a:buClr>
                <a:srgbClr val="222222"/>
              </a:buClr>
              <a:buSzPts val="1200"/>
              <a:buFont typeface="PT Serif"/>
              <a:buNone/>
            </a:pPr>
            <a:r>
              <a:rPr lang="en-US" b="0" i="0" dirty="0">
                <a:solidFill>
                  <a:srgbClr val="222222"/>
                </a:solidFill>
                <a:latin typeface="PT Serif"/>
                <a:ea typeface="PT Serif"/>
                <a:cs typeface="PT Serif"/>
                <a:sym typeface="PT Serif"/>
              </a:rPr>
              <a:t>JULIE start and Sarah backstop</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i="0" dirty="0">
              <a:solidFill>
                <a:srgbClr val="222222"/>
              </a:solidFill>
              <a:latin typeface="PT Serif"/>
              <a:ea typeface="PT Serif"/>
              <a:cs typeface="PT Serif"/>
              <a:sym typeface="PT Serif"/>
            </a:endParaRPr>
          </a:p>
          <a:p>
            <a:pPr marL="0" lvl="0" indent="0" algn="l" rtl="0">
              <a:spcBef>
                <a:spcPts val="0"/>
              </a:spcBef>
              <a:spcAft>
                <a:spcPts val="0"/>
              </a:spcAft>
              <a:buNone/>
            </a:pPr>
            <a:r>
              <a:rPr lang="en-US" b="1" i="0" dirty="0">
                <a:solidFill>
                  <a:srgbClr val="222222"/>
                </a:solidFill>
                <a:latin typeface="Open Sans"/>
                <a:ea typeface="Open Sans"/>
                <a:cs typeface="Open Sans"/>
                <a:sym typeface="Open Sans"/>
              </a:rPr>
              <a:t>The “Big Three” dynamic</a:t>
            </a:r>
            <a:endParaRPr lang="en-US" dirty="0"/>
          </a:p>
          <a:p>
            <a:pPr marL="0" lvl="0" indent="0" algn="l" rtl="0">
              <a:spcBef>
                <a:spcPts val="0"/>
              </a:spcBef>
              <a:spcAft>
                <a:spcPts val="0"/>
              </a:spcAft>
              <a:buNone/>
            </a:pPr>
            <a:r>
              <a:rPr lang="en-US" b="1" i="0" dirty="0">
                <a:solidFill>
                  <a:srgbClr val="222222"/>
                </a:solidFill>
                <a:latin typeface="PT Serif"/>
                <a:ea typeface="PT Serif"/>
                <a:cs typeface="PT Serif"/>
                <a:sym typeface="PT Serif"/>
              </a:rPr>
              <a:t>Sessions always hinge on the relationship among the Big Three — the governor, the lieutenant governor and the House speaker. This time around, there is ample cause for tension from the outset of the session. Hostility by the end of the </a:t>
            </a:r>
            <a:r>
              <a:rPr lang="en-US" b="1" i="0" dirty="0" err="1">
                <a:solidFill>
                  <a:srgbClr val="222222"/>
                </a:solidFill>
                <a:latin typeface="PT Serif"/>
                <a:ea typeface="PT Serif"/>
                <a:cs typeface="PT Serif"/>
                <a:sym typeface="PT Serif"/>
              </a:rPr>
              <a:t>mararthon</a:t>
            </a:r>
            <a:endParaRPr lang="en-US" b="1" i="0" dirty="0">
              <a:solidFill>
                <a:srgbClr val="222222"/>
              </a:solidFill>
              <a:latin typeface="PT Serif"/>
              <a:ea typeface="PT Serif"/>
              <a:cs typeface="PT Serif"/>
              <a:sym typeface="PT Serif"/>
            </a:endParaRPr>
          </a:p>
          <a:p>
            <a:pPr marL="0" lvl="0" indent="0" algn="l" rtl="0">
              <a:spcBef>
                <a:spcPts val="0"/>
              </a:spcBef>
              <a:spcAft>
                <a:spcPts val="0"/>
              </a:spcAft>
              <a:buNone/>
            </a:pPr>
            <a:endParaRPr lang="en-US" b="1" i="0" dirty="0">
              <a:solidFill>
                <a:srgbClr val="222222"/>
              </a:solidFill>
              <a:latin typeface="PT Serif"/>
              <a:ea typeface="PT Serif"/>
              <a:cs typeface="PT Serif"/>
              <a:sym typeface="PT Serif"/>
            </a:endParaRPr>
          </a:p>
          <a:p>
            <a:pPr marL="0" lvl="0" indent="0" algn="l" rtl="0">
              <a:spcBef>
                <a:spcPts val="0"/>
              </a:spcBef>
              <a:spcAft>
                <a:spcPts val="0"/>
              </a:spcAft>
              <a:buNone/>
            </a:pPr>
            <a:r>
              <a:rPr lang="en-US" b="1" i="0" dirty="0">
                <a:solidFill>
                  <a:srgbClr val="222222"/>
                </a:solidFill>
                <a:latin typeface="PT Serif"/>
                <a:ea typeface="PT Serif"/>
                <a:cs typeface="PT Serif"/>
                <a:sym typeface="PT Serif"/>
              </a:rPr>
              <a:t>The session saw significant right-wing victories in the cultural issue area</a:t>
            </a:r>
            <a:endParaRPr lang="en-US" dirty="0"/>
          </a:p>
          <a:p>
            <a:pPr marL="0" lvl="0" indent="0" algn="l" rtl="0">
              <a:spcBef>
                <a:spcPts val="0"/>
              </a:spcBef>
              <a:spcAft>
                <a:spcPts val="0"/>
              </a:spcAft>
              <a:buNone/>
            </a:pPr>
            <a:endParaRPr lang="en-US" b="1" i="0" dirty="0">
              <a:solidFill>
                <a:srgbClr val="222222"/>
              </a:solidFill>
              <a:latin typeface="PT Serif"/>
              <a:ea typeface="PT Serif"/>
              <a:cs typeface="PT Serif"/>
              <a:sym typeface="PT Serif"/>
            </a:endParaRPr>
          </a:p>
          <a:p>
            <a:pPr marL="0" lvl="0" indent="0" algn="l" rtl="0">
              <a:spcBef>
                <a:spcPts val="0"/>
              </a:spcBef>
              <a:spcAft>
                <a:spcPts val="0"/>
              </a:spcAft>
              <a:buNone/>
            </a:pPr>
            <a:endParaRPr lang="en-US" b="1" i="0" dirty="0">
              <a:solidFill>
                <a:srgbClr val="222222"/>
              </a:solidFill>
              <a:latin typeface="PT Serif"/>
              <a:ea typeface="PT Serif"/>
              <a:cs typeface="PT Serif"/>
              <a:sym typeface="PT Serif"/>
            </a:endParaRPr>
          </a:p>
          <a:p>
            <a:pPr marL="0" lvl="0" indent="0" algn="l" rtl="0">
              <a:spcBef>
                <a:spcPts val="0"/>
              </a:spcBef>
              <a:spcAft>
                <a:spcPts val="0"/>
              </a:spcAft>
              <a:buNone/>
            </a:pPr>
            <a:r>
              <a:rPr lang="en-US" b="0" i="0" dirty="0">
                <a:solidFill>
                  <a:srgbClr val="222222"/>
                </a:solidFill>
                <a:latin typeface="PT Serif"/>
                <a:ea typeface="PT Serif"/>
                <a:cs typeface="PT Serif"/>
                <a:sym typeface="PT Serif"/>
              </a:rPr>
              <a:t>The two chamber leaders do not like one another, especially after the marathon of sessions in 2021. Patrick repeatedly criticized Phelan’s management of the House after Democrats broke quorum over the GOP’s priority elections bill. And then Patrick </a:t>
            </a:r>
            <a:r>
              <a:rPr lang="en-US" b="0" i="0" u="sng" strike="noStrike" dirty="0">
                <a:solidFill>
                  <a:srgbClr val="222222"/>
                </a:solidFill>
                <a:latin typeface="PT Serif"/>
                <a:ea typeface="PT Serif"/>
                <a:cs typeface="PT Serif"/>
                <a:sym typeface="PT Serif"/>
                <a:hlinkClick r:id="rId3">
                  <a:extLst>
                    <a:ext uri="{A12FA001-AC4F-418D-AE19-62706E023703}">
                      <ahyp:hlinkClr xmlns:ahyp="http://schemas.microsoft.com/office/drawing/2018/hyperlinkcolor" val="tx"/>
                    </a:ext>
                  </a:extLst>
                </a:hlinkClick>
              </a:rPr>
              <a:t>wielded his clout with former President Donald Trump</a:t>
            </a:r>
            <a:r>
              <a:rPr lang="en-US" b="0" i="0" dirty="0">
                <a:solidFill>
                  <a:srgbClr val="222222"/>
                </a:solidFill>
                <a:latin typeface="PT Serif"/>
                <a:ea typeface="PT Serif"/>
                <a:cs typeface="PT Serif"/>
                <a:sym typeface="PT Serif"/>
              </a:rPr>
              <a:t> to try to gin up primary opposition to Phelan, who ultimately ran unopposed.</a:t>
            </a:r>
            <a:endParaRPr lang="en-US" dirty="0"/>
          </a:p>
          <a:p>
            <a:pPr marL="0" lvl="0" indent="0" algn="l" rtl="0">
              <a:spcBef>
                <a:spcPts val="0"/>
              </a:spcBef>
              <a:spcAft>
                <a:spcPts val="0"/>
              </a:spcAft>
              <a:buNone/>
            </a:pPr>
            <a:r>
              <a:rPr lang="en-US" b="0" i="0" dirty="0">
                <a:solidFill>
                  <a:srgbClr val="222222"/>
                </a:solidFill>
                <a:latin typeface="PT Serif"/>
                <a:ea typeface="PT Serif"/>
                <a:cs typeface="PT Serif"/>
                <a:sym typeface="PT Serif"/>
              </a:rPr>
              <a:t>“We have to get along to do the business of the state,” Phelan said in September before dryly adding, “and I have to tell you, our staffs get along very well.”</a:t>
            </a:r>
            <a:endParaRPr lang="en-US" dirty="0"/>
          </a:p>
          <a:p>
            <a:pPr marL="0" lvl="0" indent="0" algn="l" rtl="0">
              <a:spcBef>
                <a:spcPts val="0"/>
              </a:spcBef>
              <a:spcAft>
                <a:spcPts val="0"/>
              </a:spcAft>
              <a:buNone/>
            </a:pPr>
            <a:endParaRPr lang="en-US" b="0" i="0" dirty="0">
              <a:solidFill>
                <a:srgbClr val="222222"/>
              </a:solidFill>
              <a:latin typeface="PT Serif"/>
              <a:ea typeface="PT Serif"/>
              <a:cs typeface="PT Serif"/>
              <a:sym typeface="PT Serif"/>
            </a:endParaRPr>
          </a:p>
          <a:p>
            <a:pPr marL="0" lvl="0" indent="0" algn="l" rtl="0">
              <a:spcBef>
                <a:spcPts val="0"/>
              </a:spcBef>
              <a:spcAft>
                <a:spcPts val="0"/>
              </a:spcAft>
              <a:buNone/>
            </a:pPr>
            <a:r>
              <a:rPr lang="en-US" b="0" i="0" dirty="0">
                <a:solidFill>
                  <a:srgbClr val="222222"/>
                </a:solidFill>
                <a:latin typeface="PT Serif"/>
                <a:ea typeface="PT Serif"/>
                <a:cs typeface="PT Serif"/>
                <a:sym typeface="PT Serif"/>
              </a:rPr>
              <a:t>145-3</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i="0" dirty="0">
              <a:solidFill>
                <a:srgbClr val="222222"/>
              </a:solidFill>
              <a:latin typeface="PT Serif"/>
              <a:ea typeface="PT Serif"/>
              <a:cs typeface="PT Serif"/>
              <a:sym typeface="PT Serif"/>
            </a:endParaRPr>
          </a:p>
          <a:p>
            <a:pPr marL="0" marR="0" lvl="0" indent="0" algn="l" rtl="0">
              <a:lnSpc>
                <a:spcPct val="100000"/>
              </a:lnSpc>
              <a:spcBef>
                <a:spcPts val="0"/>
              </a:spcBef>
              <a:spcAft>
                <a:spcPts val="0"/>
              </a:spcAft>
              <a:buClr>
                <a:srgbClr val="222222"/>
              </a:buClr>
              <a:buSzPts val="1200"/>
              <a:buFont typeface="PT Serif"/>
              <a:buNone/>
            </a:pPr>
            <a:r>
              <a:rPr lang="en-US" b="0" i="0" dirty="0">
                <a:solidFill>
                  <a:srgbClr val="222222"/>
                </a:solidFill>
                <a:latin typeface="PT Serif"/>
                <a:ea typeface="PT Serif"/>
                <a:cs typeface="PT Serif"/>
                <a:sym typeface="PT Serif"/>
              </a:rPr>
              <a:t>The surplus, or one-time money that was left over from the previous budget cycle, is historic in its enormousness. But not all of it is up for grabs. A share of it is reserved for highway funds, and some of it will flow into the state’s rainy day fund, also called the Economic Stabilization Fund.</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i="0" dirty="0">
              <a:solidFill>
                <a:srgbClr val="222222"/>
              </a:solidFill>
              <a:latin typeface="PT Serif"/>
              <a:ea typeface="PT Serif"/>
              <a:cs typeface="PT Serif"/>
              <a:sym typeface="PT Serif"/>
            </a:endParaRPr>
          </a:p>
          <a:p>
            <a:pPr marL="0" marR="0" lvl="0" indent="0" algn="l" rtl="0">
              <a:lnSpc>
                <a:spcPct val="100000"/>
              </a:lnSpc>
              <a:spcBef>
                <a:spcPts val="0"/>
              </a:spcBef>
              <a:spcAft>
                <a:spcPts val="0"/>
              </a:spcAft>
              <a:buClr>
                <a:srgbClr val="222222"/>
              </a:buClr>
              <a:buSzPts val="1200"/>
              <a:buFont typeface="PT Serif"/>
              <a:buNone/>
            </a:pPr>
            <a:r>
              <a:rPr lang="en-US" b="1" i="0" dirty="0">
                <a:solidFill>
                  <a:srgbClr val="222222"/>
                </a:solidFill>
                <a:latin typeface="PT Serif"/>
                <a:ea typeface="PT Serif"/>
                <a:cs typeface="PT Serif"/>
                <a:sym typeface="PT Serif"/>
              </a:rPr>
              <a:t>keeping their grasp on every statewide elected office. That means Texans can expect the Legislature to continue to swing conservative on both fiscal and social matters</a:t>
            </a:r>
            <a:r>
              <a:rPr lang="en-US" b="0" i="0" dirty="0">
                <a:solidFill>
                  <a:srgbClr val="222222"/>
                </a:solidFill>
                <a:latin typeface="PT Serif"/>
                <a:ea typeface="PT Serif"/>
                <a:cs typeface="PT Serif"/>
                <a:sym typeface="PT Serif"/>
              </a:rPr>
              <a:t>. That said, the priorities will reflect the ideology of the party in power, but there is an internal struggle going on. Just how conservative they go will be the main question, as the battle between far-right, socially conservative Republicans and business-oriented GOP legislators, who have tried to move away from fights over social issues, continues within the party. </a:t>
            </a:r>
            <a:endParaRPr lang="en-US" dirty="0"/>
          </a:p>
          <a:p>
            <a:endParaRPr lang="en-US" dirty="0"/>
          </a:p>
        </p:txBody>
      </p:sp>
      <p:sp>
        <p:nvSpPr>
          <p:cNvPr id="4" name="Slide Number Placeholder 3"/>
          <p:cNvSpPr>
            <a:spLocks noGrp="1"/>
          </p:cNvSpPr>
          <p:nvPr>
            <p:ph type="sldNum" sz="quarter" idx="5"/>
          </p:nvPr>
        </p:nvSpPr>
        <p:spPr/>
        <p:txBody>
          <a:bodyPr/>
          <a:lstStyle/>
          <a:p>
            <a:fld id="{C11F1CC1-9A99-43A2-BE42-12C2C41D7C06}" type="slidenum">
              <a:rPr lang="en-US" smtClean="0"/>
              <a:t>7</a:t>
            </a:fld>
            <a:endParaRPr lang="en-US"/>
          </a:p>
        </p:txBody>
      </p:sp>
    </p:spTree>
    <p:extLst>
      <p:ext uri="{BB962C8B-B14F-4D97-AF65-F5344CB8AC3E}">
        <p14:creationId xmlns:p14="http://schemas.microsoft.com/office/powerpoint/2010/main" val="3480757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people and businesses continue to flock to our state, Texas must invest in new, innovative water projects to tap into new water supplies and repair existing pipelines to save billions of gallons of water each year. By investing in sustainable long-term water infrastructure, we can ensure the Texas economic miracle continues and improve the livelihood of Texans for generations.</a:t>
            </a:r>
          </a:p>
          <a:p>
            <a:r>
              <a:rPr lang="en-US" dirty="0"/>
              <a:t>Working with the Texas Legislature, Governor Gr</a:t>
            </a:r>
          </a:p>
          <a:p>
            <a:r>
              <a:rPr lang="en-US" dirty="0"/>
              <a:t>• Funded over $13 billion in low or no-interest loans to cities and water supply corporations to invest in water infrastructure through the State Water Infrastructure for Texas (SWIFT)</a:t>
            </a:r>
            <a:r>
              <a:rPr lang="en-US" dirty="0" err="1"/>
              <a:t>eg</a:t>
            </a:r>
            <a:r>
              <a:rPr lang="en-US" dirty="0"/>
              <a:t> Abbott made historic investments to improve the reliability of the state’s water supply, including:</a:t>
            </a:r>
          </a:p>
          <a:p>
            <a:r>
              <a:rPr lang="en-US" dirty="0"/>
              <a:t>• Dedicated an additional $1 billion to maintain existing and build new water infrastructure • Created the New Water Supply for Texas fund, which funds innovative strategies to increase the state’s water supply in addition to managing and developing existing sources </a:t>
            </a:r>
          </a:p>
          <a:p>
            <a:r>
              <a:rPr lang="en-US" dirty="0"/>
              <a:t>Yet, some of our water supplies are drying up. Many communities have leaking and broken water lines, and agriculture producers in the Rio Grande Valley and West Texas do not have enough water to grow their crops.</a:t>
            </a:r>
          </a:p>
          <a:p>
            <a:r>
              <a:rPr lang="en-US" dirty="0"/>
              <a:t>To put Texas on a path to have plenty of water for the next 50 years, Governor Abbott will work with the Texas Legislature to: • Make the one-time largest investment in water in Texas history, as well as dedicate $1 billion a year for 10 years to tap into new water supplies and repair existing pipes to save billions of gallons of water each year • Invest in new water supply strategies that develop resources like desalination and move water from areas of abundance to areas of need • Invest in existing programs to ensure rural communities throughout Texas have the necessary resources to maintain existing water supply systems • Create a long-term dedicated funding stream to invest in critical water infrastructure for future generations of Texans to have a reliable water supply </a:t>
            </a:r>
          </a:p>
        </p:txBody>
      </p:sp>
      <p:sp>
        <p:nvSpPr>
          <p:cNvPr id="4" name="Slide Number Placeholder 3"/>
          <p:cNvSpPr>
            <a:spLocks noGrp="1"/>
          </p:cNvSpPr>
          <p:nvPr>
            <p:ph type="sldNum" sz="quarter" idx="5"/>
          </p:nvPr>
        </p:nvSpPr>
        <p:spPr/>
        <p:txBody>
          <a:bodyPr/>
          <a:lstStyle/>
          <a:p>
            <a:fld id="{C11F1CC1-9A99-43A2-BE42-12C2C41D7C06}" type="slidenum">
              <a:rPr lang="en-US" smtClean="0"/>
              <a:t>8</a:t>
            </a:fld>
            <a:endParaRPr lang="en-US"/>
          </a:p>
        </p:txBody>
      </p:sp>
    </p:spTree>
    <p:extLst>
      <p:ext uri="{BB962C8B-B14F-4D97-AF65-F5344CB8AC3E}">
        <p14:creationId xmlns:p14="http://schemas.microsoft.com/office/powerpoint/2010/main" val="2227393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9FD78-A203-C143-2969-A87BF42F6B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07F777-AA16-4A43-7EFB-386F61C2D1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046EEF-5565-C006-5D9F-E068FFD158EF}"/>
              </a:ext>
            </a:extLst>
          </p:cNvPr>
          <p:cNvSpPr>
            <a:spLocks noGrp="1"/>
          </p:cNvSpPr>
          <p:nvPr>
            <p:ph type="body" idx="1"/>
          </p:nvPr>
        </p:nvSpPr>
        <p:spPr/>
        <p:txBody>
          <a:bodyPr/>
          <a:lstStyle/>
          <a:p>
            <a:r>
              <a:rPr lang="en-US" dirty="0"/>
              <a:t>Tracy King is the slow talking yet fast thinking Democrat representing the 80</a:t>
            </a:r>
            <a:r>
              <a:rPr lang="en-US" baseline="30000" dirty="0"/>
              <a:t>th</a:t>
            </a:r>
            <a:r>
              <a:rPr lang="en-US" dirty="0"/>
              <a:t> district covering areas in Uvalde, Zavala, and Laredo. He’s been a Texas House Representative for nearly 28 years and is a great water leaders. He knows the system in which he works and has found great (relative) success as a Democrat in a Republican dominated </a:t>
            </a:r>
            <a:r>
              <a:rPr lang="en-US" dirty="0" err="1"/>
              <a:t>lege</a:t>
            </a:r>
            <a:endParaRPr lang="en-US" dirty="0"/>
          </a:p>
          <a:p>
            <a:endParaRPr lang="en-US" dirty="0"/>
          </a:p>
          <a:p>
            <a:r>
              <a:rPr lang="en-US" dirty="0"/>
              <a:t>Ed Thompson, District 29, Brazoria Co -  also sits on the appropriations committee </a:t>
            </a:r>
          </a:p>
          <a:p>
            <a:endParaRPr lang="en-US" dirty="0"/>
          </a:p>
          <a:p>
            <a:endParaRPr lang="en-US" dirty="0"/>
          </a:p>
          <a:p>
            <a:r>
              <a:rPr lang="en-US" dirty="0"/>
              <a:t>Lost Will Metcalf and moved Cody Harris to VC, </a:t>
            </a:r>
          </a:p>
          <a:p>
            <a:r>
              <a:rPr lang="en-US" dirty="0"/>
              <a:t>Lost Jessica Farrar (did not seek reelection)</a:t>
            </a:r>
          </a:p>
          <a:p>
            <a:r>
              <a:rPr lang="en-US" dirty="0"/>
              <a:t>Lost Rep. Poncho Nevarez (drug </a:t>
            </a:r>
            <a:r>
              <a:rPr lang="en-US" dirty="0" err="1"/>
              <a:t>scandle</a:t>
            </a:r>
            <a:r>
              <a:rPr lang="en-US" dirty="0"/>
              <a:t>)</a:t>
            </a:r>
          </a:p>
          <a:p>
            <a:endParaRPr lang="en-US" dirty="0"/>
          </a:p>
          <a:p>
            <a:r>
              <a:rPr lang="en-US" dirty="0"/>
              <a:t>The Seniority appointments included Tracy Kin, Lyle Larson, Eddie Lucio III, </a:t>
            </a:r>
            <a:r>
              <a:rPr lang="en-US" dirty="0" err="1"/>
              <a:t>Amrmando</a:t>
            </a:r>
            <a:r>
              <a:rPr lang="en-US" dirty="0"/>
              <a:t> </a:t>
            </a:r>
            <a:r>
              <a:rPr lang="en-US" dirty="0" err="1"/>
              <a:t>Walle</a:t>
            </a:r>
            <a:r>
              <a:rPr lang="en-US" dirty="0"/>
              <a:t>.</a:t>
            </a:r>
          </a:p>
          <a:p>
            <a:endParaRPr lang="en-US" dirty="0"/>
          </a:p>
          <a:p>
            <a:r>
              <a:rPr lang="en-US" dirty="0"/>
              <a:t>Tracy King is out of the Uvalde area and has always been a great water leader. </a:t>
            </a:r>
          </a:p>
          <a:p>
            <a:endParaRPr lang="en-US" dirty="0"/>
          </a:p>
          <a:p>
            <a:r>
              <a:rPr lang="en-US" dirty="0"/>
              <a:t>And, you’ll notice Lyle Larson lost his powerful position as Chair. This is in no small part due to his vocal opposition and calls for the former speaker, Dennis </a:t>
            </a:r>
            <a:r>
              <a:rPr lang="en-US" dirty="0" err="1"/>
              <a:t>Bonnen</a:t>
            </a:r>
            <a:r>
              <a:rPr lang="en-US" dirty="0"/>
              <a:t>, to step down after secret recordings of his disparaging remarks against other lawmakers came to light. Larson and I believe 5 other senior lawmakers called for </a:t>
            </a:r>
            <a:r>
              <a:rPr lang="en-US" dirty="0" err="1"/>
              <a:t>Bonnon</a:t>
            </a:r>
            <a:r>
              <a:rPr lang="en-US" dirty="0"/>
              <a:t> to step down and there was a </a:t>
            </a:r>
            <a:r>
              <a:rPr lang="en-US" dirty="0" err="1"/>
              <a:t>polictial</a:t>
            </a:r>
            <a:r>
              <a:rPr lang="en-US" dirty="0"/>
              <a:t> price to pay.  </a:t>
            </a:r>
          </a:p>
          <a:p>
            <a:endParaRPr lang="en-US" dirty="0"/>
          </a:p>
        </p:txBody>
      </p:sp>
      <p:sp>
        <p:nvSpPr>
          <p:cNvPr id="4" name="Slide Number Placeholder 3">
            <a:extLst>
              <a:ext uri="{FF2B5EF4-FFF2-40B4-BE49-F238E27FC236}">
                <a16:creationId xmlns:a16="http://schemas.microsoft.com/office/drawing/2014/main" id="{78C05309-F07A-33E4-E379-D33FACF800D7}"/>
              </a:ext>
            </a:extLst>
          </p:cNvPr>
          <p:cNvSpPr>
            <a:spLocks noGrp="1"/>
          </p:cNvSpPr>
          <p:nvPr>
            <p:ph type="sldNum" sz="quarter" idx="10"/>
          </p:nvPr>
        </p:nvSpPr>
        <p:spPr/>
        <p:txBody>
          <a:bodyPr/>
          <a:lstStyle/>
          <a:p>
            <a:fld id="{308FCCE5-2B2F-435E-8984-F18ABA8D5A8A}" type="slidenum">
              <a:rPr lang="en-US" smtClean="0"/>
              <a:t>9</a:t>
            </a:fld>
            <a:endParaRPr lang="en-US"/>
          </a:p>
        </p:txBody>
      </p:sp>
    </p:spTree>
    <p:extLst>
      <p:ext uri="{BB962C8B-B14F-4D97-AF65-F5344CB8AC3E}">
        <p14:creationId xmlns:p14="http://schemas.microsoft.com/office/powerpoint/2010/main" val="3291641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C6E8C-4AC2-F893-D894-D38CBAC875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4B0E23-53AD-6037-980B-1D1363033D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23FCDE-1433-A4BB-64A6-17A17469FF80}"/>
              </a:ext>
            </a:extLst>
          </p:cNvPr>
          <p:cNvSpPr>
            <a:spLocks noGrp="1"/>
          </p:cNvSpPr>
          <p:nvPr>
            <p:ph type="body" idx="1"/>
          </p:nvPr>
        </p:nvSpPr>
        <p:spPr/>
        <p:txBody>
          <a:bodyPr/>
          <a:lstStyle/>
          <a:p>
            <a:r>
              <a:rPr lang="en-US" dirty="0"/>
              <a:t>Brooks Landgraf – Odessa, so his continuants are very interested in O&amp;G, </a:t>
            </a:r>
          </a:p>
          <a:p>
            <a:endParaRPr lang="en-US" dirty="0"/>
          </a:p>
          <a:p>
            <a:r>
              <a:rPr lang="en-US" dirty="0"/>
              <a:t>Rep Guerra – D from McAllen area has been a representative since 2012</a:t>
            </a:r>
          </a:p>
          <a:p>
            <a:endParaRPr lang="en-US" dirty="0"/>
          </a:p>
          <a:p>
            <a:endParaRPr lang="en-US" dirty="0"/>
          </a:p>
          <a:p>
            <a:r>
              <a:rPr lang="en-US" dirty="0"/>
              <a:t>3 Seniority pics – Morrison, </a:t>
            </a:r>
            <a:r>
              <a:rPr lang="en-US" dirty="0" err="1"/>
              <a:t>Kuempel</a:t>
            </a:r>
            <a:r>
              <a:rPr lang="en-US" dirty="0"/>
              <a:t>, and Reynolds. Seniority picks, write on card where they want to be. Speaker defers to seniority. Get it regardless of if speaker </a:t>
            </a:r>
          </a:p>
          <a:p>
            <a:endParaRPr lang="en-US" dirty="0"/>
          </a:p>
          <a:p>
            <a:r>
              <a:rPr lang="en-US" dirty="0"/>
              <a:t>John Turner not on there. </a:t>
            </a:r>
          </a:p>
          <a:p>
            <a:endParaRPr lang="en-US" dirty="0"/>
          </a:p>
          <a:p>
            <a:endParaRPr lang="en-US" dirty="0"/>
          </a:p>
        </p:txBody>
      </p:sp>
      <p:sp>
        <p:nvSpPr>
          <p:cNvPr id="4" name="Slide Number Placeholder 3">
            <a:extLst>
              <a:ext uri="{FF2B5EF4-FFF2-40B4-BE49-F238E27FC236}">
                <a16:creationId xmlns:a16="http://schemas.microsoft.com/office/drawing/2014/main" id="{F77D6620-5684-00C7-779C-117619E790D3}"/>
              </a:ext>
            </a:extLst>
          </p:cNvPr>
          <p:cNvSpPr>
            <a:spLocks noGrp="1"/>
          </p:cNvSpPr>
          <p:nvPr>
            <p:ph type="sldNum" sz="quarter" idx="10"/>
          </p:nvPr>
        </p:nvSpPr>
        <p:spPr/>
        <p:txBody>
          <a:bodyPr/>
          <a:lstStyle/>
          <a:p>
            <a:fld id="{308FCCE5-2B2F-435E-8984-F18ABA8D5A8A}" type="slidenum">
              <a:rPr lang="en-US" smtClean="0"/>
              <a:t>10</a:t>
            </a:fld>
            <a:endParaRPr lang="en-US"/>
          </a:p>
        </p:txBody>
      </p:sp>
    </p:spTree>
    <p:extLst>
      <p:ext uri="{BB962C8B-B14F-4D97-AF65-F5344CB8AC3E}">
        <p14:creationId xmlns:p14="http://schemas.microsoft.com/office/powerpoint/2010/main" val="3427866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DF745-DD32-C406-B4F8-1D4B22666B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7C014A-97E9-A387-D909-EB4490C36B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CF1FF8-6F36-69D1-5A01-561F63F4CE91}"/>
              </a:ext>
            </a:extLst>
          </p:cNvPr>
          <p:cNvSpPr>
            <a:spLocks noGrp="1"/>
          </p:cNvSpPr>
          <p:nvPr>
            <p:ph type="dt" sz="half" idx="10"/>
          </p:nvPr>
        </p:nvSpPr>
        <p:spPr/>
        <p:txBody>
          <a:bodyPr/>
          <a:lstStyle/>
          <a:p>
            <a:fld id="{0BE04759-1B41-4259-BF39-A182E6BB2478}" type="datetimeFigureOut">
              <a:rPr lang="en-US" smtClean="0"/>
              <a:t>2/28/2025</a:t>
            </a:fld>
            <a:endParaRPr lang="en-US"/>
          </a:p>
        </p:txBody>
      </p:sp>
      <p:sp>
        <p:nvSpPr>
          <p:cNvPr id="5" name="Footer Placeholder 4">
            <a:extLst>
              <a:ext uri="{FF2B5EF4-FFF2-40B4-BE49-F238E27FC236}">
                <a16:creationId xmlns:a16="http://schemas.microsoft.com/office/drawing/2014/main" id="{B916EA8C-7F67-A510-AA65-58785AC1D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1E7B5F-A04F-B9D3-F4E8-4B33BA94EB4E}"/>
              </a:ext>
            </a:extLst>
          </p:cNvPr>
          <p:cNvSpPr>
            <a:spLocks noGrp="1"/>
          </p:cNvSpPr>
          <p:nvPr>
            <p:ph type="sldNum" sz="quarter" idx="12"/>
          </p:nvPr>
        </p:nvSpPr>
        <p:spPr/>
        <p:txBody>
          <a:bodyPr/>
          <a:lstStyle/>
          <a:p>
            <a:fld id="{77EA2041-6EF2-4662-8F1C-C58C2B5458BB}" type="slidenum">
              <a:rPr lang="en-US" smtClean="0"/>
              <a:t>‹#›</a:t>
            </a:fld>
            <a:endParaRPr lang="en-US"/>
          </a:p>
        </p:txBody>
      </p:sp>
    </p:spTree>
    <p:extLst>
      <p:ext uri="{BB962C8B-B14F-4D97-AF65-F5344CB8AC3E}">
        <p14:creationId xmlns:p14="http://schemas.microsoft.com/office/powerpoint/2010/main" val="3793606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43E2F-103A-CD33-ACD5-DA5BD0A8A6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09F2F9-D1EE-6B35-2BA9-453A1A3B08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6EA3E-729B-2DC7-E009-88A302EC1CD4}"/>
              </a:ext>
            </a:extLst>
          </p:cNvPr>
          <p:cNvSpPr>
            <a:spLocks noGrp="1"/>
          </p:cNvSpPr>
          <p:nvPr>
            <p:ph type="dt" sz="half" idx="10"/>
          </p:nvPr>
        </p:nvSpPr>
        <p:spPr/>
        <p:txBody>
          <a:bodyPr/>
          <a:lstStyle/>
          <a:p>
            <a:fld id="{0BE04759-1B41-4259-BF39-A182E6BB2478}" type="datetimeFigureOut">
              <a:rPr lang="en-US" smtClean="0"/>
              <a:t>2/28/2025</a:t>
            </a:fld>
            <a:endParaRPr lang="en-US"/>
          </a:p>
        </p:txBody>
      </p:sp>
      <p:sp>
        <p:nvSpPr>
          <p:cNvPr id="5" name="Footer Placeholder 4">
            <a:extLst>
              <a:ext uri="{FF2B5EF4-FFF2-40B4-BE49-F238E27FC236}">
                <a16:creationId xmlns:a16="http://schemas.microsoft.com/office/drawing/2014/main" id="{99E55106-7408-D4B4-22C9-B84245587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2CA9-69FD-914B-9BB3-8638B055774B}"/>
              </a:ext>
            </a:extLst>
          </p:cNvPr>
          <p:cNvSpPr>
            <a:spLocks noGrp="1"/>
          </p:cNvSpPr>
          <p:nvPr>
            <p:ph type="sldNum" sz="quarter" idx="12"/>
          </p:nvPr>
        </p:nvSpPr>
        <p:spPr/>
        <p:txBody>
          <a:bodyPr/>
          <a:lstStyle/>
          <a:p>
            <a:fld id="{77EA2041-6EF2-4662-8F1C-C58C2B5458BB}" type="slidenum">
              <a:rPr lang="en-US" smtClean="0"/>
              <a:t>‹#›</a:t>
            </a:fld>
            <a:endParaRPr lang="en-US"/>
          </a:p>
        </p:txBody>
      </p:sp>
    </p:spTree>
    <p:extLst>
      <p:ext uri="{BB962C8B-B14F-4D97-AF65-F5344CB8AC3E}">
        <p14:creationId xmlns:p14="http://schemas.microsoft.com/office/powerpoint/2010/main" val="405420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1AFF8D-D05C-02F3-7FBE-DE397E0621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02AC94-3E7C-7B7F-B105-61801A2E69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3BBADA-1825-5359-900D-28D4CDD8D834}"/>
              </a:ext>
            </a:extLst>
          </p:cNvPr>
          <p:cNvSpPr>
            <a:spLocks noGrp="1"/>
          </p:cNvSpPr>
          <p:nvPr>
            <p:ph type="dt" sz="half" idx="10"/>
          </p:nvPr>
        </p:nvSpPr>
        <p:spPr/>
        <p:txBody>
          <a:bodyPr/>
          <a:lstStyle/>
          <a:p>
            <a:fld id="{0BE04759-1B41-4259-BF39-A182E6BB2478}" type="datetimeFigureOut">
              <a:rPr lang="en-US" smtClean="0"/>
              <a:t>2/28/2025</a:t>
            </a:fld>
            <a:endParaRPr lang="en-US"/>
          </a:p>
        </p:txBody>
      </p:sp>
      <p:sp>
        <p:nvSpPr>
          <p:cNvPr id="5" name="Footer Placeholder 4">
            <a:extLst>
              <a:ext uri="{FF2B5EF4-FFF2-40B4-BE49-F238E27FC236}">
                <a16:creationId xmlns:a16="http://schemas.microsoft.com/office/drawing/2014/main" id="{94E21D1F-C50F-E045-327F-C574D3F78C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78EAD7-CB0D-D802-A6AD-886A223B735E}"/>
              </a:ext>
            </a:extLst>
          </p:cNvPr>
          <p:cNvSpPr>
            <a:spLocks noGrp="1"/>
          </p:cNvSpPr>
          <p:nvPr>
            <p:ph type="sldNum" sz="quarter" idx="12"/>
          </p:nvPr>
        </p:nvSpPr>
        <p:spPr/>
        <p:txBody>
          <a:bodyPr/>
          <a:lstStyle/>
          <a:p>
            <a:fld id="{77EA2041-6EF2-4662-8F1C-C58C2B5458BB}" type="slidenum">
              <a:rPr lang="en-US" smtClean="0"/>
              <a:t>‹#›</a:t>
            </a:fld>
            <a:endParaRPr lang="en-US"/>
          </a:p>
        </p:txBody>
      </p:sp>
    </p:spTree>
    <p:extLst>
      <p:ext uri="{BB962C8B-B14F-4D97-AF65-F5344CB8AC3E}">
        <p14:creationId xmlns:p14="http://schemas.microsoft.com/office/powerpoint/2010/main" val="856005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26"/>
        <p:cNvGrpSpPr/>
        <p:nvPr/>
      </p:nvGrpSpPr>
      <p:grpSpPr>
        <a:xfrm>
          <a:off x="0" y="0"/>
          <a:ext cx="0" cy="0"/>
          <a:chOff x="0" y="0"/>
          <a:chExt cx="0" cy="0"/>
        </a:xfrm>
      </p:grpSpPr>
      <p:sp>
        <p:nvSpPr>
          <p:cNvPr id="27" name="Google Shape;27;p50"/>
          <p:cNvSpPr txBox="1">
            <a:spLocks noGrp="1"/>
          </p:cNvSpPr>
          <p:nvPr>
            <p:ph type="title"/>
          </p:nvPr>
        </p:nvSpPr>
        <p:spPr>
          <a:xfrm>
            <a:off x="841248" y="36576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59595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59595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595959"/>
                </a:solidFill>
                <a:latin typeface="Arial"/>
                <a:ea typeface="Arial"/>
                <a:cs typeface="Arial"/>
                <a:sym typeface="Arial"/>
              </a:defRPr>
            </a:lvl1pPr>
            <a:lvl2pPr marL="0" lvl="1" indent="0" algn="r">
              <a:spcBef>
                <a:spcPts val="0"/>
              </a:spcBef>
              <a:buNone/>
              <a:defRPr sz="1000">
                <a:solidFill>
                  <a:srgbClr val="595959"/>
                </a:solidFill>
                <a:latin typeface="Arial"/>
                <a:ea typeface="Arial"/>
                <a:cs typeface="Arial"/>
                <a:sym typeface="Arial"/>
              </a:defRPr>
            </a:lvl2pPr>
            <a:lvl3pPr marL="0" lvl="2" indent="0" algn="r">
              <a:spcBef>
                <a:spcPts val="0"/>
              </a:spcBef>
              <a:buNone/>
              <a:defRPr sz="1000">
                <a:solidFill>
                  <a:srgbClr val="595959"/>
                </a:solidFill>
                <a:latin typeface="Arial"/>
                <a:ea typeface="Arial"/>
                <a:cs typeface="Arial"/>
                <a:sym typeface="Arial"/>
              </a:defRPr>
            </a:lvl3pPr>
            <a:lvl4pPr marL="0" lvl="3" indent="0" algn="r">
              <a:spcBef>
                <a:spcPts val="0"/>
              </a:spcBef>
              <a:buNone/>
              <a:defRPr sz="1000">
                <a:solidFill>
                  <a:srgbClr val="595959"/>
                </a:solidFill>
                <a:latin typeface="Arial"/>
                <a:ea typeface="Arial"/>
                <a:cs typeface="Arial"/>
                <a:sym typeface="Arial"/>
              </a:defRPr>
            </a:lvl4pPr>
            <a:lvl5pPr marL="0" lvl="4" indent="0" algn="r">
              <a:spcBef>
                <a:spcPts val="0"/>
              </a:spcBef>
              <a:buNone/>
              <a:defRPr sz="1000">
                <a:solidFill>
                  <a:srgbClr val="595959"/>
                </a:solidFill>
                <a:latin typeface="Arial"/>
                <a:ea typeface="Arial"/>
                <a:cs typeface="Arial"/>
                <a:sym typeface="Arial"/>
              </a:defRPr>
            </a:lvl5pPr>
            <a:lvl6pPr marL="0" lvl="5" indent="0" algn="r">
              <a:spcBef>
                <a:spcPts val="0"/>
              </a:spcBef>
              <a:buNone/>
              <a:defRPr sz="1000">
                <a:solidFill>
                  <a:srgbClr val="595959"/>
                </a:solidFill>
                <a:latin typeface="Arial"/>
                <a:ea typeface="Arial"/>
                <a:cs typeface="Arial"/>
                <a:sym typeface="Arial"/>
              </a:defRPr>
            </a:lvl6pPr>
            <a:lvl7pPr marL="0" lvl="6" indent="0" algn="r">
              <a:spcBef>
                <a:spcPts val="0"/>
              </a:spcBef>
              <a:buNone/>
              <a:defRPr sz="1000">
                <a:solidFill>
                  <a:srgbClr val="595959"/>
                </a:solidFill>
                <a:latin typeface="Arial"/>
                <a:ea typeface="Arial"/>
                <a:cs typeface="Arial"/>
                <a:sym typeface="Arial"/>
              </a:defRPr>
            </a:lvl7pPr>
            <a:lvl8pPr marL="0" lvl="7" indent="0" algn="r">
              <a:spcBef>
                <a:spcPts val="0"/>
              </a:spcBef>
              <a:buNone/>
              <a:defRPr sz="1000">
                <a:solidFill>
                  <a:srgbClr val="595959"/>
                </a:solidFill>
                <a:latin typeface="Arial"/>
                <a:ea typeface="Arial"/>
                <a:cs typeface="Arial"/>
                <a:sym typeface="Arial"/>
              </a:defRPr>
            </a:lvl8pPr>
            <a:lvl9pPr marL="0" lvl="8" indent="0" algn="r">
              <a:spcBef>
                <a:spcPts val="0"/>
              </a:spcBef>
              <a:buNone/>
              <a:defRPr sz="1000">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11270661"/>
      </p:ext>
    </p:extLst>
  </p:cSld>
  <p:clrMapOvr>
    <a:masterClrMapping/>
  </p:clrMapOvr>
  <p:extLst>
    <p:ext uri="{DCECCB84-F9BA-43D5-87BE-67443E8EF086}">
      <p15:sldGuideLst xmlns:p15="http://schemas.microsoft.com/office/powerpoint/2012/main">
        <p15:guide id="1" orient="horz" pos="91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FCF24-39C8-4127-ACED-E13EF1DDC1AB}"/>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2605389-3EC9-419A-921B-1602CC1BFD4B}"/>
              </a:ext>
            </a:extLst>
          </p:cNvPr>
          <p:cNvSpPr>
            <a:spLocks noGrp="1"/>
          </p:cNvSpPr>
          <p:nvPr>
            <p:ph idx="1"/>
          </p:nvPr>
        </p:nvSpPr>
        <p:spPr>
          <a:xfrm>
            <a:off x="838200" y="1825625"/>
            <a:ext cx="10515600" cy="3821031"/>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FA0FB3F-E6FE-4E8E-BB39-80DE63E2D162}"/>
              </a:ext>
            </a:extLst>
          </p:cNvPr>
          <p:cNvSpPr>
            <a:spLocks noGrp="1"/>
          </p:cNvSpPr>
          <p:nvPr>
            <p:ph type="body" sz="quarter" idx="10"/>
          </p:nvPr>
        </p:nvSpPr>
        <p:spPr>
          <a:xfrm>
            <a:off x="838200" y="5771070"/>
            <a:ext cx="10515599" cy="272679"/>
          </a:xfrm>
          <a:prstGeom prst="rect">
            <a:avLst/>
          </a:prstGeom>
        </p:spPr>
        <p:txBody>
          <a:bodyPr/>
          <a:lstStyle>
            <a:lvl1pPr marL="0" indent="0">
              <a:buNone/>
              <a:defRPr sz="1600">
                <a:solidFill>
                  <a:schemeClr val="bg1">
                    <a:lumMod val="50000"/>
                  </a:schemeClr>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400">
                <a:latin typeface="Arial" panose="020B0604020202020204" pitchFamily="34" charset="0"/>
                <a:cs typeface="Arial" panose="020B0604020202020204" pitchFamily="34" charset="0"/>
              </a:defRPr>
            </a:lvl4pPr>
            <a:lvl5pPr marL="1828800" indent="0">
              <a:buNone/>
              <a:defRPr sz="14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215393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A96EF-3893-1C9A-D9E2-8B9896BADE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6CE6E2-BAFC-5E3E-31C1-85BC1CEA80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5673D-7403-97D5-3E21-8356A49280A4}"/>
              </a:ext>
            </a:extLst>
          </p:cNvPr>
          <p:cNvSpPr>
            <a:spLocks noGrp="1"/>
          </p:cNvSpPr>
          <p:nvPr>
            <p:ph type="dt" sz="half" idx="10"/>
          </p:nvPr>
        </p:nvSpPr>
        <p:spPr/>
        <p:txBody>
          <a:bodyPr/>
          <a:lstStyle/>
          <a:p>
            <a:fld id="{0BE04759-1B41-4259-BF39-A182E6BB2478}" type="datetimeFigureOut">
              <a:rPr lang="en-US" smtClean="0"/>
              <a:t>2/28/2025</a:t>
            </a:fld>
            <a:endParaRPr lang="en-US"/>
          </a:p>
        </p:txBody>
      </p:sp>
      <p:sp>
        <p:nvSpPr>
          <p:cNvPr id="5" name="Footer Placeholder 4">
            <a:extLst>
              <a:ext uri="{FF2B5EF4-FFF2-40B4-BE49-F238E27FC236}">
                <a16:creationId xmlns:a16="http://schemas.microsoft.com/office/drawing/2014/main" id="{94AC4F9B-6889-0449-2FF1-6FAA93D524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74275A-111A-7533-E5AE-D6961DDAE271}"/>
              </a:ext>
            </a:extLst>
          </p:cNvPr>
          <p:cNvSpPr>
            <a:spLocks noGrp="1"/>
          </p:cNvSpPr>
          <p:nvPr>
            <p:ph type="sldNum" sz="quarter" idx="12"/>
          </p:nvPr>
        </p:nvSpPr>
        <p:spPr/>
        <p:txBody>
          <a:bodyPr/>
          <a:lstStyle/>
          <a:p>
            <a:fld id="{77EA2041-6EF2-4662-8F1C-C58C2B5458BB}" type="slidenum">
              <a:rPr lang="en-US" smtClean="0"/>
              <a:t>‹#›</a:t>
            </a:fld>
            <a:endParaRPr lang="en-US"/>
          </a:p>
        </p:txBody>
      </p:sp>
    </p:spTree>
    <p:extLst>
      <p:ext uri="{BB962C8B-B14F-4D97-AF65-F5344CB8AC3E}">
        <p14:creationId xmlns:p14="http://schemas.microsoft.com/office/powerpoint/2010/main" val="3137110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D6E3A-D2E1-29A8-2166-6CE10FBC9C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8A6779-8C26-9850-3090-5A8F1BE6DC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628DEE-F374-8923-174C-66481393D920}"/>
              </a:ext>
            </a:extLst>
          </p:cNvPr>
          <p:cNvSpPr>
            <a:spLocks noGrp="1"/>
          </p:cNvSpPr>
          <p:nvPr>
            <p:ph type="dt" sz="half" idx="10"/>
          </p:nvPr>
        </p:nvSpPr>
        <p:spPr/>
        <p:txBody>
          <a:bodyPr/>
          <a:lstStyle/>
          <a:p>
            <a:fld id="{0BE04759-1B41-4259-BF39-A182E6BB2478}" type="datetimeFigureOut">
              <a:rPr lang="en-US" smtClean="0"/>
              <a:t>2/28/2025</a:t>
            </a:fld>
            <a:endParaRPr lang="en-US"/>
          </a:p>
        </p:txBody>
      </p:sp>
      <p:sp>
        <p:nvSpPr>
          <p:cNvPr id="5" name="Footer Placeholder 4">
            <a:extLst>
              <a:ext uri="{FF2B5EF4-FFF2-40B4-BE49-F238E27FC236}">
                <a16:creationId xmlns:a16="http://schemas.microsoft.com/office/drawing/2014/main" id="{F0467AD2-882E-DD46-D89C-F46469EF41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11E66E-BC1D-0C3D-58AE-08629A4C1EEF}"/>
              </a:ext>
            </a:extLst>
          </p:cNvPr>
          <p:cNvSpPr>
            <a:spLocks noGrp="1"/>
          </p:cNvSpPr>
          <p:nvPr>
            <p:ph type="sldNum" sz="quarter" idx="12"/>
          </p:nvPr>
        </p:nvSpPr>
        <p:spPr/>
        <p:txBody>
          <a:bodyPr/>
          <a:lstStyle/>
          <a:p>
            <a:fld id="{77EA2041-6EF2-4662-8F1C-C58C2B5458BB}" type="slidenum">
              <a:rPr lang="en-US" smtClean="0"/>
              <a:t>‹#›</a:t>
            </a:fld>
            <a:endParaRPr lang="en-US"/>
          </a:p>
        </p:txBody>
      </p:sp>
    </p:spTree>
    <p:extLst>
      <p:ext uri="{BB962C8B-B14F-4D97-AF65-F5344CB8AC3E}">
        <p14:creationId xmlns:p14="http://schemas.microsoft.com/office/powerpoint/2010/main" val="3230416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C4213-13DA-164F-B52A-881E78D15E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6678DE-25FD-DA48-C227-EDD12C6E9A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D34AFB-EA37-C0B2-2220-A9E22FAACF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E6B925-1B5D-B2BE-D10B-836D7AC6C898}"/>
              </a:ext>
            </a:extLst>
          </p:cNvPr>
          <p:cNvSpPr>
            <a:spLocks noGrp="1"/>
          </p:cNvSpPr>
          <p:nvPr>
            <p:ph type="dt" sz="half" idx="10"/>
          </p:nvPr>
        </p:nvSpPr>
        <p:spPr/>
        <p:txBody>
          <a:bodyPr/>
          <a:lstStyle/>
          <a:p>
            <a:fld id="{0BE04759-1B41-4259-BF39-A182E6BB2478}" type="datetimeFigureOut">
              <a:rPr lang="en-US" smtClean="0"/>
              <a:t>2/28/2025</a:t>
            </a:fld>
            <a:endParaRPr lang="en-US"/>
          </a:p>
        </p:txBody>
      </p:sp>
      <p:sp>
        <p:nvSpPr>
          <p:cNvPr id="6" name="Footer Placeholder 5">
            <a:extLst>
              <a:ext uri="{FF2B5EF4-FFF2-40B4-BE49-F238E27FC236}">
                <a16:creationId xmlns:a16="http://schemas.microsoft.com/office/drawing/2014/main" id="{B77F954C-F23C-9BA1-2064-0729CA1303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FE7C16-6AAE-EA89-1424-C2F7A43E23B9}"/>
              </a:ext>
            </a:extLst>
          </p:cNvPr>
          <p:cNvSpPr>
            <a:spLocks noGrp="1"/>
          </p:cNvSpPr>
          <p:nvPr>
            <p:ph type="sldNum" sz="quarter" idx="12"/>
          </p:nvPr>
        </p:nvSpPr>
        <p:spPr/>
        <p:txBody>
          <a:bodyPr/>
          <a:lstStyle/>
          <a:p>
            <a:fld id="{77EA2041-6EF2-4662-8F1C-C58C2B5458BB}" type="slidenum">
              <a:rPr lang="en-US" smtClean="0"/>
              <a:t>‹#›</a:t>
            </a:fld>
            <a:endParaRPr lang="en-US"/>
          </a:p>
        </p:txBody>
      </p:sp>
    </p:spTree>
    <p:extLst>
      <p:ext uri="{BB962C8B-B14F-4D97-AF65-F5344CB8AC3E}">
        <p14:creationId xmlns:p14="http://schemas.microsoft.com/office/powerpoint/2010/main" val="3783746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EA8AE-7418-1E33-0C42-9DEFFEA510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82FF5C-524B-C87E-A2B2-34D87D2174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7349A1-65CF-CFF5-4ECA-9B39468FA6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A69BF7-7D77-7CF5-064B-7B9EB3DD73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BD91E3-8F46-7495-6BDC-3DB553CF3C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53AA51-8540-2FDD-7B02-B5649F2441FA}"/>
              </a:ext>
            </a:extLst>
          </p:cNvPr>
          <p:cNvSpPr>
            <a:spLocks noGrp="1"/>
          </p:cNvSpPr>
          <p:nvPr>
            <p:ph type="dt" sz="half" idx="10"/>
          </p:nvPr>
        </p:nvSpPr>
        <p:spPr/>
        <p:txBody>
          <a:bodyPr/>
          <a:lstStyle/>
          <a:p>
            <a:fld id="{0BE04759-1B41-4259-BF39-A182E6BB2478}" type="datetimeFigureOut">
              <a:rPr lang="en-US" smtClean="0"/>
              <a:t>2/28/2025</a:t>
            </a:fld>
            <a:endParaRPr lang="en-US"/>
          </a:p>
        </p:txBody>
      </p:sp>
      <p:sp>
        <p:nvSpPr>
          <p:cNvPr id="8" name="Footer Placeholder 7">
            <a:extLst>
              <a:ext uri="{FF2B5EF4-FFF2-40B4-BE49-F238E27FC236}">
                <a16:creationId xmlns:a16="http://schemas.microsoft.com/office/drawing/2014/main" id="{7A448555-BFE8-D52C-4AC5-AAC8DA1D8B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39EF24-96E6-B2D6-0EBF-893B819425C6}"/>
              </a:ext>
            </a:extLst>
          </p:cNvPr>
          <p:cNvSpPr>
            <a:spLocks noGrp="1"/>
          </p:cNvSpPr>
          <p:nvPr>
            <p:ph type="sldNum" sz="quarter" idx="12"/>
          </p:nvPr>
        </p:nvSpPr>
        <p:spPr/>
        <p:txBody>
          <a:bodyPr/>
          <a:lstStyle/>
          <a:p>
            <a:fld id="{77EA2041-6EF2-4662-8F1C-C58C2B5458BB}" type="slidenum">
              <a:rPr lang="en-US" smtClean="0"/>
              <a:t>‹#›</a:t>
            </a:fld>
            <a:endParaRPr lang="en-US"/>
          </a:p>
        </p:txBody>
      </p:sp>
    </p:spTree>
    <p:extLst>
      <p:ext uri="{BB962C8B-B14F-4D97-AF65-F5344CB8AC3E}">
        <p14:creationId xmlns:p14="http://schemas.microsoft.com/office/powerpoint/2010/main" val="529889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B7E22-B536-A92E-68FB-8722812090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4921F2-B512-604E-DFC9-14CA74CFAB68}"/>
              </a:ext>
            </a:extLst>
          </p:cNvPr>
          <p:cNvSpPr>
            <a:spLocks noGrp="1"/>
          </p:cNvSpPr>
          <p:nvPr>
            <p:ph type="dt" sz="half" idx="10"/>
          </p:nvPr>
        </p:nvSpPr>
        <p:spPr/>
        <p:txBody>
          <a:bodyPr/>
          <a:lstStyle/>
          <a:p>
            <a:fld id="{0BE04759-1B41-4259-BF39-A182E6BB2478}" type="datetimeFigureOut">
              <a:rPr lang="en-US" smtClean="0"/>
              <a:t>2/28/2025</a:t>
            </a:fld>
            <a:endParaRPr lang="en-US"/>
          </a:p>
        </p:txBody>
      </p:sp>
      <p:sp>
        <p:nvSpPr>
          <p:cNvPr id="4" name="Footer Placeholder 3">
            <a:extLst>
              <a:ext uri="{FF2B5EF4-FFF2-40B4-BE49-F238E27FC236}">
                <a16:creationId xmlns:a16="http://schemas.microsoft.com/office/drawing/2014/main" id="{C4BCE4F3-3CB0-02FB-B753-11C23A2201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8EC450-A483-1F0A-F4D0-2817F7FB9CFD}"/>
              </a:ext>
            </a:extLst>
          </p:cNvPr>
          <p:cNvSpPr>
            <a:spLocks noGrp="1"/>
          </p:cNvSpPr>
          <p:nvPr>
            <p:ph type="sldNum" sz="quarter" idx="12"/>
          </p:nvPr>
        </p:nvSpPr>
        <p:spPr/>
        <p:txBody>
          <a:bodyPr/>
          <a:lstStyle/>
          <a:p>
            <a:fld id="{77EA2041-6EF2-4662-8F1C-C58C2B5458BB}" type="slidenum">
              <a:rPr lang="en-US" smtClean="0"/>
              <a:t>‹#›</a:t>
            </a:fld>
            <a:endParaRPr lang="en-US"/>
          </a:p>
        </p:txBody>
      </p:sp>
    </p:spTree>
    <p:extLst>
      <p:ext uri="{BB962C8B-B14F-4D97-AF65-F5344CB8AC3E}">
        <p14:creationId xmlns:p14="http://schemas.microsoft.com/office/powerpoint/2010/main" val="888294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E14D0F-C349-1109-406A-37A15094BF2E}"/>
              </a:ext>
            </a:extLst>
          </p:cNvPr>
          <p:cNvSpPr>
            <a:spLocks noGrp="1"/>
          </p:cNvSpPr>
          <p:nvPr>
            <p:ph type="dt" sz="half" idx="10"/>
          </p:nvPr>
        </p:nvSpPr>
        <p:spPr/>
        <p:txBody>
          <a:bodyPr/>
          <a:lstStyle/>
          <a:p>
            <a:fld id="{0BE04759-1B41-4259-BF39-A182E6BB2478}" type="datetimeFigureOut">
              <a:rPr lang="en-US" smtClean="0"/>
              <a:t>2/28/2025</a:t>
            </a:fld>
            <a:endParaRPr lang="en-US"/>
          </a:p>
        </p:txBody>
      </p:sp>
      <p:sp>
        <p:nvSpPr>
          <p:cNvPr id="3" name="Footer Placeholder 2">
            <a:extLst>
              <a:ext uri="{FF2B5EF4-FFF2-40B4-BE49-F238E27FC236}">
                <a16:creationId xmlns:a16="http://schemas.microsoft.com/office/drawing/2014/main" id="{A6A1B48A-872B-A243-77AE-762B2EFC85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334EF4-DCFB-1D98-651F-34231D9C3FEC}"/>
              </a:ext>
            </a:extLst>
          </p:cNvPr>
          <p:cNvSpPr>
            <a:spLocks noGrp="1"/>
          </p:cNvSpPr>
          <p:nvPr>
            <p:ph type="sldNum" sz="quarter" idx="12"/>
          </p:nvPr>
        </p:nvSpPr>
        <p:spPr/>
        <p:txBody>
          <a:bodyPr/>
          <a:lstStyle/>
          <a:p>
            <a:fld id="{77EA2041-6EF2-4662-8F1C-C58C2B5458BB}" type="slidenum">
              <a:rPr lang="en-US" smtClean="0"/>
              <a:t>‹#›</a:t>
            </a:fld>
            <a:endParaRPr lang="en-US"/>
          </a:p>
        </p:txBody>
      </p:sp>
    </p:spTree>
    <p:extLst>
      <p:ext uri="{BB962C8B-B14F-4D97-AF65-F5344CB8AC3E}">
        <p14:creationId xmlns:p14="http://schemas.microsoft.com/office/powerpoint/2010/main" val="2729269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D7893-A9AB-2373-8D67-208CD5BB28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25199D-31F1-EF6F-D4CC-B82108A975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06C407-579E-E065-1C98-43403091A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53D54A-FACF-FE43-467D-7A82FE0D0BA0}"/>
              </a:ext>
            </a:extLst>
          </p:cNvPr>
          <p:cNvSpPr>
            <a:spLocks noGrp="1"/>
          </p:cNvSpPr>
          <p:nvPr>
            <p:ph type="dt" sz="half" idx="10"/>
          </p:nvPr>
        </p:nvSpPr>
        <p:spPr/>
        <p:txBody>
          <a:bodyPr/>
          <a:lstStyle/>
          <a:p>
            <a:fld id="{0BE04759-1B41-4259-BF39-A182E6BB2478}" type="datetimeFigureOut">
              <a:rPr lang="en-US" smtClean="0"/>
              <a:t>2/28/2025</a:t>
            </a:fld>
            <a:endParaRPr lang="en-US"/>
          </a:p>
        </p:txBody>
      </p:sp>
      <p:sp>
        <p:nvSpPr>
          <p:cNvPr id="6" name="Footer Placeholder 5">
            <a:extLst>
              <a:ext uri="{FF2B5EF4-FFF2-40B4-BE49-F238E27FC236}">
                <a16:creationId xmlns:a16="http://schemas.microsoft.com/office/drawing/2014/main" id="{7A9447A6-0BB8-0055-93D2-7308B7F30E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AAEEC9-9588-769E-4A14-A51276AC09E2}"/>
              </a:ext>
            </a:extLst>
          </p:cNvPr>
          <p:cNvSpPr>
            <a:spLocks noGrp="1"/>
          </p:cNvSpPr>
          <p:nvPr>
            <p:ph type="sldNum" sz="quarter" idx="12"/>
          </p:nvPr>
        </p:nvSpPr>
        <p:spPr/>
        <p:txBody>
          <a:bodyPr/>
          <a:lstStyle/>
          <a:p>
            <a:fld id="{77EA2041-6EF2-4662-8F1C-C58C2B5458BB}" type="slidenum">
              <a:rPr lang="en-US" smtClean="0"/>
              <a:t>‹#›</a:t>
            </a:fld>
            <a:endParaRPr lang="en-US"/>
          </a:p>
        </p:txBody>
      </p:sp>
    </p:spTree>
    <p:extLst>
      <p:ext uri="{BB962C8B-B14F-4D97-AF65-F5344CB8AC3E}">
        <p14:creationId xmlns:p14="http://schemas.microsoft.com/office/powerpoint/2010/main" val="3822983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78BAB-2281-AE3F-8465-1D249FEE61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74588C-2CA2-726E-7B6A-BF69652BA1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2B2BB0-14E9-B194-9CFE-4D0E09327E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71DD37-2DA1-AFF7-924C-A75B85C8D9CE}"/>
              </a:ext>
            </a:extLst>
          </p:cNvPr>
          <p:cNvSpPr>
            <a:spLocks noGrp="1"/>
          </p:cNvSpPr>
          <p:nvPr>
            <p:ph type="dt" sz="half" idx="10"/>
          </p:nvPr>
        </p:nvSpPr>
        <p:spPr/>
        <p:txBody>
          <a:bodyPr/>
          <a:lstStyle/>
          <a:p>
            <a:fld id="{0BE04759-1B41-4259-BF39-A182E6BB2478}" type="datetimeFigureOut">
              <a:rPr lang="en-US" smtClean="0"/>
              <a:t>2/28/2025</a:t>
            </a:fld>
            <a:endParaRPr lang="en-US"/>
          </a:p>
        </p:txBody>
      </p:sp>
      <p:sp>
        <p:nvSpPr>
          <p:cNvPr id="6" name="Footer Placeholder 5">
            <a:extLst>
              <a:ext uri="{FF2B5EF4-FFF2-40B4-BE49-F238E27FC236}">
                <a16:creationId xmlns:a16="http://schemas.microsoft.com/office/drawing/2014/main" id="{AA0B72EE-AB2D-4705-AD1C-6FA10FC703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99BFFB-DEE6-1535-6AF4-63AE285A09BE}"/>
              </a:ext>
            </a:extLst>
          </p:cNvPr>
          <p:cNvSpPr>
            <a:spLocks noGrp="1"/>
          </p:cNvSpPr>
          <p:nvPr>
            <p:ph type="sldNum" sz="quarter" idx="12"/>
          </p:nvPr>
        </p:nvSpPr>
        <p:spPr/>
        <p:txBody>
          <a:bodyPr/>
          <a:lstStyle/>
          <a:p>
            <a:fld id="{77EA2041-6EF2-4662-8F1C-C58C2B5458BB}" type="slidenum">
              <a:rPr lang="en-US" smtClean="0"/>
              <a:t>‹#›</a:t>
            </a:fld>
            <a:endParaRPr lang="en-US"/>
          </a:p>
        </p:txBody>
      </p:sp>
    </p:spTree>
    <p:extLst>
      <p:ext uri="{BB962C8B-B14F-4D97-AF65-F5344CB8AC3E}">
        <p14:creationId xmlns:p14="http://schemas.microsoft.com/office/powerpoint/2010/main" val="722746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340DAF-A7B2-4869-6091-998EC67054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2F9CB7-A8A1-E3FD-727E-5880FAC859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AAF567-82ED-A4D0-81B8-3EF0B228F6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BE04759-1B41-4259-BF39-A182E6BB2478}" type="datetimeFigureOut">
              <a:rPr lang="en-US" smtClean="0"/>
              <a:t>2/28/2025</a:t>
            </a:fld>
            <a:endParaRPr lang="en-US"/>
          </a:p>
        </p:txBody>
      </p:sp>
      <p:sp>
        <p:nvSpPr>
          <p:cNvPr id="5" name="Footer Placeholder 4">
            <a:extLst>
              <a:ext uri="{FF2B5EF4-FFF2-40B4-BE49-F238E27FC236}">
                <a16:creationId xmlns:a16="http://schemas.microsoft.com/office/drawing/2014/main" id="{0577B434-1909-A70D-E32B-3AD47F8BD4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433D239-F93C-E2BD-4D95-BDA9B8B1E3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EA2041-6EF2-4662-8F1C-C58C2B5458BB}" type="slidenum">
              <a:rPr lang="en-US" smtClean="0"/>
              <a:t>‹#›</a:t>
            </a:fld>
            <a:endParaRPr lang="en-US"/>
          </a:p>
        </p:txBody>
      </p:sp>
    </p:spTree>
    <p:extLst>
      <p:ext uri="{BB962C8B-B14F-4D97-AF65-F5344CB8AC3E}">
        <p14:creationId xmlns:p14="http://schemas.microsoft.com/office/powerpoint/2010/main" val="2753688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34.gi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0791" y="2729631"/>
            <a:ext cx="226695" cy="3667125"/>
          </a:xfrm>
          <a:prstGeom prst="rect">
            <a:avLst/>
          </a:prstGeom>
        </p:spPr>
        <p:txBody>
          <a:bodyPr vert="horz" wrap="square" lIns="0" tIns="10795" rIns="0" bIns="0" rtlCol="0">
            <a:spAutoFit/>
          </a:bodyPr>
          <a:lstStyle/>
          <a:p>
            <a:pPr>
              <a:lnSpc>
                <a:spcPct val="100000"/>
              </a:lnSpc>
              <a:spcBef>
                <a:spcPts val="85"/>
              </a:spcBef>
            </a:pPr>
            <a:r>
              <a:rPr sz="1600" spc="-5" dirty="0">
                <a:solidFill>
                  <a:srgbClr val="756F6F"/>
                </a:solidFill>
                <a:latin typeface="Arial"/>
                <a:cs typeface="Arial"/>
              </a:rPr>
              <a:t>as</a:t>
            </a:r>
            <a:endParaRPr sz="1600" dirty="0">
              <a:latin typeface="Arial"/>
              <a:cs typeface="Arial"/>
            </a:endParaRPr>
          </a:p>
          <a:p>
            <a:pPr>
              <a:lnSpc>
                <a:spcPts val="1789"/>
              </a:lnSpc>
              <a:spcBef>
                <a:spcPts val="900"/>
              </a:spcBef>
            </a:pPr>
            <a:r>
              <a:rPr sz="1600" spc="-5" dirty="0">
                <a:solidFill>
                  <a:srgbClr val="756F6F"/>
                </a:solidFill>
                <a:latin typeface="Arial"/>
                <a:cs typeface="Arial"/>
              </a:rPr>
              <a:t>Tex of</a:t>
            </a:r>
            <a:endParaRPr sz="1600" dirty="0">
              <a:latin typeface="Arial"/>
              <a:cs typeface="Arial"/>
            </a:endParaRPr>
          </a:p>
          <a:p>
            <a:pPr>
              <a:lnSpc>
                <a:spcPts val="1805"/>
              </a:lnSpc>
              <a:spcBef>
                <a:spcPts val="235"/>
              </a:spcBef>
            </a:pPr>
            <a:r>
              <a:rPr sz="1600" spc="-5" dirty="0">
                <a:solidFill>
                  <a:srgbClr val="756F6F"/>
                </a:solidFill>
                <a:latin typeface="Arial"/>
                <a:cs typeface="Arial"/>
              </a:rPr>
              <a:t>on</a:t>
            </a:r>
            <a:endParaRPr sz="1600" dirty="0">
              <a:latin typeface="Arial"/>
              <a:cs typeface="Arial"/>
            </a:endParaRPr>
          </a:p>
          <a:p>
            <a:pPr>
              <a:lnSpc>
                <a:spcPct val="18700"/>
              </a:lnSpc>
              <a:spcBef>
                <a:spcPts val="1440"/>
              </a:spcBef>
            </a:pPr>
            <a:r>
              <a:rPr sz="1600" spc="-5" dirty="0">
                <a:solidFill>
                  <a:srgbClr val="756F6F"/>
                </a:solidFill>
                <a:latin typeface="Arial"/>
                <a:cs typeface="Arial"/>
              </a:rPr>
              <a:t>ati  i</a:t>
            </a:r>
            <a:endParaRPr sz="1600" dirty="0">
              <a:latin typeface="Arial"/>
              <a:cs typeface="Arial"/>
            </a:endParaRPr>
          </a:p>
          <a:p>
            <a:pPr>
              <a:lnSpc>
                <a:spcPts val="1130"/>
              </a:lnSpc>
            </a:pPr>
            <a:r>
              <a:rPr sz="1600" spc="-5" dirty="0">
                <a:solidFill>
                  <a:srgbClr val="756F6F"/>
                </a:solidFill>
                <a:latin typeface="Arial"/>
                <a:cs typeface="Arial"/>
              </a:rPr>
              <a:t>oc</a:t>
            </a:r>
            <a:endParaRPr sz="1600" dirty="0">
              <a:latin typeface="Arial"/>
              <a:cs typeface="Arial"/>
            </a:endParaRPr>
          </a:p>
          <a:p>
            <a:pPr>
              <a:lnSpc>
                <a:spcPts val="805"/>
              </a:lnSpc>
            </a:pPr>
            <a:r>
              <a:rPr sz="1600" spc="-5" dirty="0">
                <a:solidFill>
                  <a:srgbClr val="756F6F"/>
                </a:solidFill>
                <a:latin typeface="Arial"/>
                <a:cs typeface="Arial"/>
              </a:rPr>
              <a:t>s</a:t>
            </a:r>
            <a:endParaRPr sz="1600" dirty="0">
              <a:latin typeface="Arial"/>
              <a:cs typeface="Arial"/>
            </a:endParaRPr>
          </a:p>
          <a:p>
            <a:pPr>
              <a:lnSpc>
                <a:spcPct val="55700"/>
              </a:lnSpc>
              <a:spcBef>
                <a:spcPts val="285"/>
              </a:spcBef>
            </a:pPr>
            <a:r>
              <a:rPr sz="1600" spc="-5" dirty="0">
                <a:solidFill>
                  <a:srgbClr val="756F6F"/>
                </a:solidFill>
                <a:latin typeface="Arial"/>
                <a:cs typeface="Arial"/>
              </a:rPr>
              <a:t>s  A</a:t>
            </a:r>
            <a:endParaRPr sz="1600" dirty="0">
              <a:latin typeface="Arial"/>
              <a:cs typeface="Arial"/>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0"/>
              </a:spcBef>
            </a:pPr>
            <a:endParaRPr sz="1150" dirty="0">
              <a:latin typeface="Times New Roman"/>
              <a:cs typeface="Times New Roman"/>
            </a:endParaRPr>
          </a:p>
          <a:p>
            <a:pPr>
              <a:lnSpc>
                <a:spcPct val="18700"/>
              </a:lnSpc>
            </a:pPr>
            <a:r>
              <a:rPr sz="1600" spc="-5" dirty="0">
                <a:solidFill>
                  <a:srgbClr val="756F6F"/>
                </a:solidFill>
                <a:latin typeface="Arial"/>
                <a:cs typeface="Arial"/>
              </a:rPr>
              <a:t>ronment i</a:t>
            </a:r>
            <a:endParaRPr sz="1600" dirty="0">
              <a:latin typeface="Arial"/>
              <a:cs typeface="Arial"/>
            </a:endParaRPr>
          </a:p>
          <a:p>
            <a:pPr>
              <a:lnSpc>
                <a:spcPct val="100000"/>
              </a:lnSpc>
            </a:pPr>
            <a:endParaRPr sz="300" dirty="0">
              <a:latin typeface="Times New Roman"/>
              <a:cs typeface="Times New Roman"/>
            </a:endParaRPr>
          </a:p>
          <a:p>
            <a:pPr>
              <a:lnSpc>
                <a:spcPct val="100000"/>
              </a:lnSpc>
              <a:spcBef>
                <a:spcPts val="30"/>
              </a:spcBef>
            </a:pPr>
            <a:endParaRPr sz="400" dirty="0">
              <a:latin typeface="Times New Roman"/>
              <a:cs typeface="Times New Roman"/>
            </a:endParaRPr>
          </a:p>
          <a:p>
            <a:pPr>
              <a:lnSpc>
                <a:spcPct val="100000"/>
              </a:lnSpc>
            </a:pPr>
            <a:r>
              <a:rPr sz="1600" spc="-5" dirty="0">
                <a:solidFill>
                  <a:srgbClr val="756F6F"/>
                </a:solidFill>
                <a:latin typeface="Arial"/>
                <a:cs typeface="Arial"/>
              </a:rPr>
              <a:t>Env</a:t>
            </a:r>
            <a:endParaRPr sz="1600" dirty="0">
              <a:latin typeface="Arial"/>
              <a:cs typeface="Arial"/>
            </a:endParaRPr>
          </a:p>
          <a:p>
            <a:pPr>
              <a:lnSpc>
                <a:spcPts val="1714"/>
              </a:lnSpc>
              <a:spcBef>
                <a:spcPts val="1295"/>
              </a:spcBef>
            </a:pPr>
            <a:r>
              <a:rPr sz="1600" spc="-5" dirty="0">
                <a:solidFill>
                  <a:srgbClr val="756F6F"/>
                </a:solidFill>
                <a:latin typeface="Arial"/>
                <a:cs typeface="Arial"/>
              </a:rPr>
              <a:t>ater</a:t>
            </a:r>
            <a:endParaRPr sz="1600" dirty="0">
              <a:latin typeface="Arial"/>
              <a:cs typeface="Arial"/>
            </a:endParaRPr>
          </a:p>
          <a:p>
            <a:pPr>
              <a:lnSpc>
                <a:spcPts val="1395"/>
              </a:lnSpc>
            </a:pPr>
            <a:r>
              <a:rPr sz="1600" spc="-5" dirty="0">
                <a:solidFill>
                  <a:srgbClr val="756F6F"/>
                </a:solidFill>
                <a:latin typeface="Arial"/>
                <a:cs typeface="Arial"/>
              </a:rPr>
              <a:t>W</a:t>
            </a:r>
            <a:endParaRPr sz="1600" dirty="0">
              <a:latin typeface="Arial"/>
              <a:cs typeface="Arial"/>
            </a:endParaRPr>
          </a:p>
        </p:txBody>
      </p:sp>
      <p:sp>
        <p:nvSpPr>
          <p:cNvPr id="3" name="object 3"/>
          <p:cNvSpPr/>
          <p:nvPr/>
        </p:nvSpPr>
        <p:spPr>
          <a:xfrm>
            <a:off x="249936" y="545591"/>
            <a:ext cx="1216152" cy="66598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364CD"/>
          </a:solidFill>
        </p:spPr>
        <p:txBody>
          <a:bodyPr wrap="square" lIns="0" tIns="0" rIns="0" bIns="0" rtlCol="0"/>
          <a:lstStyle/>
          <a:p>
            <a:endParaRPr/>
          </a:p>
        </p:txBody>
      </p:sp>
      <p:sp>
        <p:nvSpPr>
          <p:cNvPr id="5" name="object 5"/>
          <p:cNvSpPr/>
          <p:nvPr/>
        </p:nvSpPr>
        <p:spPr>
          <a:xfrm>
            <a:off x="2506042" y="766893"/>
            <a:ext cx="9029699" cy="510540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937486" y="576865"/>
            <a:ext cx="4730745" cy="972154"/>
          </a:xfrm>
          <a:prstGeom prst="rect">
            <a:avLst/>
          </a:prstGeom>
          <a:blipFill>
            <a:blip r:embed="rId5" cstate="print"/>
            <a:stretch>
              <a:fillRect/>
            </a:stretch>
          </a:blipFill>
        </p:spPr>
        <p:txBody>
          <a:bodyPr wrap="square" lIns="0" tIns="0" rIns="0" bIns="0" rtlCol="0"/>
          <a:lstStyle/>
          <a:p>
            <a:endParaRPr dirty="0"/>
          </a:p>
        </p:txBody>
      </p:sp>
      <p:sp>
        <p:nvSpPr>
          <p:cNvPr id="9" name="TextBox 8">
            <a:extLst>
              <a:ext uri="{FF2B5EF4-FFF2-40B4-BE49-F238E27FC236}">
                <a16:creationId xmlns:a16="http://schemas.microsoft.com/office/drawing/2014/main" id="{8685FFA4-CDEA-4B33-96FD-B70B56FFE677}"/>
              </a:ext>
            </a:extLst>
          </p:cNvPr>
          <p:cNvSpPr txBox="1"/>
          <p:nvPr/>
        </p:nvSpPr>
        <p:spPr>
          <a:xfrm>
            <a:off x="6730175" y="4980151"/>
            <a:ext cx="4911222" cy="1384995"/>
          </a:xfrm>
          <a:prstGeom prst="rect">
            <a:avLst/>
          </a:prstGeom>
          <a:noFill/>
        </p:spPr>
        <p:txBody>
          <a:bodyPr wrap="square" rtlCol="0">
            <a:spAutoFit/>
          </a:bodyPr>
          <a:lstStyle/>
          <a:p>
            <a:r>
              <a:rPr lang="en-US" sz="2800" dirty="0">
                <a:solidFill>
                  <a:srgbClr val="5FC3E2"/>
                </a:solidFill>
                <a:ea typeface="Calibri"/>
                <a:cs typeface="Calibri"/>
                <a:sym typeface="Calibri"/>
              </a:rPr>
              <a:t>89</a:t>
            </a:r>
            <a:r>
              <a:rPr lang="en-US" sz="2800" baseline="30000" dirty="0">
                <a:solidFill>
                  <a:srgbClr val="5FC3E2"/>
                </a:solidFill>
                <a:ea typeface="Calibri"/>
                <a:cs typeface="Calibri"/>
                <a:sym typeface="Calibri"/>
              </a:rPr>
              <a:t>th</a:t>
            </a:r>
            <a:r>
              <a:rPr lang="en-US" sz="2800" dirty="0">
                <a:solidFill>
                  <a:srgbClr val="5FC3E2"/>
                </a:solidFill>
                <a:ea typeface="Calibri"/>
                <a:cs typeface="Calibri"/>
                <a:sym typeface="Calibri"/>
              </a:rPr>
              <a:t> Texas Legislative Session </a:t>
            </a:r>
            <a:br>
              <a:rPr lang="en-US" sz="2800" dirty="0">
                <a:solidFill>
                  <a:srgbClr val="5FC3E2"/>
                </a:solidFill>
                <a:ea typeface="Calibri"/>
                <a:cs typeface="Calibri"/>
                <a:sym typeface="Calibri"/>
              </a:rPr>
            </a:br>
            <a:r>
              <a:rPr lang="en-US" sz="2800" dirty="0">
                <a:solidFill>
                  <a:srgbClr val="5FC3E2"/>
                </a:solidFill>
                <a:ea typeface="Calibri"/>
                <a:cs typeface="Calibri"/>
                <a:sym typeface="Calibri"/>
              </a:rPr>
              <a:t>February 28, 2025</a:t>
            </a:r>
            <a:br>
              <a:rPr lang="en-US" sz="2800" dirty="0">
                <a:solidFill>
                  <a:srgbClr val="5FC3E2"/>
                </a:solidFill>
                <a:ea typeface="Calibri"/>
                <a:cs typeface="Calibri"/>
                <a:sym typeface="Calibri"/>
              </a:rPr>
            </a:br>
            <a:endParaRPr lang="en-US" sz="2800" dirty="0"/>
          </a:p>
        </p:txBody>
      </p:sp>
      <p:sp>
        <p:nvSpPr>
          <p:cNvPr id="12" name="object 7">
            <a:extLst>
              <a:ext uri="{FF2B5EF4-FFF2-40B4-BE49-F238E27FC236}">
                <a16:creationId xmlns:a16="http://schemas.microsoft.com/office/drawing/2014/main" id="{BEFE84BB-D654-456C-96EE-E91B9BC59B07}"/>
              </a:ext>
            </a:extLst>
          </p:cNvPr>
          <p:cNvSpPr txBox="1">
            <a:spLocks/>
          </p:cNvSpPr>
          <p:nvPr/>
        </p:nvSpPr>
        <p:spPr>
          <a:xfrm>
            <a:off x="824138" y="1991101"/>
            <a:ext cx="10922914" cy="1427955"/>
          </a:xfrm>
          <a:prstGeom prst="rect">
            <a:avLst/>
          </a:prstGeom>
          <a:noFill/>
        </p:spPr>
        <p:txBody>
          <a:bodyPr vert="horz" wrap="square" lIns="0" tIns="12065"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39065">
              <a:lnSpc>
                <a:spcPct val="100000"/>
              </a:lnSpc>
              <a:spcBef>
                <a:spcPts val="95"/>
              </a:spcBef>
            </a:pPr>
            <a:r>
              <a:rPr lang="en-US" dirty="0">
                <a:solidFill>
                  <a:schemeClr val="bg1"/>
                </a:solidFill>
              </a:rPr>
              <a:t>89</a:t>
            </a:r>
            <a:r>
              <a:rPr lang="en-US" sz="3975" baseline="25157" dirty="0">
                <a:solidFill>
                  <a:schemeClr val="bg1"/>
                </a:solidFill>
              </a:rPr>
              <a:t>th  </a:t>
            </a:r>
            <a:r>
              <a:rPr lang="en-US" sz="4000" spc="-10" dirty="0">
                <a:solidFill>
                  <a:schemeClr val="bg1"/>
                </a:solidFill>
              </a:rPr>
              <a:t>Texas</a:t>
            </a:r>
            <a:r>
              <a:rPr lang="en-US" sz="4000" spc="-195" dirty="0">
                <a:solidFill>
                  <a:schemeClr val="bg1"/>
                </a:solidFill>
              </a:rPr>
              <a:t> </a:t>
            </a:r>
            <a:r>
              <a:rPr lang="en-US" sz="4000" spc="-10" dirty="0">
                <a:solidFill>
                  <a:schemeClr val="bg1"/>
                </a:solidFill>
              </a:rPr>
              <a:t>Legislative </a:t>
            </a:r>
            <a:r>
              <a:rPr lang="en-US" sz="4000" spc="-5" dirty="0">
                <a:solidFill>
                  <a:schemeClr val="bg1"/>
                </a:solidFill>
              </a:rPr>
              <a:t>Session</a:t>
            </a:r>
            <a:r>
              <a:rPr lang="en-US" spc="-5" dirty="0">
                <a:solidFill>
                  <a:schemeClr val="bg1"/>
                </a:solidFill>
              </a:rPr>
              <a:t>:</a:t>
            </a:r>
            <a:br>
              <a:rPr lang="en-US" spc="-5" dirty="0">
                <a:solidFill>
                  <a:schemeClr val="bg1"/>
                </a:solidFill>
              </a:rPr>
            </a:br>
            <a:r>
              <a:rPr lang="en-US" sz="4800" spc="-5" dirty="0">
                <a:solidFill>
                  <a:schemeClr val="bg1"/>
                </a:solidFill>
              </a:rPr>
              <a:t>Stop Me if You’ve Heard this One Before </a:t>
            </a:r>
            <a:endParaRPr lang="en-US" sz="4800" dirty="0">
              <a:solidFill>
                <a:schemeClr val="bg1"/>
              </a:solidFill>
            </a:endParaRPr>
          </a:p>
        </p:txBody>
      </p:sp>
      <p:sp>
        <p:nvSpPr>
          <p:cNvPr id="13" name="Title 12">
            <a:extLst>
              <a:ext uri="{FF2B5EF4-FFF2-40B4-BE49-F238E27FC236}">
                <a16:creationId xmlns:a16="http://schemas.microsoft.com/office/drawing/2014/main" id="{665DFAC6-7E98-D893-676F-23C9F28FCE00}"/>
              </a:ext>
            </a:extLst>
          </p:cNvPr>
          <p:cNvSpPr>
            <a:spLocks noGrp="1"/>
          </p:cNvSpPr>
          <p:nvPr>
            <p:ph type="title"/>
          </p:nvPr>
        </p:nvSpPr>
        <p:spPr/>
        <p:txBody>
          <a:bodyPr/>
          <a:lstStyle/>
          <a:p>
            <a:endParaRPr lang="en-US" dirty="0"/>
          </a:p>
        </p:txBody>
      </p:sp>
      <p:sp>
        <p:nvSpPr>
          <p:cNvPr id="11" name="Google Shape;94;p13">
            <a:extLst>
              <a:ext uri="{FF2B5EF4-FFF2-40B4-BE49-F238E27FC236}">
                <a16:creationId xmlns:a16="http://schemas.microsoft.com/office/drawing/2014/main" id="{4A9A1242-B483-6636-1D6B-BA2C8DAA99E1}"/>
              </a:ext>
            </a:extLst>
          </p:cNvPr>
          <p:cNvSpPr txBox="1"/>
          <p:nvPr/>
        </p:nvSpPr>
        <p:spPr>
          <a:xfrm>
            <a:off x="710791" y="4947876"/>
            <a:ext cx="5426737" cy="70948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5FC3E2"/>
              </a:buClr>
              <a:buSzPts val="2000"/>
              <a:buFont typeface="Calibri"/>
              <a:buNone/>
            </a:pPr>
            <a:r>
              <a:rPr lang="en-US" sz="2400" dirty="0">
                <a:solidFill>
                  <a:srgbClr val="5FC3E2"/>
                </a:solidFill>
                <a:latin typeface="Calibri"/>
                <a:ea typeface="Calibri"/>
                <a:cs typeface="Calibri"/>
                <a:sym typeface="Calibri"/>
              </a:rPr>
              <a:t>Julie Nahrgang,  WEAT| TACWA</a:t>
            </a:r>
          </a:p>
          <a:p>
            <a:pPr marL="0" marR="0" lvl="0" indent="0" algn="l" rtl="0">
              <a:spcBef>
                <a:spcPts val="0"/>
              </a:spcBef>
              <a:spcAft>
                <a:spcPts val="0"/>
              </a:spcAft>
              <a:buClr>
                <a:srgbClr val="5FC3E2"/>
              </a:buClr>
              <a:buSzPts val="2000"/>
              <a:buFont typeface="Calibri"/>
              <a:buNone/>
            </a:pPr>
            <a:r>
              <a:rPr lang="en-US" sz="2400" dirty="0">
                <a:solidFill>
                  <a:srgbClr val="5FC3E2"/>
                </a:solidFill>
                <a:latin typeface="Calibri"/>
                <a:ea typeface="Calibri"/>
                <a:cs typeface="Calibri"/>
                <a:sym typeface="Calibri"/>
              </a:rPr>
              <a:t>julie@weat.org</a:t>
            </a:r>
            <a:br>
              <a:rPr lang="en-US" sz="2800" dirty="0">
                <a:solidFill>
                  <a:srgbClr val="5FC3E2"/>
                </a:solidFill>
                <a:latin typeface="Calibri"/>
                <a:ea typeface="Calibri"/>
                <a:cs typeface="Calibri"/>
                <a:sym typeface="Calibri"/>
              </a:rPr>
            </a:br>
            <a:endParaRPr sz="24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E2899-50C7-17BE-0E8A-2EF9ABE5AB45}"/>
            </a:ext>
          </a:extLst>
        </p:cNvPr>
        <p:cNvGrpSpPr/>
        <p:nvPr/>
      </p:nvGrpSpPr>
      <p:grpSpPr>
        <a:xfrm>
          <a:off x="0" y="0"/>
          <a:ext cx="0" cy="0"/>
          <a:chOff x="0" y="0"/>
          <a:chExt cx="0" cy="0"/>
        </a:xfrm>
      </p:grpSpPr>
      <p:sp>
        <p:nvSpPr>
          <p:cNvPr id="11" name="Text Placeholder 3">
            <a:extLst>
              <a:ext uri="{FF2B5EF4-FFF2-40B4-BE49-F238E27FC236}">
                <a16:creationId xmlns:a16="http://schemas.microsoft.com/office/drawing/2014/main" id="{DCDA19B7-8CF9-6991-5868-9E3498D480C4}"/>
              </a:ext>
            </a:extLst>
          </p:cNvPr>
          <p:cNvSpPr txBox="1">
            <a:spLocks/>
          </p:cNvSpPr>
          <p:nvPr/>
        </p:nvSpPr>
        <p:spPr>
          <a:xfrm>
            <a:off x="8224267" y="0"/>
            <a:ext cx="3944083" cy="6850374"/>
          </a:xfrm>
          <a:prstGeom prst="rect">
            <a:avLst/>
          </a:prstGeom>
          <a:solidFill>
            <a:srgbClr val="2465CD"/>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4" name="object 4">
            <a:extLst>
              <a:ext uri="{FF2B5EF4-FFF2-40B4-BE49-F238E27FC236}">
                <a16:creationId xmlns:a16="http://schemas.microsoft.com/office/drawing/2014/main" id="{17F613CE-DD30-9E7A-863D-8B8C350078C4}"/>
              </a:ext>
            </a:extLst>
          </p:cNvPr>
          <p:cNvSpPr txBox="1"/>
          <p:nvPr/>
        </p:nvSpPr>
        <p:spPr>
          <a:xfrm>
            <a:off x="1088847" y="1506982"/>
            <a:ext cx="6795592" cy="443070"/>
          </a:xfrm>
          <a:prstGeom prst="rect">
            <a:avLst/>
          </a:prstGeom>
        </p:spPr>
        <p:txBody>
          <a:bodyPr vert="horz" wrap="square" lIns="0" tIns="12065" rIns="0" bIns="0" rtlCol="0">
            <a:spAutoFit/>
          </a:bodyPr>
          <a:lstStyle/>
          <a:p>
            <a:pPr marL="12700">
              <a:lnSpc>
                <a:spcPct val="100000"/>
              </a:lnSpc>
              <a:spcBef>
                <a:spcPts val="95"/>
              </a:spcBef>
            </a:pPr>
            <a:r>
              <a:rPr lang="en-US" sz="2800" spc="-10" dirty="0">
                <a:latin typeface="Calibri"/>
                <a:cs typeface="Calibri"/>
              </a:rPr>
              <a:t>House Environmental Regulation </a:t>
            </a:r>
            <a:r>
              <a:rPr sz="2800" spc="-10" dirty="0">
                <a:latin typeface="Calibri"/>
                <a:cs typeface="Calibri"/>
              </a:rPr>
              <a:t>Committee</a:t>
            </a:r>
            <a:endParaRPr sz="2800" dirty="0">
              <a:latin typeface="Calibri"/>
              <a:cs typeface="Calibri"/>
            </a:endParaRPr>
          </a:p>
        </p:txBody>
      </p:sp>
      <p:sp>
        <p:nvSpPr>
          <p:cNvPr id="5" name="object 5">
            <a:extLst>
              <a:ext uri="{FF2B5EF4-FFF2-40B4-BE49-F238E27FC236}">
                <a16:creationId xmlns:a16="http://schemas.microsoft.com/office/drawing/2014/main" id="{B031C371-0116-0E06-27E1-749A6844DD44}"/>
              </a:ext>
            </a:extLst>
          </p:cNvPr>
          <p:cNvSpPr txBox="1">
            <a:spLocks noGrp="1"/>
          </p:cNvSpPr>
          <p:nvPr>
            <p:ph type="title"/>
          </p:nvPr>
        </p:nvSpPr>
        <p:spPr>
          <a:xfrm>
            <a:off x="1106325" y="276308"/>
            <a:ext cx="5861050" cy="1089401"/>
          </a:xfrm>
          <a:prstGeom prst="rect">
            <a:avLst/>
          </a:prstGeom>
        </p:spPr>
        <p:txBody>
          <a:bodyPr vert="horz" wrap="square" lIns="0" tIns="12065" rIns="0" bIns="0" rtlCol="0">
            <a:spAutoFit/>
          </a:bodyPr>
          <a:lstStyle/>
          <a:p>
            <a:pPr marL="12700">
              <a:lnSpc>
                <a:spcPts val="3010"/>
              </a:lnSpc>
              <a:spcBef>
                <a:spcPts val="95"/>
              </a:spcBef>
            </a:pPr>
            <a:r>
              <a:rPr lang="en-US" sz="2800" i="0" spc="-10" dirty="0">
                <a:solidFill>
                  <a:srgbClr val="006FC0"/>
                </a:solidFill>
              </a:rPr>
              <a:t>88th Texas Legislative Session:</a:t>
            </a:r>
            <a:endParaRPr sz="2800" dirty="0">
              <a:latin typeface="Calibri"/>
              <a:cs typeface="Calibri"/>
            </a:endParaRPr>
          </a:p>
          <a:p>
            <a:pPr marL="12700">
              <a:lnSpc>
                <a:spcPts val="5410"/>
              </a:lnSpc>
            </a:pPr>
            <a:r>
              <a:rPr sz="4800" i="0" dirty="0">
                <a:solidFill>
                  <a:srgbClr val="006FC0"/>
                </a:solidFill>
                <a:latin typeface="Calibri"/>
                <a:cs typeface="Calibri"/>
              </a:rPr>
              <a:t>New </a:t>
            </a:r>
            <a:r>
              <a:rPr lang="en-US" sz="4800" i="0" dirty="0">
                <a:solidFill>
                  <a:srgbClr val="006FC0"/>
                </a:solidFill>
                <a:latin typeface="Calibri"/>
                <a:cs typeface="Calibri"/>
              </a:rPr>
              <a:t>and Familiar </a:t>
            </a:r>
            <a:r>
              <a:rPr sz="4800" i="0" spc="-5" dirty="0">
                <a:solidFill>
                  <a:srgbClr val="006FC0"/>
                </a:solidFill>
                <a:latin typeface="Calibri"/>
                <a:cs typeface="Calibri"/>
              </a:rPr>
              <a:t>Faces</a:t>
            </a:r>
            <a:endParaRPr sz="4800" dirty="0">
              <a:latin typeface="Calibri"/>
              <a:cs typeface="Calibri"/>
            </a:endParaRPr>
          </a:p>
        </p:txBody>
      </p:sp>
      <p:pic>
        <p:nvPicPr>
          <p:cNvPr id="10" name="Picture 9">
            <a:extLst>
              <a:ext uri="{FF2B5EF4-FFF2-40B4-BE49-F238E27FC236}">
                <a16:creationId xmlns:a16="http://schemas.microsoft.com/office/drawing/2014/main" id="{DC71EF73-5CA3-9247-BFB7-2ABF57958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5150" y="397139"/>
            <a:ext cx="4079441" cy="4158847"/>
          </a:xfrm>
          <a:prstGeom prst="rect">
            <a:avLst/>
          </a:prstGeom>
        </p:spPr>
      </p:pic>
      <p:sp>
        <p:nvSpPr>
          <p:cNvPr id="2" name="TextBox 1">
            <a:extLst>
              <a:ext uri="{FF2B5EF4-FFF2-40B4-BE49-F238E27FC236}">
                <a16:creationId xmlns:a16="http://schemas.microsoft.com/office/drawing/2014/main" id="{DF0D2AE1-8047-2ED8-3DE3-4F460F8EE9B0}"/>
              </a:ext>
            </a:extLst>
          </p:cNvPr>
          <p:cNvSpPr txBox="1"/>
          <p:nvPr/>
        </p:nvSpPr>
        <p:spPr>
          <a:xfrm>
            <a:off x="1034733" y="1965806"/>
            <a:ext cx="7120417" cy="4770537"/>
          </a:xfrm>
          <a:prstGeom prst="rect">
            <a:avLst/>
          </a:prstGeom>
          <a:noFill/>
        </p:spPr>
        <p:txBody>
          <a:bodyPr wrap="square" rtlCol="0">
            <a:spAutoFit/>
          </a:bodyPr>
          <a:lstStyle/>
          <a:p>
            <a:r>
              <a:rPr lang="en-US" sz="2800" b="1" dirty="0"/>
              <a:t>Position:		Member</a:t>
            </a:r>
          </a:p>
          <a:p>
            <a:r>
              <a:rPr lang="en-US" sz="2800" b="1" dirty="0"/>
              <a:t>Chair:		</a:t>
            </a:r>
            <a:r>
              <a:rPr lang="en-US" sz="2800" dirty="0"/>
              <a:t>Rep. Brooks Landgraf </a:t>
            </a:r>
          </a:p>
          <a:p>
            <a:r>
              <a:rPr lang="en-US" sz="2800" b="1" dirty="0"/>
              <a:t>Vice Chair:		</a:t>
            </a:r>
            <a:r>
              <a:rPr lang="en-US" sz="2800" dirty="0"/>
              <a:t>Rep. Claudia Ordaz</a:t>
            </a:r>
          </a:p>
          <a:p>
            <a:r>
              <a:rPr lang="en-US" sz="2800" dirty="0"/>
              <a:t>			</a:t>
            </a:r>
            <a:r>
              <a:rPr lang="en-US" sz="2600" dirty="0"/>
              <a:t>Rep. Rafael Anchia</a:t>
            </a:r>
          </a:p>
          <a:p>
            <a:r>
              <a:rPr lang="en-US" sz="2600" dirty="0"/>
              <a:t>			Rep. Keith Bell	</a:t>
            </a:r>
          </a:p>
          <a:p>
            <a:r>
              <a:rPr lang="en-US" sz="2600" dirty="0"/>
              <a:t>			Rep. Ben Bumgarner</a:t>
            </a:r>
          </a:p>
          <a:p>
            <a:r>
              <a:rPr lang="en-US" sz="2600" dirty="0"/>
              <a:t>			Rep. Penny Morales Shaw</a:t>
            </a:r>
          </a:p>
          <a:p>
            <a:r>
              <a:rPr lang="en-US" sz="2600" dirty="0"/>
              <a:t>			Rep. Tom </a:t>
            </a:r>
            <a:r>
              <a:rPr lang="en-US" sz="2600" dirty="0" err="1"/>
              <a:t>Oliverson</a:t>
            </a:r>
            <a:endParaRPr lang="en-US" sz="2600" dirty="0"/>
          </a:p>
          <a:p>
            <a:r>
              <a:rPr lang="en-US" sz="2600" dirty="0"/>
              <a:t>			Rep. Ron Reynolds</a:t>
            </a:r>
          </a:p>
          <a:p>
            <a:r>
              <a:rPr lang="en-US" sz="2600" dirty="0"/>
              <a:t>			Rep. Steve Toth</a:t>
            </a:r>
          </a:p>
          <a:p>
            <a:endParaRPr lang="en-US" dirty="0"/>
          </a:p>
          <a:p>
            <a:endParaRPr lang="en-US" dirty="0"/>
          </a:p>
        </p:txBody>
      </p:sp>
      <p:pic>
        <p:nvPicPr>
          <p:cNvPr id="2050" name="Picture 2" descr="Representative Landgraf, Brooks">
            <a:extLst>
              <a:ext uri="{FF2B5EF4-FFF2-40B4-BE49-F238E27FC236}">
                <a16:creationId xmlns:a16="http://schemas.microsoft.com/office/drawing/2014/main" id="{78F24FBD-5BF9-89DB-193C-45E7CE2236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8343" y="4563612"/>
            <a:ext cx="1638849" cy="22943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presentative Ordaz, Claudia">
            <a:extLst>
              <a:ext uri="{FF2B5EF4-FFF2-40B4-BE49-F238E27FC236}">
                <a16:creationId xmlns:a16="http://schemas.microsoft.com/office/drawing/2014/main" id="{932EB349-8E07-C806-8EB1-94AA7B7440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5985" y="4555986"/>
            <a:ext cx="1644296" cy="2302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726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D335D-B4DA-2C2C-D9AB-0AB827E260B6}"/>
            </a:ext>
          </a:extLst>
        </p:cNvPr>
        <p:cNvGrpSpPr/>
        <p:nvPr/>
      </p:nvGrpSpPr>
      <p:grpSpPr>
        <a:xfrm>
          <a:off x="0" y="0"/>
          <a:ext cx="0" cy="0"/>
          <a:chOff x="0" y="0"/>
          <a:chExt cx="0" cy="0"/>
        </a:xfrm>
      </p:grpSpPr>
      <p:sp>
        <p:nvSpPr>
          <p:cNvPr id="12" name="Text Placeholder 3">
            <a:extLst>
              <a:ext uri="{FF2B5EF4-FFF2-40B4-BE49-F238E27FC236}">
                <a16:creationId xmlns:a16="http://schemas.microsoft.com/office/drawing/2014/main" id="{AFB1B0C4-782C-D35A-6475-6EF32324A9B2}"/>
              </a:ext>
            </a:extLst>
          </p:cNvPr>
          <p:cNvSpPr txBox="1">
            <a:spLocks/>
          </p:cNvSpPr>
          <p:nvPr/>
        </p:nvSpPr>
        <p:spPr>
          <a:xfrm>
            <a:off x="7884438" y="0"/>
            <a:ext cx="4444514" cy="6858000"/>
          </a:xfrm>
          <a:prstGeom prst="rect">
            <a:avLst/>
          </a:prstGeom>
          <a:solidFill>
            <a:srgbClr val="2465CD"/>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3" name="object 3">
            <a:extLst>
              <a:ext uri="{FF2B5EF4-FFF2-40B4-BE49-F238E27FC236}">
                <a16:creationId xmlns:a16="http://schemas.microsoft.com/office/drawing/2014/main" id="{01DDBDF9-E57C-6551-17DE-D46E0206BFD5}"/>
              </a:ext>
            </a:extLst>
          </p:cNvPr>
          <p:cNvSpPr/>
          <p:nvPr/>
        </p:nvSpPr>
        <p:spPr>
          <a:xfrm>
            <a:off x="249936" y="545591"/>
            <a:ext cx="1216152" cy="665988"/>
          </a:xfrm>
          <a:prstGeom prst="rect">
            <a:avLst/>
          </a:prstGeom>
          <a:blipFill>
            <a:blip r:embed="rId3" cstate="print"/>
            <a:stretch>
              <a:fillRect/>
            </a:stretch>
          </a:blipFill>
        </p:spPr>
        <p:txBody>
          <a:bodyPr wrap="square" lIns="0" tIns="0" rIns="0" bIns="0" rtlCol="0"/>
          <a:lstStyle/>
          <a:p>
            <a:endParaRPr/>
          </a:p>
        </p:txBody>
      </p:sp>
      <p:sp>
        <p:nvSpPr>
          <p:cNvPr id="10" name="object 4">
            <a:extLst>
              <a:ext uri="{FF2B5EF4-FFF2-40B4-BE49-F238E27FC236}">
                <a16:creationId xmlns:a16="http://schemas.microsoft.com/office/drawing/2014/main" id="{1C6583C0-8CA5-9C4B-8A3B-8D7263C61BAA}"/>
              </a:ext>
            </a:extLst>
          </p:cNvPr>
          <p:cNvSpPr txBox="1"/>
          <p:nvPr/>
        </p:nvSpPr>
        <p:spPr>
          <a:xfrm>
            <a:off x="1304748" y="1633923"/>
            <a:ext cx="6179185" cy="873957"/>
          </a:xfrm>
          <a:prstGeom prst="rect">
            <a:avLst/>
          </a:prstGeom>
        </p:spPr>
        <p:txBody>
          <a:bodyPr vert="horz" wrap="square" lIns="0" tIns="12065" rIns="0" bIns="0" rtlCol="0">
            <a:spAutoFit/>
          </a:bodyPr>
          <a:lstStyle/>
          <a:p>
            <a:pPr marL="12700">
              <a:lnSpc>
                <a:spcPct val="100000"/>
              </a:lnSpc>
              <a:spcBef>
                <a:spcPts val="95"/>
              </a:spcBef>
            </a:pPr>
            <a:r>
              <a:rPr sz="2800" spc="-10" dirty="0">
                <a:latin typeface="Calibri"/>
                <a:cs typeface="Calibri"/>
              </a:rPr>
              <a:t>Senate </a:t>
            </a:r>
            <a:r>
              <a:rPr sz="2800" spc="-5" dirty="0">
                <a:latin typeface="Calibri"/>
                <a:cs typeface="Calibri"/>
              </a:rPr>
              <a:t>Water</a:t>
            </a:r>
            <a:r>
              <a:rPr lang="en-US" sz="2800" spc="-5" dirty="0">
                <a:latin typeface="Calibri"/>
                <a:cs typeface="Calibri"/>
              </a:rPr>
              <a:t>, Agriculture &amp;</a:t>
            </a:r>
            <a:r>
              <a:rPr sz="2800" spc="-10" dirty="0">
                <a:latin typeface="Calibri"/>
                <a:cs typeface="Calibri"/>
              </a:rPr>
              <a:t> </a:t>
            </a:r>
            <a:r>
              <a:rPr sz="2800" spc="-5" dirty="0">
                <a:latin typeface="Calibri"/>
                <a:cs typeface="Calibri"/>
              </a:rPr>
              <a:t>Rural Affairs</a:t>
            </a:r>
            <a:r>
              <a:rPr sz="2800" spc="40" dirty="0">
                <a:latin typeface="Calibri"/>
                <a:cs typeface="Calibri"/>
              </a:rPr>
              <a:t> </a:t>
            </a:r>
            <a:r>
              <a:rPr sz="2800" spc="-5" dirty="0">
                <a:latin typeface="Calibri"/>
                <a:cs typeface="Calibri"/>
              </a:rPr>
              <a:t>Committee</a:t>
            </a:r>
            <a:endParaRPr sz="2800" dirty="0">
              <a:latin typeface="Calibri"/>
              <a:cs typeface="Calibri"/>
            </a:endParaRPr>
          </a:p>
        </p:txBody>
      </p:sp>
      <p:pic>
        <p:nvPicPr>
          <p:cNvPr id="11" name="Content Placeholder 4">
            <a:extLst>
              <a:ext uri="{FF2B5EF4-FFF2-40B4-BE49-F238E27FC236}">
                <a16:creationId xmlns:a16="http://schemas.microsoft.com/office/drawing/2014/main" id="{1AE0B056-E6E8-76EF-81C4-A38AEE2FA95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884438" y="321125"/>
            <a:ext cx="4444513" cy="4444513"/>
          </a:xfrm>
        </p:spPr>
      </p:pic>
      <p:sp>
        <p:nvSpPr>
          <p:cNvPr id="13" name="Title 1">
            <a:extLst>
              <a:ext uri="{FF2B5EF4-FFF2-40B4-BE49-F238E27FC236}">
                <a16:creationId xmlns:a16="http://schemas.microsoft.com/office/drawing/2014/main" id="{CA7E75D4-BF38-A6B0-E035-26886B65F7DA}"/>
              </a:ext>
            </a:extLst>
          </p:cNvPr>
          <p:cNvSpPr txBox="1">
            <a:spLocks/>
          </p:cNvSpPr>
          <p:nvPr/>
        </p:nvSpPr>
        <p:spPr>
          <a:xfrm>
            <a:off x="1618940" y="586654"/>
            <a:ext cx="7264561" cy="6966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2465CD"/>
                </a:solidFill>
                <a:latin typeface="+mn-lt"/>
              </a:rPr>
              <a:t>Senate Committees </a:t>
            </a:r>
          </a:p>
          <a:p>
            <a:r>
              <a:rPr lang="en-US" dirty="0">
                <a:solidFill>
                  <a:srgbClr val="2465CD"/>
                </a:solidFill>
                <a:latin typeface="+mn-lt"/>
              </a:rPr>
              <a:t>New and Familiar Faces</a:t>
            </a:r>
          </a:p>
        </p:txBody>
      </p:sp>
      <p:pic>
        <p:nvPicPr>
          <p:cNvPr id="1026" name="Picture 2" descr="Charles Perry">
            <a:extLst>
              <a:ext uri="{FF2B5EF4-FFF2-40B4-BE49-F238E27FC236}">
                <a16:creationId xmlns:a16="http://schemas.microsoft.com/office/drawing/2014/main" id="{8CEE5F03-1A82-698E-52A4-E8B38CC873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5034" y="4765638"/>
            <a:ext cx="1486924" cy="20816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D384C8E-3534-C325-1B4C-53BEBE0CA600}"/>
              </a:ext>
            </a:extLst>
          </p:cNvPr>
          <p:cNvPicPr>
            <a:picLocks noChangeAspect="1"/>
          </p:cNvPicPr>
          <p:nvPr/>
        </p:nvPicPr>
        <p:blipFill>
          <a:blip r:embed="rId6"/>
          <a:stretch>
            <a:fillRect/>
          </a:stretch>
        </p:blipFill>
        <p:spPr>
          <a:xfrm>
            <a:off x="10490358" y="4765638"/>
            <a:ext cx="1516377" cy="2081694"/>
          </a:xfrm>
          <a:prstGeom prst="rect">
            <a:avLst/>
          </a:prstGeom>
        </p:spPr>
      </p:pic>
      <p:sp>
        <p:nvSpPr>
          <p:cNvPr id="2" name="TextBox 1">
            <a:extLst>
              <a:ext uri="{FF2B5EF4-FFF2-40B4-BE49-F238E27FC236}">
                <a16:creationId xmlns:a16="http://schemas.microsoft.com/office/drawing/2014/main" id="{0838DB33-50BF-6CCE-0D02-AF7B206241AC}"/>
              </a:ext>
            </a:extLst>
          </p:cNvPr>
          <p:cNvSpPr txBox="1"/>
          <p:nvPr/>
        </p:nvSpPr>
        <p:spPr>
          <a:xfrm>
            <a:off x="1217970" y="2543381"/>
            <a:ext cx="6179185" cy="4524315"/>
          </a:xfrm>
          <a:prstGeom prst="rect">
            <a:avLst/>
          </a:prstGeom>
          <a:noFill/>
        </p:spPr>
        <p:txBody>
          <a:bodyPr wrap="square" rtlCol="0">
            <a:spAutoFit/>
          </a:bodyPr>
          <a:lstStyle/>
          <a:p>
            <a:r>
              <a:rPr lang="en-US" sz="2400" b="1" dirty="0"/>
              <a:t>Position</a:t>
            </a:r>
            <a:r>
              <a:rPr lang="en-US" sz="2400" dirty="0"/>
              <a:t>		</a:t>
            </a:r>
            <a:r>
              <a:rPr lang="en-US" sz="2400" b="1" dirty="0"/>
              <a:t>Member</a:t>
            </a:r>
          </a:p>
          <a:p>
            <a:r>
              <a:rPr lang="en-US" sz="2400" b="1" dirty="0"/>
              <a:t>Chair</a:t>
            </a:r>
            <a:r>
              <a:rPr lang="en-US" sz="2400" dirty="0"/>
              <a:t>			Sen. Charles Perry</a:t>
            </a:r>
          </a:p>
          <a:p>
            <a:r>
              <a:rPr lang="en-US" sz="2400" b="1" dirty="0"/>
              <a:t>Vice Chair:</a:t>
            </a:r>
            <a:r>
              <a:rPr lang="en-US" sz="2400" dirty="0"/>
              <a:t>		Sen. Kelly Hancock</a:t>
            </a:r>
          </a:p>
          <a:p>
            <a:endParaRPr lang="en-US" sz="2400" dirty="0"/>
          </a:p>
          <a:p>
            <a:r>
              <a:rPr lang="en-US" sz="2400" b="1" dirty="0"/>
              <a:t>Members:</a:t>
            </a:r>
            <a:r>
              <a:rPr lang="en-US" sz="2400" dirty="0"/>
              <a:t>		Sen </a:t>
            </a:r>
            <a:r>
              <a:rPr lang="en-US" sz="2400" dirty="0" err="1"/>
              <a:t>Cecar</a:t>
            </a:r>
            <a:r>
              <a:rPr lang="en-US" sz="2400" dirty="0"/>
              <a:t> Blanco</a:t>
            </a:r>
          </a:p>
          <a:p>
            <a:r>
              <a:rPr lang="en-US" sz="2400" dirty="0"/>
              <a:t>			Sen Brian Birdwell</a:t>
            </a:r>
          </a:p>
          <a:p>
            <a:r>
              <a:rPr lang="en-US" sz="2400" dirty="0"/>
              <a:t>			Sen Roland Gutierrez</a:t>
            </a:r>
          </a:p>
          <a:p>
            <a:r>
              <a:rPr lang="en-US" sz="2400" dirty="0"/>
              <a:t>			Sen Adam Hinojosa</a:t>
            </a:r>
            <a:br>
              <a:rPr lang="en-US" sz="2400" dirty="0"/>
            </a:br>
            <a:r>
              <a:rPr lang="en-US" sz="2400" dirty="0"/>
              <a:t>			Sen Nathan Johnson</a:t>
            </a:r>
          </a:p>
          <a:p>
            <a:r>
              <a:rPr lang="en-US" sz="2400" dirty="0"/>
              <a:t>			Sen Louis Kolkhorst</a:t>
            </a:r>
          </a:p>
          <a:p>
            <a:r>
              <a:rPr lang="en-US" sz="2400" dirty="0"/>
              <a:t>			Sen. Kevin Sparks</a:t>
            </a:r>
          </a:p>
          <a:p>
            <a:r>
              <a:rPr lang="en-US" sz="2400" dirty="0">
                <a:solidFill>
                  <a:schemeClr val="accent1"/>
                </a:solidFill>
              </a:rPr>
              <a:t>			</a:t>
            </a:r>
            <a:r>
              <a:rPr lang="en-US" sz="2400" dirty="0"/>
              <a:t>	</a:t>
            </a:r>
            <a:r>
              <a:rPr lang="en-US" dirty="0"/>
              <a:t>	</a:t>
            </a:r>
          </a:p>
        </p:txBody>
      </p:sp>
    </p:spTree>
    <p:extLst>
      <p:ext uri="{BB962C8B-B14F-4D97-AF65-F5344CB8AC3E}">
        <p14:creationId xmlns:p14="http://schemas.microsoft.com/office/powerpoint/2010/main" val="369018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00105-CAD9-9577-EED1-3EB84ACDDB80}"/>
              </a:ext>
            </a:extLst>
          </p:cNvPr>
          <p:cNvSpPr>
            <a:spLocks noGrp="1"/>
          </p:cNvSpPr>
          <p:nvPr>
            <p:ph type="title"/>
          </p:nvPr>
        </p:nvSpPr>
        <p:spPr/>
        <p:txBody>
          <a:bodyPr/>
          <a:lstStyle/>
          <a:p>
            <a:endParaRPr lang="en-US"/>
          </a:p>
        </p:txBody>
      </p:sp>
      <p:sp>
        <p:nvSpPr>
          <p:cNvPr id="4" name="TextBox 3">
            <a:extLst>
              <a:ext uri="{FF2B5EF4-FFF2-40B4-BE49-F238E27FC236}">
                <a16:creationId xmlns:a16="http://schemas.microsoft.com/office/drawing/2014/main" id="{A3751463-DDCA-3C38-1DC4-F347EC6C7432}"/>
              </a:ext>
            </a:extLst>
          </p:cNvPr>
          <p:cNvSpPr txBox="1"/>
          <p:nvPr/>
        </p:nvSpPr>
        <p:spPr>
          <a:xfrm>
            <a:off x="1238546" y="-331004"/>
            <a:ext cx="6096982" cy="7520007"/>
          </a:xfrm>
          <a:prstGeom prst="rect">
            <a:avLst/>
          </a:prstGeom>
          <a:noFill/>
        </p:spPr>
        <p:txBody>
          <a:bodyPr wrap="square">
            <a:spAutoFit/>
          </a:bodyPr>
          <a:lstStyle/>
          <a:p>
            <a:pPr algn="l">
              <a:spcAft>
                <a:spcPts val="750"/>
              </a:spcAft>
            </a:pPr>
            <a:r>
              <a:rPr lang="en-US" sz="1400" b="1" i="0" dirty="0">
                <a:solidFill>
                  <a:srgbClr val="4E5460"/>
                </a:solidFill>
                <a:effectLst/>
                <a:latin typeface="Montserrat" panose="00000500000000000000" pitchFamily="2" charset="0"/>
              </a:rPr>
              <a:t>Lt. Gov. Patrick’s Priority Bills:</a:t>
            </a:r>
            <a:endParaRPr lang="en-US" sz="1400" b="0" i="0" dirty="0">
              <a:solidFill>
                <a:srgbClr val="4E5460"/>
              </a:solidFill>
              <a:effectLst/>
              <a:latin typeface="Montserrat" panose="00000500000000000000" pitchFamily="2" charset="0"/>
            </a:endParaRPr>
          </a:p>
          <a:p>
            <a:pPr algn="l">
              <a:spcAft>
                <a:spcPts val="750"/>
              </a:spcAft>
            </a:pPr>
            <a:r>
              <a:rPr lang="en-US" sz="1400" b="0" i="0" dirty="0">
                <a:solidFill>
                  <a:srgbClr val="4E5460"/>
                </a:solidFill>
                <a:effectLst/>
                <a:latin typeface="Montserrat" panose="00000500000000000000" pitchFamily="2" charset="0"/>
              </a:rPr>
              <a:t>Senate Bill 1 – Senate’s Budget for Texas</a:t>
            </a:r>
            <a:br>
              <a:rPr lang="en-US" sz="1400" b="0" i="0" dirty="0">
                <a:solidFill>
                  <a:srgbClr val="4E5460"/>
                </a:solidFill>
                <a:effectLst/>
                <a:latin typeface="Montserrat" panose="00000500000000000000" pitchFamily="2" charset="0"/>
              </a:rPr>
            </a:br>
            <a:r>
              <a:rPr lang="en-US" sz="1400" b="0" i="0" dirty="0">
                <a:solidFill>
                  <a:srgbClr val="4E5460"/>
                </a:solidFill>
                <a:effectLst/>
                <a:latin typeface="Montserrat" panose="00000500000000000000" pitchFamily="2" charset="0"/>
              </a:rPr>
              <a:t>Senate Bill 2 – Providing School Choice</a:t>
            </a:r>
            <a:br>
              <a:rPr lang="en-US" sz="1400" b="0" i="0" dirty="0">
                <a:solidFill>
                  <a:srgbClr val="4E5460"/>
                </a:solidFill>
                <a:effectLst/>
                <a:latin typeface="Montserrat" panose="00000500000000000000" pitchFamily="2" charset="0"/>
              </a:rPr>
            </a:br>
            <a:r>
              <a:rPr lang="en-US" sz="1400" b="0" i="0" dirty="0">
                <a:solidFill>
                  <a:srgbClr val="4E5460"/>
                </a:solidFill>
                <a:effectLst/>
                <a:latin typeface="Montserrat" panose="00000500000000000000" pitchFamily="2" charset="0"/>
              </a:rPr>
              <a:t>Senate Bill 3 – Banning THC in Texas</a:t>
            </a:r>
            <a:br>
              <a:rPr lang="en-US" sz="1400" b="0" i="0" dirty="0">
                <a:solidFill>
                  <a:srgbClr val="4E5460"/>
                </a:solidFill>
                <a:effectLst/>
                <a:latin typeface="Montserrat" panose="00000500000000000000" pitchFamily="2" charset="0"/>
              </a:rPr>
            </a:br>
            <a:r>
              <a:rPr lang="en-US" sz="1400" b="0" i="0" dirty="0">
                <a:solidFill>
                  <a:srgbClr val="4E5460"/>
                </a:solidFill>
                <a:effectLst/>
                <a:latin typeface="Montserrat" panose="00000500000000000000" pitchFamily="2" charset="0"/>
              </a:rPr>
              <a:t>Senate Bill 4 – Increasing the Homestead Exemption to $140,000 ($150,000 for seniors)</a:t>
            </a:r>
            <a:br>
              <a:rPr lang="en-US" sz="1400" b="0" i="0" dirty="0">
                <a:solidFill>
                  <a:srgbClr val="4E5460"/>
                </a:solidFill>
                <a:effectLst/>
                <a:latin typeface="Montserrat" panose="00000500000000000000" pitchFamily="2" charset="0"/>
              </a:rPr>
            </a:br>
            <a:r>
              <a:rPr lang="en-US" sz="1400" b="0" i="0" dirty="0">
                <a:solidFill>
                  <a:srgbClr val="4E5460"/>
                </a:solidFill>
                <a:effectLst/>
                <a:latin typeface="Montserrat" panose="00000500000000000000" pitchFamily="2" charset="0"/>
              </a:rPr>
              <a:t>Senate Bill 5 – Combatting Alzheimer’s – Establishing DPRIT (Dementia Prevention &amp; Research Institute of Texas)</a:t>
            </a:r>
            <a:br>
              <a:rPr lang="en-US" sz="1400" b="0" i="0" dirty="0">
                <a:solidFill>
                  <a:srgbClr val="4E5460"/>
                </a:solidFill>
                <a:effectLst/>
                <a:latin typeface="Montserrat" panose="00000500000000000000" pitchFamily="2" charset="0"/>
              </a:rPr>
            </a:br>
            <a:r>
              <a:rPr lang="en-US" sz="1400" b="0" i="0" dirty="0">
                <a:solidFill>
                  <a:srgbClr val="4E5460"/>
                </a:solidFill>
                <a:effectLst/>
                <a:latin typeface="Montserrat" panose="00000500000000000000" pitchFamily="2" charset="0"/>
              </a:rPr>
              <a:t>Senate Bill 6 – Increasing Texas’ Electric Grid Reliability</a:t>
            </a:r>
            <a:br>
              <a:rPr lang="en-US" sz="1400" b="0" i="0" dirty="0">
                <a:solidFill>
                  <a:srgbClr val="4E5460"/>
                </a:solidFill>
                <a:effectLst/>
                <a:latin typeface="Montserrat" panose="00000500000000000000" pitchFamily="2" charset="0"/>
              </a:rPr>
            </a:br>
            <a:r>
              <a:rPr lang="en-US" sz="1400" b="0" i="0" dirty="0">
                <a:solidFill>
                  <a:srgbClr val="4E5460"/>
                </a:solidFill>
                <a:effectLst/>
                <a:latin typeface="Montserrat" panose="00000500000000000000" pitchFamily="2" charset="0"/>
              </a:rPr>
              <a:t>Senate Bill 7 – Increasing Investments in Texas’ Water Supply</a:t>
            </a:r>
            <a:br>
              <a:rPr lang="en-US" sz="1400" b="0" i="0" dirty="0">
                <a:solidFill>
                  <a:srgbClr val="4E5460"/>
                </a:solidFill>
                <a:effectLst/>
                <a:latin typeface="Montserrat" panose="00000500000000000000" pitchFamily="2" charset="0"/>
              </a:rPr>
            </a:br>
            <a:r>
              <a:rPr lang="en-US" sz="1400" b="0" i="0" dirty="0">
                <a:solidFill>
                  <a:srgbClr val="4E5460"/>
                </a:solidFill>
                <a:effectLst/>
                <a:latin typeface="Montserrat" panose="00000500000000000000" pitchFamily="2" charset="0"/>
              </a:rPr>
              <a:t>Senate Bill 8 – Requiring Local Law Enforcement to Assist the Federal Government’s Deportation Efforts</a:t>
            </a:r>
            <a:br>
              <a:rPr lang="en-US" sz="1400" b="0" i="0" dirty="0">
                <a:solidFill>
                  <a:srgbClr val="4E5460"/>
                </a:solidFill>
                <a:effectLst/>
                <a:latin typeface="Montserrat" panose="00000500000000000000" pitchFamily="2" charset="0"/>
              </a:rPr>
            </a:br>
            <a:r>
              <a:rPr lang="en-US" sz="1400" b="0" i="0" dirty="0">
                <a:solidFill>
                  <a:srgbClr val="4E5460"/>
                </a:solidFill>
                <a:effectLst/>
                <a:latin typeface="Montserrat" panose="00000500000000000000" pitchFamily="2" charset="0"/>
              </a:rPr>
              <a:t>Senate Bill 9 – Reforming Bail – Keeping Violent Criminals Off Our Streets</a:t>
            </a:r>
            <a:br>
              <a:rPr lang="en-US" sz="1400" b="0" i="0" dirty="0">
                <a:solidFill>
                  <a:srgbClr val="4E5460"/>
                </a:solidFill>
                <a:effectLst/>
                <a:latin typeface="Montserrat" panose="00000500000000000000" pitchFamily="2" charset="0"/>
              </a:rPr>
            </a:br>
            <a:r>
              <a:rPr lang="en-US" sz="1400" b="0" i="0" dirty="0">
                <a:solidFill>
                  <a:srgbClr val="4E5460"/>
                </a:solidFill>
                <a:effectLst/>
                <a:latin typeface="Montserrat" panose="00000500000000000000" pitchFamily="2" charset="0"/>
              </a:rPr>
              <a:t>Senate Bill 10 – Placing the Ten Commandments in School</a:t>
            </a:r>
            <a:br>
              <a:rPr lang="en-US" sz="1400" b="0" i="0" dirty="0">
                <a:solidFill>
                  <a:srgbClr val="4E5460"/>
                </a:solidFill>
                <a:effectLst/>
                <a:latin typeface="Montserrat" panose="00000500000000000000" pitchFamily="2" charset="0"/>
              </a:rPr>
            </a:br>
            <a:r>
              <a:rPr lang="en-US" sz="1400" b="0" i="0" dirty="0">
                <a:solidFill>
                  <a:srgbClr val="4E5460"/>
                </a:solidFill>
                <a:effectLst/>
                <a:latin typeface="Montserrat" panose="00000500000000000000" pitchFamily="2" charset="0"/>
              </a:rPr>
              <a:t>Senate Bill 11 – Protecting the Freedom to Pray in School</a:t>
            </a:r>
            <a:br>
              <a:rPr lang="en-US" sz="1400" b="0" i="0" dirty="0">
                <a:solidFill>
                  <a:srgbClr val="4E5460"/>
                </a:solidFill>
                <a:effectLst/>
                <a:latin typeface="Montserrat" panose="00000500000000000000" pitchFamily="2" charset="0"/>
              </a:rPr>
            </a:br>
            <a:r>
              <a:rPr lang="en-US" sz="1400" b="0" i="0" dirty="0">
                <a:solidFill>
                  <a:srgbClr val="4E5460"/>
                </a:solidFill>
                <a:effectLst/>
                <a:latin typeface="Montserrat" panose="00000500000000000000" pitchFamily="2" charset="0"/>
              </a:rPr>
              <a:t>Senate Bill 12 – Establishing a Parental Bill of Rights in Public Education</a:t>
            </a:r>
            <a:br>
              <a:rPr lang="en-US" sz="1400" b="0" i="0" dirty="0">
                <a:solidFill>
                  <a:srgbClr val="4E5460"/>
                </a:solidFill>
                <a:effectLst/>
                <a:latin typeface="Montserrat" panose="00000500000000000000" pitchFamily="2" charset="0"/>
              </a:rPr>
            </a:br>
            <a:r>
              <a:rPr lang="en-US" sz="1400" b="0" i="0" dirty="0">
                <a:solidFill>
                  <a:srgbClr val="4E5460"/>
                </a:solidFill>
                <a:effectLst/>
                <a:latin typeface="Montserrat" panose="00000500000000000000" pitchFamily="2" charset="0"/>
              </a:rPr>
              <a:t>Senate Bill 13 – Guarding Against Inappropriate Books in Public Schools</a:t>
            </a:r>
            <a:br>
              <a:rPr lang="en-US" sz="1400" b="0" i="0" dirty="0">
                <a:solidFill>
                  <a:srgbClr val="4E5460"/>
                </a:solidFill>
                <a:effectLst/>
                <a:latin typeface="Montserrat" panose="00000500000000000000" pitchFamily="2" charset="0"/>
              </a:rPr>
            </a:br>
            <a:r>
              <a:rPr lang="en-US" sz="1400" b="0" i="0" dirty="0">
                <a:solidFill>
                  <a:srgbClr val="4E5460"/>
                </a:solidFill>
                <a:effectLst/>
                <a:latin typeface="Montserrat" panose="00000500000000000000" pitchFamily="2" charset="0"/>
              </a:rPr>
              <a:t>Senate Bill 14 – Texas DOGE – Improving Government Efficiency</a:t>
            </a:r>
            <a:br>
              <a:rPr lang="en-US" sz="1400" b="0" i="0" dirty="0">
                <a:solidFill>
                  <a:srgbClr val="4E5460"/>
                </a:solidFill>
                <a:effectLst/>
                <a:latin typeface="Montserrat" panose="00000500000000000000" pitchFamily="2" charset="0"/>
              </a:rPr>
            </a:br>
            <a:r>
              <a:rPr lang="en-US" sz="1400" b="0" i="0" dirty="0">
                <a:solidFill>
                  <a:srgbClr val="4E5460"/>
                </a:solidFill>
                <a:effectLst/>
                <a:latin typeface="Montserrat" panose="00000500000000000000" pitchFamily="2" charset="0"/>
              </a:rPr>
              <a:t>Senate Bill 15 – Removing Barriers to Affordable Housing</a:t>
            </a:r>
            <a:br>
              <a:rPr lang="en-US" sz="1400" b="0" i="0" dirty="0">
                <a:solidFill>
                  <a:srgbClr val="4E5460"/>
                </a:solidFill>
                <a:effectLst/>
                <a:latin typeface="Montserrat" panose="00000500000000000000" pitchFamily="2" charset="0"/>
              </a:rPr>
            </a:br>
            <a:r>
              <a:rPr lang="en-US" sz="1400" b="0" i="0" dirty="0">
                <a:solidFill>
                  <a:srgbClr val="4E5460"/>
                </a:solidFill>
                <a:effectLst/>
                <a:latin typeface="Montserrat" panose="00000500000000000000" pitchFamily="2" charset="0"/>
              </a:rPr>
              <a:t>Senate Bill 16 – Stopping Non-Citizens from Voting</a:t>
            </a:r>
            <a:br>
              <a:rPr lang="en-US" sz="1400" b="0" i="0" dirty="0">
                <a:solidFill>
                  <a:srgbClr val="4E5460"/>
                </a:solidFill>
                <a:effectLst/>
                <a:latin typeface="Montserrat" panose="00000500000000000000" pitchFamily="2" charset="0"/>
              </a:rPr>
            </a:br>
            <a:r>
              <a:rPr lang="en-US" sz="1400" b="0" i="0" dirty="0">
                <a:solidFill>
                  <a:srgbClr val="4E5460"/>
                </a:solidFill>
                <a:effectLst/>
                <a:latin typeface="Montserrat" panose="00000500000000000000" pitchFamily="2" charset="0"/>
              </a:rPr>
              <a:t>Senate Bill 17 – Stopping Foreign Adversaries’ Land Grabs</a:t>
            </a:r>
            <a:br>
              <a:rPr lang="en-US" sz="1400" b="0" i="0" dirty="0">
                <a:solidFill>
                  <a:srgbClr val="4E5460"/>
                </a:solidFill>
                <a:effectLst/>
                <a:latin typeface="Montserrat" panose="00000500000000000000" pitchFamily="2" charset="0"/>
              </a:rPr>
            </a:br>
            <a:r>
              <a:rPr lang="en-US" sz="1400" b="0" i="0" dirty="0">
                <a:solidFill>
                  <a:srgbClr val="4E5460"/>
                </a:solidFill>
                <a:effectLst/>
                <a:latin typeface="Montserrat" panose="00000500000000000000" pitchFamily="2" charset="0"/>
              </a:rPr>
              <a:t>Senate Bill 18 – Stopping Drag Time Story Hour</a:t>
            </a:r>
            <a:br>
              <a:rPr lang="en-US" sz="1400" b="0" i="0" dirty="0">
                <a:solidFill>
                  <a:srgbClr val="4E5460"/>
                </a:solidFill>
                <a:effectLst/>
                <a:latin typeface="Montserrat" panose="00000500000000000000" pitchFamily="2" charset="0"/>
              </a:rPr>
            </a:br>
            <a:r>
              <a:rPr lang="en-US" sz="1400" b="0" i="0" dirty="0">
                <a:solidFill>
                  <a:srgbClr val="4E5460"/>
                </a:solidFill>
                <a:effectLst/>
                <a:latin typeface="Montserrat" panose="00000500000000000000" pitchFamily="2" charset="0"/>
              </a:rPr>
              <a:t>Senate Bill 19 – Stopping Taxpayer Dollars for Lobbyists</a:t>
            </a:r>
            <a:br>
              <a:rPr lang="en-US" sz="1400" b="0" i="0" dirty="0">
                <a:solidFill>
                  <a:srgbClr val="4E5460"/>
                </a:solidFill>
                <a:effectLst/>
                <a:latin typeface="Montserrat" panose="00000500000000000000" pitchFamily="2" charset="0"/>
              </a:rPr>
            </a:br>
            <a:r>
              <a:rPr lang="en-US" sz="1400" b="0" i="0" dirty="0">
                <a:solidFill>
                  <a:srgbClr val="4E5460"/>
                </a:solidFill>
                <a:effectLst/>
                <a:latin typeface="Montserrat" panose="00000500000000000000" pitchFamily="2" charset="0"/>
              </a:rPr>
              <a:t>Senate Bill 20 – Stopping AI Child Pornography</a:t>
            </a:r>
            <a:br>
              <a:rPr lang="en-US" sz="1400" b="0" i="0" dirty="0">
                <a:solidFill>
                  <a:srgbClr val="4E5460"/>
                </a:solidFill>
                <a:effectLst/>
                <a:latin typeface="Montserrat" panose="00000500000000000000" pitchFamily="2" charset="0"/>
              </a:rPr>
            </a:br>
            <a:r>
              <a:rPr lang="en-US" sz="1400" b="0" i="0" dirty="0">
                <a:solidFill>
                  <a:srgbClr val="4E5460"/>
                </a:solidFill>
                <a:effectLst/>
                <a:latin typeface="Montserrat" panose="00000500000000000000" pitchFamily="2" charset="0"/>
              </a:rPr>
              <a:t>Senate Bill 21 – Establishing the Texas Bitcoin Reserve</a:t>
            </a:r>
            <a:br>
              <a:rPr lang="en-US" sz="1400" b="0" i="0" dirty="0">
                <a:solidFill>
                  <a:srgbClr val="4E5460"/>
                </a:solidFill>
                <a:effectLst/>
                <a:latin typeface="Montserrat" panose="00000500000000000000" pitchFamily="2" charset="0"/>
              </a:rPr>
            </a:br>
            <a:r>
              <a:rPr lang="en-US" sz="1400" b="0" i="0" dirty="0">
                <a:solidFill>
                  <a:srgbClr val="4E5460"/>
                </a:solidFill>
                <a:effectLst/>
                <a:latin typeface="Montserrat" panose="00000500000000000000" pitchFamily="2" charset="0"/>
              </a:rPr>
              <a:t>Senate Bill 22 – Establishing Texas as America’s Film Capital</a:t>
            </a:r>
            <a:br>
              <a:rPr lang="en-US" sz="1400" b="0" i="0" dirty="0">
                <a:solidFill>
                  <a:srgbClr val="4E5460"/>
                </a:solidFill>
                <a:effectLst/>
                <a:latin typeface="Montserrat" panose="00000500000000000000" pitchFamily="2" charset="0"/>
              </a:rPr>
            </a:br>
            <a:r>
              <a:rPr lang="en-US" sz="1400" b="0" i="0" dirty="0">
                <a:solidFill>
                  <a:srgbClr val="4E5460"/>
                </a:solidFill>
                <a:effectLst/>
                <a:latin typeface="Montserrat" panose="00000500000000000000" pitchFamily="2" charset="0"/>
              </a:rPr>
              <a:t>Senate Bill 23 – Removing the Cap on the Rainy Day Fund to Secure Texas’ Long-term Financial Future</a:t>
            </a:r>
            <a:br>
              <a:rPr lang="en-US" sz="1400" b="0" i="0" dirty="0">
                <a:solidFill>
                  <a:srgbClr val="4E5460"/>
                </a:solidFill>
                <a:effectLst/>
                <a:latin typeface="Montserrat" panose="00000500000000000000" pitchFamily="2" charset="0"/>
              </a:rPr>
            </a:br>
            <a:r>
              <a:rPr lang="en-US" sz="1400" b="0" i="0" dirty="0">
                <a:solidFill>
                  <a:srgbClr val="4E5460"/>
                </a:solidFill>
                <a:effectLst/>
                <a:latin typeface="Montserrat" panose="00000500000000000000" pitchFamily="2" charset="0"/>
              </a:rPr>
              <a:t>Senate Bill 24 – Educating Texas Students on the Horrors of Communism</a:t>
            </a:r>
            <a:br>
              <a:rPr lang="en-US" sz="1400" b="0" i="0" dirty="0">
                <a:solidFill>
                  <a:srgbClr val="4E5460"/>
                </a:solidFill>
                <a:effectLst/>
                <a:latin typeface="Montserrat" panose="00000500000000000000" pitchFamily="2" charset="0"/>
              </a:rPr>
            </a:br>
            <a:r>
              <a:rPr lang="en-US" sz="1400" b="0" i="0" dirty="0">
                <a:solidFill>
                  <a:srgbClr val="4E5460"/>
                </a:solidFill>
                <a:effectLst/>
                <a:latin typeface="Montserrat" panose="00000500000000000000" pitchFamily="2" charset="0"/>
              </a:rPr>
              <a:t>Senate Bill 25 – Making Texas Healthy Again</a:t>
            </a:r>
          </a:p>
        </p:txBody>
      </p:sp>
    </p:spTree>
    <p:extLst>
      <p:ext uri="{BB962C8B-B14F-4D97-AF65-F5344CB8AC3E}">
        <p14:creationId xmlns:p14="http://schemas.microsoft.com/office/powerpoint/2010/main" val="610490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953;p42">
            <a:extLst>
              <a:ext uri="{FF2B5EF4-FFF2-40B4-BE49-F238E27FC236}">
                <a16:creationId xmlns:a16="http://schemas.microsoft.com/office/drawing/2014/main" id="{FA7E800D-1CE2-B5AE-060D-5FB8B251ADAE}"/>
              </a:ext>
            </a:extLst>
          </p:cNvPr>
          <p:cNvPicPr preferRelativeResize="0"/>
          <p:nvPr/>
        </p:nvPicPr>
        <p:blipFill rotWithShape="1">
          <a:blip r:embed="rId2">
            <a:alphaModFix/>
          </a:blip>
          <a:srcRect r="18290"/>
          <a:stretch/>
        </p:blipFill>
        <p:spPr>
          <a:xfrm rot="5400000">
            <a:off x="6436803" y="395081"/>
            <a:ext cx="6170132" cy="5340263"/>
          </a:xfrm>
          <a:prstGeom prst="rect">
            <a:avLst/>
          </a:prstGeom>
          <a:noFill/>
          <a:ln>
            <a:noFill/>
          </a:ln>
        </p:spPr>
      </p:pic>
      <p:sp>
        <p:nvSpPr>
          <p:cNvPr id="4" name="Text Placeholder 3">
            <a:extLst>
              <a:ext uri="{FF2B5EF4-FFF2-40B4-BE49-F238E27FC236}">
                <a16:creationId xmlns:a16="http://schemas.microsoft.com/office/drawing/2014/main" id="{8A475154-524B-8061-BFAE-65B41B3FF3A1}"/>
              </a:ext>
            </a:extLst>
          </p:cNvPr>
          <p:cNvSpPr>
            <a:spLocks noGrp="1"/>
          </p:cNvSpPr>
          <p:nvPr>
            <p:ph type="body" sz="quarter" idx="10"/>
          </p:nvPr>
        </p:nvSpPr>
        <p:spPr/>
        <p:txBody>
          <a:bodyPr>
            <a:normAutofit fontScale="92500" lnSpcReduction="20000"/>
          </a:bodyPr>
          <a:lstStyle/>
          <a:p>
            <a:endParaRPr lang="en-US"/>
          </a:p>
        </p:txBody>
      </p:sp>
      <p:sp>
        <p:nvSpPr>
          <p:cNvPr id="5" name="Title 1">
            <a:extLst>
              <a:ext uri="{FF2B5EF4-FFF2-40B4-BE49-F238E27FC236}">
                <a16:creationId xmlns:a16="http://schemas.microsoft.com/office/drawing/2014/main" id="{5E38473A-32AB-EEAB-F778-CFD6B51A5ECE}"/>
              </a:ext>
            </a:extLst>
          </p:cNvPr>
          <p:cNvSpPr txBox="1">
            <a:spLocks/>
          </p:cNvSpPr>
          <p:nvPr/>
        </p:nvSpPr>
        <p:spPr>
          <a:xfrm>
            <a:off x="551121" y="3193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dirty="0">
                <a:solidFill>
                  <a:srgbClr val="0070C0"/>
                </a:solidFill>
              </a:rPr>
              <a:t>Texas Water Caucus</a:t>
            </a:r>
          </a:p>
        </p:txBody>
      </p:sp>
      <p:sp>
        <p:nvSpPr>
          <p:cNvPr id="6" name="Content Placeholder 2">
            <a:extLst>
              <a:ext uri="{FF2B5EF4-FFF2-40B4-BE49-F238E27FC236}">
                <a16:creationId xmlns:a16="http://schemas.microsoft.com/office/drawing/2014/main" id="{388143DC-81CE-DD62-C2C5-759CE4956CA5}"/>
              </a:ext>
            </a:extLst>
          </p:cNvPr>
          <p:cNvSpPr txBox="1">
            <a:spLocks/>
          </p:cNvSpPr>
          <p:nvPr/>
        </p:nvSpPr>
        <p:spPr>
          <a:xfrm>
            <a:off x="609598" y="1644871"/>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Chairman: Rep Stan </a:t>
            </a:r>
            <a:r>
              <a:rPr lang="en-US" dirty="0" err="1"/>
              <a:t>Kitzman</a:t>
            </a:r>
            <a:r>
              <a:rPr lang="en-US" dirty="0"/>
              <a:t> </a:t>
            </a:r>
          </a:p>
          <a:p>
            <a:pPr marL="0" indent="0">
              <a:buFont typeface="Arial" panose="020B0604020202020204" pitchFamily="34" charset="0"/>
              <a:buNone/>
            </a:pPr>
            <a:r>
              <a:rPr lang="en-US" dirty="0"/>
              <a:t>73 Members</a:t>
            </a:r>
            <a:br>
              <a:rPr lang="en-US" dirty="0"/>
            </a:br>
            <a:endParaRPr lang="en-US" dirty="0"/>
          </a:p>
          <a:p>
            <a:pPr>
              <a:buFont typeface="+mj-lt"/>
              <a:buAutoNum type="arabicPeriod"/>
            </a:pPr>
            <a:r>
              <a:rPr lang="en-US" sz="2400" dirty="0">
                <a:latin typeface="proxima-nova"/>
              </a:rPr>
              <a:t>Serve as a platform to inform legislators of </a:t>
            </a:r>
            <a:br>
              <a:rPr lang="en-US" sz="2400" dirty="0">
                <a:latin typeface="proxima-nova"/>
              </a:rPr>
            </a:br>
            <a:r>
              <a:rPr lang="en-US" sz="2400" dirty="0">
                <a:latin typeface="proxima-nova"/>
              </a:rPr>
              <a:t>our state’s most important water issues </a:t>
            </a:r>
          </a:p>
          <a:p>
            <a:pPr>
              <a:buFont typeface="+mj-lt"/>
              <a:buAutoNum type="arabicPeriod"/>
            </a:pPr>
            <a:r>
              <a:rPr lang="en-US" sz="2400" dirty="0">
                <a:latin typeface="proxima-nova"/>
              </a:rPr>
              <a:t>Elevate water as a policy priority </a:t>
            </a:r>
          </a:p>
          <a:p>
            <a:pPr>
              <a:buFont typeface="+mj-lt"/>
              <a:buAutoNum type="arabicPeriod"/>
            </a:pPr>
            <a:r>
              <a:rPr lang="en-US" sz="2400" dirty="0">
                <a:latin typeface="proxima-nova"/>
              </a:rPr>
              <a:t>Cultivate, inform, and inspire the next </a:t>
            </a:r>
            <a:br>
              <a:rPr lang="en-US" sz="2400" dirty="0">
                <a:latin typeface="proxima-nova"/>
              </a:rPr>
            </a:br>
            <a:r>
              <a:rPr lang="en-US" sz="2400" dirty="0">
                <a:latin typeface="proxima-nova"/>
              </a:rPr>
              <a:t>generation of water champions at the </a:t>
            </a:r>
            <a:br>
              <a:rPr lang="en-US" sz="2400" dirty="0">
                <a:latin typeface="proxima-nova"/>
              </a:rPr>
            </a:br>
            <a:r>
              <a:rPr lang="en-US" sz="2400" dirty="0">
                <a:latin typeface="proxima-nova"/>
              </a:rPr>
              <a:t>Texas Legislature</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643407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103A74-1FA8-274A-6AF1-70269E4310A6}"/>
              </a:ext>
            </a:extLst>
          </p:cNvPr>
          <p:cNvSpPr>
            <a:spLocks noGrp="1"/>
          </p:cNvSpPr>
          <p:nvPr>
            <p:ph idx="1"/>
          </p:nvPr>
        </p:nvSpPr>
        <p:spPr/>
        <p:txBody>
          <a:bodyPr/>
          <a:lstStyle/>
          <a:p>
            <a:endParaRPr lang="en-US" dirty="0"/>
          </a:p>
          <a:p>
            <a:endParaRPr lang="en-US" dirty="0"/>
          </a:p>
        </p:txBody>
      </p:sp>
      <p:sp>
        <p:nvSpPr>
          <p:cNvPr id="5" name="Content Placeholder 2">
            <a:extLst>
              <a:ext uri="{FF2B5EF4-FFF2-40B4-BE49-F238E27FC236}">
                <a16:creationId xmlns:a16="http://schemas.microsoft.com/office/drawing/2014/main" id="{331F7943-6619-F6AA-6B91-58FF70C69782}"/>
              </a:ext>
            </a:extLst>
          </p:cNvPr>
          <p:cNvSpPr txBox="1">
            <a:spLocks/>
          </p:cNvSpPr>
          <p:nvPr/>
        </p:nvSpPr>
        <p:spPr>
          <a:xfrm>
            <a:off x="964499" y="1845834"/>
            <a:ext cx="1051560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rgbClr val="002060"/>
                </a:solidFill>
              </a:rPr>
              <a:t>Johnson Co. Famers/PEER v EPA </a:t>
            </a:r>
          </a:p>
          <a:p>
            <a:r>
              <a:rPr lang="en-US" sz="2200" dirty="0">
                <a:solidFill>
                  <a:srgbClr val="002060"/>
                </a:solidFill>
              </a:rPr>
              <a:t>Johnson Co. Farmers/PEER v </a:t>
            </a:r>
            <a:r>
              <a:rPr lang="en-US" sz="2200" dirty="0" err="1">
                <a:solidFill>
                  <a:srgbClr val="002060"/>
                </a:solidFill>
              </a:rPr>
              <a:t>Synagro</a:t>
            </a:r>
            <a:r>
              <a:rPr lang="en-US" sz="2200" dirty="0">
                <a:solidFill>
                  <a:srgbClr val="002060"/>
                </a:solidFill>
              </a:rPr>
              <a:t> and Renda</a:t>
            </a:r>
          </a:p>
          <a:p>
            <a:r>
              <a:rPr lang="en-US" sz="2200" dirty="0">
                <a:solidFill>
                  <a:srgbClr val="002060"/>
                </a:solidFill>
              </a:rPr>
              <a:t>Local Counties enacting bans</a:t>
            </a:r>
          </a:p>
          <a:p>
            <a:r>
              <a:rPr lang="en-US" sz="2200" dirty="0">
                <a:solidFill>
                  <a:srgbClr val="002060"/>
                </a:solidFill>
              </a:rPr>
              <a:t>Office of the State Chemist proposed rule change for “biosolids fertilizers”</a:t>
            </a:r>
          </a:p>
          <a:p>
            <a:r>
              <a:rPr lang="en-US" sz="2200" dirty="0">
                <a:solidFill>
                  <a:srgbClr val="002060"/>
                </a:solidFill>
              </a:rPr>
              <a:t>AG Ken Paxton sues PFAS manufacturers</a:t>
            </a:r>
          </a:p>
          <a:p>
            <a:r>
              <a:rPr lang="en-US" sz="2200" dirty="0">
                <a:solidFill>
                  <a:srgbClr val="002060"/>
                </a:solidFill>
              </a:rPr>
              <a:t>Letters from Representative Orr and Representative </a:t>
            </a:r>
            <a:r>
              <a:rPr lang="en-US" sz="2200" dirty="0" err="1">
                <a:solidFill>
                  <a:srgbClr val="002060"/>
                </a:solidFill>
              </a:rPr>
              <a:t>Kitzman</a:t>
            </a:r>
            <a:r>
              <a:rPr lang="en-US" sz="2200" dirty="0">
                <a:solidFill>
                  <a:srgbClr val="002060"/>
                </a:solidFill>
              </a:rPr>
              <a:t> requesting the State Chemist hold stakeholder meetings around proposed rule change</a:t>
            </a:r>
          </a:p>
          <a:p>
            <a:r>
              <a:rPr lang="en-US" sz="2200" dirty="0">
                <a:solidFill>
                  <a:srgbClr val="002060"/>
                </a:solidFill>
              </a:rPr>
              <a:t>Dec 6, 2024 EPA moves to promulgate method 1633 – PFAS method test</a:t>
            </a:r>
          </a:p>
          <a:p>
            <a:r>
              <a:rPr lang="en-US" sz="2200" dirty="0">
                <a:solidFill>
                  <a:srgbClr val="002060"/>
                </a:solidFill>
              </a:rPr>
              <a:t>Jan 2025, EPA released it’s PFAS in Biosolids Risk Assessment</a:t>
            </a:r>
          </a:p>
          <a:p>
            <a:r>
              <a:rPr lang="en-US" sz="2200" dirty="0">
                <a:solidFill>
                  <a:srgbClr val="002060"/>
                </a:solidFill>
              </a:rPr>
              <a:t>EPA directs 200 utilities to conduct PFAS testing of influent, effluent and biosolids, which will inform eventual PFAS effluent and biosolids limits</a:t>
            </a:r>
          </a:p>
          <a:p>
            <a:r>
              <a:rPr lang="en-US" sz="2200" dirty="0">
                <a:solidFill>
                  <a:srgbClr val="002060"/>
                </a:solidFill>
              </a:rPr>
              <a:t>Johnson Co. votes to declare county a disaster area</a:t>
            </a:r>
          </a:p>
          <a:p>
            <a:endParaRPr lang="en-US" sz="2400" dirty="0">
              <a:solidFill>
                <a:srgbClr val="002060"/>
              </a:solidFill>
            </a:endParaRPr>
          </a:p>
        </p:txBody>
      </p:sp>
      <p:sp>
        <p:nvSpPr>
          <p:cNvPr id="6" name="Google Shape;954;p42">
            <a:extLst>
              <a:ext uri="{FF2B5EF4-FFF2-40B4-BE49-F238E27FC236}">
                <a16:creationId xmlns:a16="http://schemas.microsoft.com/office/drawing/2014/main" id="{513021AC-527F-50CE-E84F-E9FDBFD25D1A}"/>
              </a:ext>
            </a:extLst>
          </p:cNvPr>
          <p:cNvSpPr txBox="1">
            <a:spLocks/>
          </p:cNvSpPr>
          <p:nvPr/>
        </p:nvSpPr>
        <p:spPr>
          <a:xfrm>
            <a:off x="964499" y="365125"/>
            <a:ext cx="6785071" cy="1296883"/>
          </a:xfrm>
          <a:prstGeom prst="rect">
            <a:avLst/>
          </a:prstGeom>
          <a:noFill/>
          <a:ln>
            <a:noFill/>
          </a:ln>
        </p:spPr>
        <p:txBody>
          <a:bodyPr spcFirstLastPara="1" vert="horz" wrap="square" lIns="0" tIns="13325"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39305"/>
              </a:lnSpc>
              <a:spcBef>
                <a:spcPts val="0"/>
              </a:spcBef>
              <a:buClr>
                <a:srgbClr val="002060"/>
              </a:buClr>
              <a:buSzPts val="2400"/>
              <a:buFont typeface="Arial"/>
              <a:buNone/>
            </a:pPr>
            <a:r>
              <a:rPr lang="en-US" sz="2400" dirty="0">
                <a:solidFill>
                  <a:srgbClr val="0070C0"/>
                </a:solidFill>
                <a:latin typeface="Arial"/>
                <a:ea typeface="Arial"/>
                <a:cs typeface="Arial"/>
                <a:sym typeface="Arial"/>
              </a:rPr>
              <a:t>89</a:t>
            </a:r>
            <a:r>
              <a:rPr lang="en-US" sz="2400" baseline="30000" dirty="0">
                <a:solidFill>
                  <a:srgbClr val="0070C0"/>
                </a:solidFill>
                <a:latin typeface="Arial"/>
                <a:ea typeface="Arial"/>
                <a:cs typeface="Arial"/>
                <a:sym typeface="Arial"/>
              </a:rPr>
              <a:t>th</a:t>
            </a:r>
            <a:r>
              <a:rPr lang="en-US" sz="2400" dirty="0">
                <a:solidFill>
                  <a:srgbClr val="0070C0"/>
                </a:solidFill>
                <a:latin typeface="Arial"/>
                <a:ea typeface="Arial"/>
                <a:cs typeface="Arial"/>
                <a:sym typeface="Arial"/>
              </a:rPr>
              <a:t> Legislature</a:t>
            </a:r>
            <a:br>
              <a:rPr lang="en-US" sz="3600" dirty="0">
                <a:solidFill>
                  <a:srgbClr val="0070C0"/>
                </a:solidFill>
                <a:latin typeface="Arial"/>
                <a:ea typeface="Arial"/>
                <a:cs typeface="Arial"/>
                <a:sym typeface="Arial"/>
              </a:rPr>
            </a:br>
            <a:r>
              <a:rPr lang="en-US" sz="3600" dirty="0">
                <a:solidFill>
                  <a:srgbClr val="0070C0"/>
                </a:solidFill>
                <a:latin typeface="Arial"/>
                <a:ea typeface="Arial"/>
                <a:cs typeface="Arial"/>
                <a:sym typeface="Arial"/>
              </a:rPr>
              <a:t>When Biosolids Hit the Fan</a:t>
            </a:r>
            <a:endParaRPr lang="en-US" sz="4000" dirty="0">
              <a:solidFill>
                <a:srgbClr val="0070C0"/>
              </a:solidFill>
              <a:latin typeface="Arial"/>
              <a:ea typeface="Arial"/>
              <a:cs typeface="Arial"/>
              <a:sym typeface="Arial"/>
            </a:endParaRPr>
          </a:p>
        </p:txBody>
      </p:sp>
    </p:spTree>
    <p:extLst>
      <p:ext uri="{BB962C8B-B14F-4D97-AF65-F5344CB8AC3E}">
        <p14:creationId xmlns:p14="http://schemas.microsoft.com/office/powerpoint/2010/main" val="1444729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09D07-BCEA-C1E9-256E-538BFBED602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F07101D-93BD-B0E8-F127-4F2842D59211}"/>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81CAC1EE-65C1-C2F8-92BF-A75188857888}"/>
              </a:ext>
            </a:extLst>
          </p:cNvPr>
          <p:cNvSpPr>
            <a:spLocks noGrp="1"/>
          </p:cNvSpPr>
          <p:nvPr>
            <p:ph type="body" sz="quarter" idx="10"/>
          </p:nvPr>
        </p:nvSpPr>
        <p:spPr/>
        <p:txBody>
          <a:bodyPr>
            <a:normAutofit fontScale="92500" lnSpcReduction="20000"/>
          </a:bodyPr>
          <a:lstStyle/>
          <a:p>
            <a:endParaRPr lang="en-US"/>
          </a:p>
        </p:txBody>
      </p:sp>
      <p:sp>
        <p:nvSpPr>
          <p:cNvPr id="5" name="Content Placeholder 2">
            <a:extLst>
              <a:ext uri="{FF2B5EF4-FFF2-40B4-BE49-F238E27FC236}">
                <a16:creationId xmlns:a16="http://schemas.microsoft.com/office/drawing/2014/main" id="{45E63F80-2A9E-0A84-4B45-3C672F91AC54}"/>
              </a:ext>
            </a:extLst>
          </p:cNvPr>
          <p:cNvSpPr txBox="1">
            <a:spLocks/>
          </p:cNvSpPr>
          <p:nvPr/>
        </p:nvSpPr>
        <p:spPr>
          <a:xfrm>
            <a:off x="795669" y="1873568"/>
            <a:ext cx="5738038"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solidFill>
                  <a:schemeClr val="tx2"/>
                </a:solidFill>
                <a:latin typeface="Mark Pro Book"/>
              </a:rPr>
              <a:t>HB 1674/SB 886 (Kirwin/Sparks) </a:t>
            </a:r>
            <a:br>
              <a:rPr lang="en-US" sz="2400" b="1">
                <a:solidFill>
                  <a:schemeClr val="tx2"/>
                </a:solidFill>
                <a:latin typeface="Mark Pro Book"/>
              </a:rPr>
            </a:br>
            <a:r>
              <a:rPr lang="en-US" sz="2200">
                <a:solidFill>
                  <a:srgbClr val="000000"/>
                </a:solidFill>
                <a:latin typeface="Mark Pro Book"/>
              </a:rPr>
              <a:t>Relating to the production, sale, and </a:t>
            </a:r>
            <a:br>
              <a:rPr lang="en-US" sz="2200">
                <a:solidFill>
                  <a:srgbClr val="000000"/>
                </a:solidFill>
                <a:latin typeface="Mark Pro Book"/>
              </a:rPr>
            </a:br>
            <a:r>
              <a:rPr lang="en-US" sz="2200">
                <a:solidFill>
                  <a:srgbClr val="000000"/>
                </a:solidFill>
                <a:latin typeface="Mark Pro Book"/>
              </a:rPr>
              <a:t>use of certain agricultural products containing perfluoroalkyl and polyfluoroalkyl substances (PFAS); </a:t>
            </a:r>
            <a:br>
              <a:rPr lang="en-US" sz="2200">
                <a:solidFill>
                  <a:srgbClr val="000000"/>
                </a:solidFill>
                <a:latin typeface="Mark Pro Book"/>
              </a:rPr>
            </a:br>
            <a:r>
              <a:rPr lang="en-US" sz="2200">
                <a:solidFill>
                  <a:srgbClr val="000000"/>
                </a:solidFill>
                <a:latin typeface="Mark Pro Book"/>
              </a:rPr>
              <a:t>creating a criminal offense</a:t>
            </a:r>
          </a:p>
          <a:p>
            <a:r>
              <a:rPr lang="en-US" sz="2200">
                <a:solidFill>
                  <a:srgbClr val="000000"/>
                </a:solidFill>
                <a:latin typeface="Mark Pro Book"/>
              </a:rPr>
              <a:t>Moves biosolids regulatory authority from TCEQ to the Office of the State Chemist (impacts TPDES permits)</a:t>
            </a:r>
          </a:p>
          <a:p>
            <a:r>
              <a:rPr lang="en-US" sz="2200">
                <a:solidFill>
                  <a:srgbClr val="000000"/>
                </a:solidFill>
                <a:latin typeface="Mark Pro Book"/>
              </a:rPr>
              <a:t>Labels biosolids with PFAS above limits as hazardous material that would then need to be disposed of in a hazardous material landfill</a:t>
            </a:r>
          </a:p>
          <a:p>
            <a:r>
              <a:rPr lang="en-US" sz="2200">
                <a:solidFill>
                  <a:srgbClr val="000000"/>
                </a:solidFill>
                <a:latin typeface="Mark Pro Book"/>
              </a:rPr>
              <a:t>Includes domestic septage</a:t>
            </a:r>
          </a:p>
          <a:p>
            <a:r>
              <a:rPr lang="en-US" sz="2200">
                <a:solidFill>
                  <a:srgbClr val="000000"/>
                </a:solidFill>
                <a:latin typeface="Mark Pro Book"/>
              </a:rPr>
              <a:t>Unit of measure is PPT</a:t>
            </a:r>
          </a:p>
          <a:p>
            <a:r>
              <a:rPr lang="en-US" sz="2200">
                <a:solidFill>
                  <a:srgbClr val="000000"/>
                </a:solidFill>
                <a:latin typeface="Mark Pro Book"/>
              </a:rPr>
              <a:t>Statewide bill </a:t>
            </a:r>
          </a:p>
          <a:p>
            <a:r>
              <a:rPr lang="en-US" sz="2200">
                <a:solidFill>
                  <a:srgbClr val="000000"/>
                </a:solidFill>
                <a:latin typeface="Mark Pro Book"/>
              </a:rPr>
              <a:t>Effective date September 1, 2025</a:t>
            </a:r>
          </a:p>
          <a:p>
            <a:pPr marL="0" indent="0">
              <a:buFont typeface="Arial" panose="020B0604020202020204" pitchFamily="34" charset="0"/>
              <a:buNone/>
            </a:pPr>
            <a:endParaRPr lang="en-US">
              <a:solidFill>
                <a:srgbClr val="000000"/>
              </a:solidFill>
              <a:latin typeface="Mark Pro Book"/>
            </a:endParaRPr>
          </a:p>
          <a:p>
            <a:pPr marL="0" indent="0">
              <a:buFont typeface="Arial" panose="020B0604020202020204" pitchFamily="34" charset="0"/>
              <a:buNone/>
            </a:pPr>
            <a:endParaRPr lang="en-US">
              <a:solidFill>
                <a:srgbClr val="000000"/>
              </a:solidFill>
              <a:latin typeface="Mark Pro Book"/>
            </a:endParaRPr>
          </a:p>
          <a:p>
            <a:pPr marL="0" indent="0">
              <a:buFont typeface="Arial" panose="020B0604020202020204" pitchFamily="34" charset="0"/>
              <a:buNone/>
            </a:pPr>
            <a:endParaRPr lang="en-US" b="1" dirty="0">
              <a:solidFill>
                <a:schemeClr val="tx2"/>
              </a:solidFill>
              <a:latin typeface="Mark Pro Book"/>
            </a:endParaRPr>
          </a:p>
        </p:txBody>
      </p:sp>
      <p:sp>
        <p:nvSpPr>
          <p:cNvPr id="6" name="Google Shape;954;p42">
            <a:extLst>
              <a:ext uri="{FF2B5EF4-FFF2-40B4-BE49-F238E27FC236}">
                <a16:creationId xmlns:a16="http://schemas.microsoft.com/office/drawing/2014/main" id="{9EA71D4F-0CD4-EE1A-CC24-5AF319B902FF}"/>
              </a:ext>
            </a:extLst>
          </p:cNvPr>
          <p:cNvSpPr txBox="1">
            <a:spLocks/>
          </p:cNvSpPr>
          <p:nvPr/>
        </p:nvSpPr>
        <p:spPr>
          <a:xfrm>
            <a:off x="838200" y="210953"/>
            <a:ext cx="10515600" cy="1325563"/>
          </a:xfrm>
          <a:prstGeom prst="rect">
            <a:avLst/>
          </a:prstGeom>
          <a:noFill/>
          <a:ln>
            <a:noFill/>
          </a:ln>
        </p:spPr>
        <p:txBody>
          <a:bodyPr spcFirstLastPara="1" vert="horz" wrap="square" lIns="0" tIns="13325"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39305"/>
              </a:lnSpc>
              <a:spcBef>
                <a:spcPts val="0"/>
              </a:spcBef>
              <a:buClr>
                <a:srgbClr val="002060"/>
              </a:buClr>
              <a:buSzPts val="2400"/>
              <a:buFont typeface="Arial"/>
              <a:buNone/>
            </a:pPr>
            <a:r>
              <a:rPr lang="en-US" sz="2400">
                <a:solidFill>
                  <a:srgbClr val="0070C0"/>
                </a:solidFill>
                <a:latin typeface="Arial"/>
                <a:ea typeface="Arial"/>
                <a:cs typeface="Arial"/>
                <a:sym typeface="Arial"/>
              </a:rPr>
              <a:t>89</a:t>
            </a:r>
            <a:r>
              <a:rPr lang="en-US" sz="2400" baseline="30000">
                <a:solidFill>
                  <a:srgbClr val="0070C0"/>
                </a:solidFill>
                <a:latin typeface="Arial"/>
                <a:ea typeface="Arial"/>
                <a:cs typeface="Arial"/>
                <a:sym typeface="Arial"/>
              </a:rPr>
              <a:t>th</a:t>
            </a:r>
            <a:r>
              <a:rPr lang="en-US" sz="2400">
                <a:solidFill>
                  <a:srgbClr val="0070C0"/>
                </a:solidFill>
                <a:latin typeface="Arial"/>
                <a:ea typeface="Arial"/>
                <a:cs typeface="Arial"/>
                <a:sym typeface="Arial"/>
              </a:rPr>
              <a:t> Legislature</a:t>
            </a:r>
            <a:br>
              <a:rPr lang="en-US" sz="3600">
                <a:solidFill>
                  <a:srgbClr val="0070C0"/>
                </a:solidFill>
                <a:latin typeface="Arial"/>
                <a:ea typeface="Arial"/>
                <a:cs typeface="Arial"/>
                <a:sym typeface="Arial"/>
              </a:rPr>
            </a:br>
            <a:r>
              <a:rPr lang="en-US" sz="3600">
                <a:solidFill>
                  <a:srgbClr val="0070C0"/>
                </a:solidFill>
                <a:latin typeface="Arial"/>
                <a:ea typeface="Arial"/>
                <a:cs typeface="Arial"/>
                <a:sym typeface="Arial"/>
              </a:rPr>
              <a:t>When Biosolids Hit the Fan</a:t>
            </a:r>
            <a:endParaRPr lang="en-US" sz="4000" dirty="0">
              <a:solidFill>
                <a:srgbClr val="0070C0"/>
              </a:solidFill>
              <a:latin typeface="Arial"/>
              <a:ea typeface="Arial"/>
              <a:cs typeface="Arial"/>
              <a:sym typeface="Arial"/>
            </a:endParaRPr>
          </a:p>
        </p:txBody>
      </p:sp>
      <p:pic>
        <p:nvPicPr>
          <p:cNvPr id="7" name="Picture 6">
            <a:extLst>
              <a:ext uri="{FF2B5EF4-FFF2-40B4-BE49-F238E27FC236}">
                <a16:creationId xmlns:a16="http://schemas.microsoft.com/office/drawing/2014/main" id="{79534BB8-1D48-F5B0-03A5-2DACEE73E0E5}"/>
              </a:ext>
            </a:extLst>
          </p:cNvPr>
          <p:cNvPicPr>
            <a:picLocks noChangeAspect="1"/>
          </p:cNvPicPr>
          <p:nvPr/>
        </p:nvPicPr>
        <p:blipFill>
          <a:blip r:embed="rId2"/>
          <a:srcRect t="17331" r="11706"/>
          <a:stretch/>
        </p:blipFill>
        <p:spPr>
          <a:xfrm>
            <a:off x="6804026" y="959168"/>
            <a:ext cx="5016455" cy="4157029"/>
          </a:xfrm>
          <a:prstGeom prst="rect">
            <a:avLst/>
          </a:prstGeom>
        </p:spPr>
      </p:pic>
    </p:spTree>
    <p:extLst>
      <p:ext uri="{BB962C8B-B14F-4D97-AF65-F5344CB8AC3E}">
        <p14:creationId xmlns:p14="http://schemas.microsoft.com/office/powerpoint/2010/main" val="262810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868AD31-777F-AE8D-90D7-12E217549D02}"/>
              </a:ext>
            </a:extLst>
          </p:cNvPr>
          <p:cNvSpPr>
            <a:spLocks noGrp="1"/>
          </p:cNvSpPr>
          <p:nvPr>
            <p:ph type="body" sz="quarter" idx="10"/>
          </p:nvPr>
        </p:nvSpPr>
        <p:spPr/>
        <p:txBody>
          <a:bodyPr>
            <a:normAutofit fontScale="92500" lnSpcReduction="20000"/>
          </a:bodyPr>
          <a:lstStyle/>
          <a:p>
            <a:endParaRPr lang="en-US"/>
          </a:p>
        </p:txBody>
      </p:sp>
      <p:sp>
        <p:nvSpPr>
          <p:cNvPr id="5" name="Google Shape;954;p42">
            <a:extLst>
              <a:ext uri="{FF2B5EF4-FFF2-40B4-BE49-F238E27FC236}">
                <a16:creationId xmlns:a16="http://schemas.microsoft.com/office/drawing/2014/main" id="{FF69310B-8FA1-F8A9-DC68-0CFC110AA15F}"/>
              </a:ext>
            </a:extLst>
          </p:cNvPr>
          <p:cNvSpPr txBox="1">
            <a:spLocks noGrp="1"/>
          </p:cNvSpPr>
          <p:nvPr>
            <p:ph type="title"/>
          </p:nvPr>
        </p:nvSpPr>
        <p:spPr>
          <a:xfrm>
            <a:off x="838200" y="117398"/>
            <a:ext cx="10515600" cy="2066902"/>
          </a:xfrm>
          <a:prstGeom prst="rect">
            <a:avLst/>
          </a:prstGeom>
          <a:noFill/>
          <a:ln>
            <a:noFill/>
          </a:ln>
        </p:spPr>
        <p:txBody>
          <a:bodyPr spcFirstLastPara="1" vert="horz" wrap="square" lIns="0" tIns="13325"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39305"/>
              </a:lnSpc>
              <a:spcBef>
                <a:spcPts val="0"/>
              </a:spcBef>
              <a:buClr>
                <a:srgbClr val="002060"/>
              </a:buClr>
              <a:buSzPts val="2400"/>
              <a:buFont typeface="Arial"/>
              <a:buNone/>
            </a:pPr>
            <a:r>
              <a:rPr lang="en-US" sz="2400" dirty="0">
                <a:solidFill>
                  <a:srgbClr val="0070C0"/>
                </a:solidFill>
                <a:latin typeface="Arial"/>
                <a:ea typeface="Arial"/>
                <a:cs typeface="Arial"/>
                <a:sym typeface="Arial"/>
              </a:rPr>
              <a:t>89</a:t>
            </a:r>
            <a:r>
              <a:rPr lang="en-US" sz="2400" baseline="30000" dirty="0">
                <a:solidFill>
                  <a:srgbClr val="0070C0"/>
                </a:solidFill>
                <a:latin typeface="Arial"/>
                <a:ea typeface="Arial"/>
                <a:cs typeface="Arial"/>
                <a:sym typeface="Arial"/>
              </a:rPr>
              <a:t>th</a:t>
            </a:r>
            <a:r>
              <a:rPr lang="en-US" sz="2400" dirty="0">
                <a:solidFill>
                  <a:srgbClr val="0070C0"/>
                </a:solidFill>
                <a:latin typeface="Arial"/>
                <a:ea typeface="Arial"/>
                <a:cs typeface="Arial"/>
                <a:sym typeface="Arial"/>
              </a:rPr>
              <a:t> Legislature</a:t>
            </a:r>
            <a:br>
              <a:rPr lang="en-US" sz="3600" dirty="0">
                <a:solidFill>
                  <a:srgbClr val="0070C0"/>
                </a:solidFill>
                <a:latin typeface="Arial"/>
                <a:ea typeface="Arial"/>
                <a:cs typeface="Arial"/>
                <a:sym typeface="Arial"/>
              </a:rPr>
            </a:br>
            <a:r>
              <a:rPr lang="en-US" sz="3200" b="1" dirty="0">
                <a:solidFill>
                  <a:srgbClr val="0070C0"/>
                </a:solidFill>
                <a:latin typeface="Arial"/>
                <a:ea typeface="Arial"/>
                <a:cs typeface="Arial"/>
                <a:sym typeface="Arial"/>
              </a:rPr>
              <a:t>PFAS</a:t>
            </a:r>
            <a:r>
              <a:rPr lang="en-US" sz="3600" b="1" dirty="0">
                <a:solidFill>
                  <a:srgbClr val="0070C0"/>
                </a:solidFill>
                <a:latin typeface="Arial"/>
                <a:ea typeface="Arial"/>
                <a:cs typeface="Arial"/>
                <a:sym typeface="Arial"/>
              </a:rPr>
              <a:t> </a:t>
            </a:r>
            <a:r>
              <a:rPr lang="en-US" sz="5400" b="1" dirty="0" err="1">
                <a:solidFill>
                  <a:srgbClr val="0070C0"/>
                </a:solidFill>
                <a:latin typeface="Arial"/>
                <a:ea typeface="Arial"/>
                <a:cs typeface="Arial"/>
                <a:sym typeface="Arial"/>
              </a:rPr>
              <a:t>PFAS</a:t>
            </a:r>
            <a:r>
              <a:rPr lang="en-US" sz="4000" b="1" dirty="0">
                <a:solidFill>
                  <a:srgbClr val="0070C0"/>
                </a:solidFill>
                <a:latin typeface="Arial"/>
                <a:ea typeface="Arial"/>
                <a:cs typeface="Arial"/>
                <a:sym typeface="Arial"/>
              </a:rPr>
              <a:t> </a:t>
            </a:r>
            <a:r>
              <a:rPr lang="en-US" sz="7200" b="1" dirty="0" err="1">
                <a:solidFill>
                  <a:srgbClr val="0070C0"/>
                </a:solidFill>
                <a:latin typeface="Arial"/>
                <a:ea typeface="Arial"/>
                <a:cs typeface="Arial"/>
                <a:sym typeface="Arial"/>
              </a:rPr>
              <a:t>PFAS</a:t>
            </a:r>
            <a:r>
              <a:rPr lang="en-US" sz="5400" dirty="0">
                <a:solidFill>
                  <a:srgbClr val="002060"/>
                </a:solidFill>
                <a:latin typeface="Arial"/>
                <a:ea typeface="Arial"/>
                <a:cs typeface="Arial"/>
                <a:sym typeface="Arial"/>
              </a:rPr>
              <a:t>…</a:t>
            </a:r>
          </a:p>
        </p:txBody>
      </p:sp>
      <p:sp>
        <p:nvSpPr>
          <p:cNvPr id="6" name="Content Placeholder 5">
            <a:extLst>
              <a:ext uri="{FF2B5EF4-FFF2-40B4-BE49-F238E27FC236}">
                <a16:creationId xmlns:a16="http://schemas.microsoft.com/office/drawing/2014/main" id="{19BB2F76-4D23-E68F-E52F-FA85ADB9674B}"/>
              </a:ext>
            </a:extLst>
          </p:cNvPr>
          <p:cNvSpPr>
            <a:spLocks noGrp="1"/>
          </p:cNvSpPr>
          <p:nvPr>
            <p:ph idx="1"/>
          </p:nvPr>
        </p:nvSpPr>
        <p:spPr>
          <a:xfrm>
            <a:off x="838200" y="2266365"/>
            <a:ext cx="10698126" cy="3504705"/>
          </a:xfrm>
        </p:spPr>
        <p:txBody>
          <a:bodyPr>
            <a:normAutofit lnSpcReduction="10000"/>
          </a:bodyPr>
          <a:lstStyle/>
          <a:p>
            <a:pPr marL="0" indent="0">
              <a:buNone/>
            </a:pPr>
            <a:r>
              <a:rPr lang="en-US" sz="2400" b="1" dirty="0">
                <a:solidFill>
                  <a:srgbClr val="002060"/>
                </a:solidFill>
              </a:rPr>
              <a:t>HB 1730/SB 768 (Morales-Shaw/Menendez) </a:t>
            </a:r>
            <a:br>
              <a:rPr lang="en-US" sz="2400" b="1" dirty="0">
                <a:solidFill>
                  <a:srgbClr val="002060"/>
                </a:solidFill>
              </a:rPr>
            </a:br>
            <a:r>
              <a:rPr lang="en-US" sz="2400" dirty="0"/>
              <a:t>Relating a study regarding the effects of </a:t>
            </a:r>
            <a:br>
              <a:rPr lang="en-US" sz="2400" dirty="0"/>
            </a:br>
            <a:r>
              <a:rPr lang="en-US" sz="2400" dirty="0"/>
              <a:t>perfluoroalkyl and polyfluoroalkyl chemicals </a:t>
            </a:r>
            <a:br>
              <a:rPr lang="en-US" sz="2400" dirty="0"/>
            </a:br>
            <a:r>
              <a:rPr lang="en-US" sz="2400" dirty="0"/>
              <a:t>on public health.</a:t>
            </a:r>
          </a:p>
          <a:p>
            <a:pPr marL="0" indent="0">
              <a:buNone/>
            </a:pPr>
            <a:endParaRPr lang="en-US" sz="2400" dirty="0"/>
          </a:p>
          <a:p>
            <a:r>
              <a:rPr lang="en-US" sz="2400" dirty="0"/>
              <a:t>Study bill out of University of Houston investigating PFAS on human health </a:t>
            </a:r>
          </a:p>
          <a:p>
            <a:r>
              <a:rPr lang="en-US" sz="2400" dirty="0"/>
              <a:t>Health impacts on PFAS in produce, meat, and food packaging</a:t>
            </a:r>
          </a:p>
          <a:p>
            <a:pPr lvl="1"/>
            <a:r>
              <a:rPr lang="en-US" sz="2000" dirty="0"/>
              <a:t>Groundwater, rivers, lakes reservoirs, and other drinking water </a:t>
            </a:r>
            <a:r>
              <a:rPr lang="en-US" sz="2000" dirty="0" err="1"/>
              <a:t>water</a:t>
            </a:r>
            <a:r>
              <a:rPr lang="en-US" sz="2000" dirty="0"/>
              <a:t> supplies</a:t>
            </a:r>
          </a:p>
          <a:p>
            <a:pPr lvl="1"/>
            <a:r>
              <a:rPr lang="en-US" sz="2000" dirty="0"/>
              <a:t>Equipment or materials that likely contain PFAS and professionals that regularly come into contact with PFAS</a:t>
            </a:r>
          </a:p>
        </p:txBody>
      </p:sp>
      <p:pic>
        <p:nvPicPr>
          <p:cNvPr id="1028" name="Picture 4" descr="Beetlejuice 2 GIF by Warner Bros. Pictures - Find &amp; Share on GIPHY">
            <a:extLst>
              <a:ext uri="{FF2B5EF4-FFF2-40B4-BE49-F238E27FC236}">
                <a16:creationId xmlns:a16="http://schemas.microsoft.com/office/drawing/2014/main" id="{3416F982-4FE6-4BCD-1C0C-CFF2DE3B2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3929" y="725342"/>
            <a:ext cx="4320358" cy="2430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63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75462-3A20-A338-B1EC-779137C5CE86}"/>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91E5A5F8-4E00-4937-F24D-46C6611E8DAD}"/>
              </a:ext>
            </a:extLst>
          </p:cNvPr>
          <p:cNvPicPr>
            <a:picLocks noGrp="1" noChangeAspect="1"/>
          </p:cNvPicPr>
          <p:nvPr>
            <p:ph idx="1"/>
          </p:nvPr>
        </p:nvPicPr>
        <p:blipFill>
          <a:blip r:embed="rId2"/>
          <a:stretch>
            <a:fillRect/>
          </a:stretch>
        </p:blipFill>
        <p:spPr>
          <a:xfrm>
            <a:off x="334491" y="1767350"/>
            <a:ext cx="5003992" cy="5030055"/>
          </a:xfrm>
        </p:spPr>
      </p:pic>
      <p:sp>
        <p:nvSpPr>
          <p:cNvPr id="4" name="Text Placeholder 3">
            <a:extLst>
              <a:ext uri="{FF2B5EF4-FFF2-40B4-BE49-F238E27FC236}">
                <a16:creationId xmlns:a16="http://schemas.microsoft.com/office/drawing/2014/main" id="{8C0D494F-F098-4BA0-0A16-4E4DE327AE10}"/>
              </a:ext>
            </a:extLst>
          </p:cNvPr>
          <p:cNvSpPr>
            <a:spLocks noGrp="1"/>
          </p:cNvSpPr>
          <p:nvPr>
            <p:ph type="body" sz="quarter" idx="10"/>
          </p:nvPr>
        </p:nvSpPr>
        <p:spPr/>
        <p:txBody>
          <a:bodyPr>
            <a:normAutofit fontScale="92500" lnSpcReduction="20000"/>
          </a:bodyPr>
          <a:lstStyle/>
          <a:p>
            <a:endParaRPr lang="en-US"/>
          </a:p>
        </p:txBody>
      </p:sp>
      <p:pic>
        <p:nvPicPr>
          <p:cNvPr id="6" name="Picture 5">
            <a:extLst>
              <a:ext uri="{FF2B5EF4-FFF2-40B4-BE49-F238E27FC236}">
                <a16:creationId xmlns:a16="http://schemas.microsoft.com/office/drawing/2014/main" id="{A5865D6A-7724-36B5-4434-85FFDF7CCE34}"/>
              </a:ext>
            </a:extLst>
          </p:cNvPr>
          <p:cNvPicPr>
            <a:picLocks noChangeAspect="1"/>
          </p:cNvPicPr>
          <p:nvPr/>
        </p:nvPicPr>
        <p:blipFill>
          <a:blip r:embed="rId3"/>
          <a:srcRect b="75194"/>
          <a:stretch/>
        </p:blipFill>
        <p:spPr>
          <a:xfrm>
            <a:off x="124505" y="1"/>
            <a:ext cx="6802607" cy="1393180"/>
          </a:xfrm>
          <a:prstGeom prst="rect">
            <a:avLst/>
          </a:prstGeom>
        </p:spPr>
      </p:pic>
      <p:pic>
        <p:nvPicPr>
          <p:cNvPr id="10" name="Picture 9">
            <a:extLst>
              <a:ext uri="{FF2B5EF4-FFF2-40B4-BE49-F238E27FC236}">
                <a16:creationId xmlns:a16="http://schemas.microsoft.com/office/drawing/2014/main" id="{A1191411-3248-E6B5-6232-4EF8B5142FAD}"/>
              </a:ext>
            </a:extLst>
          </p:cNvPr>
          <p:cNvPicPr>
            <a:picLocks noChangeAspect="1"/>
          </p:cNvPicPr>
          <p:nvPr/>
        </p:nvPicPr>
        <p:blipFill>
          <a:blip r:embed="rId4"/>
          <a:stretch>
            <a:fillRect/>
          </a:stretch>
        </p:blipFill>
        <p:spPr>
          <a:xfrm>
            <a:off x="7161533" y="246049"/>
            <a:ext cx="5030467" cy="6611951"/>
          </a:xfrm>
          <a:prstGeom prst="rect">
            <a:avLst/>
          </a:prstGeom>
        </p:spPr>
      </p:pic>
      <p:sp>
        <p:nvSpPr>
          <p:cNvPr id="11" name="TextBox 10">
            <a:extLst>
              <a:ext uri="{FF2B5EF4-FFF2-40B4-BE49-F238E27FC236}">
                <a16:creationId xmlns:a16="http://schemas.microsoft.com/office/drawing/2014/main" id="{B1B0E7F0-BFD5-D52A-C6C4-0676EBB74566}"/>
              </a:ext>
            </a:extLst>
          </p:cNvPr>
          <p:cNvSpPr txBox="1"/>
          <p:nvPr/>
        </p:nvSpPr>
        <p:spPr>
          <a:xfrm>
            <a:off x="377021" y="1359687"/>
            <a:ext cx="3429435" cy="369332"/>
          </a:xfrm>
          <a:prstGeom prst="rect">
            <a:avLst/>
          </a:prstGeom>
          <a:noFill/>
        </p:spPr>
        <p:txBody>
          <a:bodyPr wrap="square" rtlCol="0">
            <a:spAutoFit/>
          </a:bodyPr>
          <a:lstStyle/>
          <a:p>
            <a:r>
              <a:rPr lang="en-US" dirty="0"/>
              <a:t>www.weat.org/pfas</a:t>
            </a:r>
          </a:p>
        </p:txBody>
      </p:sp>
    </p:spTree>
    <p:extLst>
      <p:ext uri="{BB962C8B-B14F-4D97-AF65-F5344CB8AC3E}">
        <p14:creationId xmlns:p14="http://schemas.microsoft.com/office/powerpoint/2010/main" val="1541231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3BB376-30A3-9CE3-773C-AEDFBAFAB7A9}"/>
              </a:ext>
            </a:extLst>
          </p:cNvPr>
          <p:cNvSpPr>
            <a:spLocks noGrp="1"/>
          </p:cNvSpPr>
          <p:nvPr>
            <p:ph idx="1"/>
          </p:nvPr>
        </p:nvSpPr>
        <p:spPr/>
        <p:txBody>
          <a:bodyPr/>
          <a:lstStyle/>
          <a:p>
            <a:pPr>
              <a:spcBef>
                <a:spcPct val="20000"/>
              </a:spcBef>
              <a:defRPr/>
            </a:pPr>
            <a:r>
              <a:rPr lang="en-US" sz="2800" b="1" dirty="0">
                <a:solidFill>
                  <a:srgbClr val="002060"/>
                </a:solidFill>
                <a:latin typeface="Mark Pro Book" panose="020B0604020201010104" pitchFamily="34" charset="0"/>
              </a:rPr>
              <a:t>HB 482 (Lopez) </a:t>
            </a:r>
            <a:r>
              <a:rPr lang="en-US" sz="2800" dirty="0">
                <a:latin typeface="Mark Pro Book" panose="020B0604020201010104" pitchFamily="34" charset="0"/>
              </a:rPr>
              <a:t>Relating to the provision by the TCEQ to the pertinent state representative and state senator of notice of certain administrative actions of the commission. (Similar to Vetoed Bill in 88th)</a:t>
            </a:r>
            <a:br>
              <a:rPr lang="en-US" sz="2800" dirty="0">
                <a:latin typeface="Mark Pro Book" panose="020B0604020201010104" pitchFamily="34" charset="0"/>
              </a:rPr>
            </a:br>
            <a:endParaRPr lang="en-US" sz="2800" dirty="0">
              <a:latin typeface="Mark Pro Book" panose="020B0604020201010104" pitchFamily="34" charset="0"/>
            </a:endParaRPr>
          </a:p>
          <a:p>
            <a:pPr>
              <a:spcBef>
                <a:spcPct val="20000"/>
              </a:spcBef>
              <a:defRPr/>
            </a:pPr>
            <a:r>
              <a:rPr lang="en-US" sz="2800" b="1" i="0" dirty="0">
                <a:solidFill>
                  <a:srgbClr val="002060"/>
                </a:solidFill>
                <a:effectLst/>
                <a:latin typeface="Mark Pro Book" panose="020B0604020201010104" pitchFamily="34" charset="0"/>
              </a:rPr>
              <a:t>HB </a:t>
            </a:r>
            <a:r>
              <a:rPr lang="en-US" sz="2800" b="1" dirty="0">
                <a:solidFill>
                  <a:srgbClr val="002060"/>
                </a:solidFill>
                <a:latin typeface="Mark Pro Book" panose="020B0604020201010104" pitchFamily="34" charset="0"/>
              </a:rPr>
              <a:t>1237</a:t>
            </a:r>
            <a:r>
              <a:rPr lang="en-US" sz="2800" b="1" i="0" dirty="0">
                <a:solidFill>
                  <a:srgbClr val="002060"/>
                </a:solidFill>
                <a:effectLst/>
                <a:latin typeface="Mark Pro Book" panose="020B0604020201010104" pitchFamily="34" charset="0"/>
              </a:rPr>
              <a:t> (</a:t>
            </a:r>
            <a:r>
              <a:rPr lang="en-US" sz="2800" b="1" dirty="0">
                <a:solidFill>
                  <a:srgbClr val="002060"/>
                </a:solidFill>
                <a:latin typeface="Mark Pro Book" panose="020B0604020201010104" pitchFamily="34" charset="0"/>
              </a:rPr>
              <a:t>Guillen</a:t>
            </a:r>
            <a:r>
              <a:rPr lang="en-US" sz="2800" b="1" i="0" dirty="0">
                <a:solidFill>
                  <a:srgbClr val="002060"/>
                </a:solidFill>
                <a:effectLst/>
                <a:latin typeface="Mark Pro Book" panose="020B0604020201010104" pitchFamily="34" charset="0"/>
              </a:rPr>
              <a:t>) </a:t>
            </a:r>
            <a:r>
              <a:rPr lang="en-US" sz="2800" b="0" i="0" dirty="0">
                <a:solidFill>
                  <a:srgbClr val="000000"/>
                </a:solidFill>
                <a:effectLst/>
                <a:latin typeface="Mark Pro Book" panose="020B0604020201010104" pitchFamily="34" charset="0"/>
              </a:rPr>
              <a:t>Relating to the renewal by the TCEQ of certain expired occupational licenses and registrations. </a:t>
            </a:r>
          </a:p>
          <a:p>
            <a:pPr marL="0" indent="0">
              <a:buNone/>
            </a:pPr>
            <a:endParaRPr lang="en-US" dirty="0"/>
          </a:p>
        </p:txBody>
      </p:sp>
      <p:sp>
        <p:nvSpPr>
          <p:cNvPr id="4" name="Text Placeholder 3">
            <a:extLst>
              <a:ext uri="{FF2B5EF4-FFF2-40B4-BE49-F238E27FC236}">
                <a16:creationId xmlns:a16="http://schemas.microsoft.com/office/drawing/2014/main" id="{D2C77AFA-F1D2-6B61-1596-61EE55CCBB95}"/>
              </a:ext>
            </a:extLst>
          </p:cNvPr>
          <p:cNvSpPr>
            <a:spLocks noGrp="1"/>
          </p:cNvSpPr>
          <p:nvPr>
            <p:ph type="body" sz="quarter" idx="10"/>
          </p:nvPr>
        </p:nvSpPr>
        <p:spPr/>
        <p:txBody>
          <a:bodyPr>
            <a:normAutofit fontScale="92500" lnSpcReduction="20000"/>
          </a:bodyPr>
          <a:lstStyle/>
          <a:p>
            <a:endParaRPr lang="en-US"/>
          </a:p>
        </p:txBody>
      </p:sp>
      <p:sp>
        <p:nvSpPr>
          <p:cNvPr id="5" name="Title 1">
            <a:extLst>
              <a:ext uri="{FF2B5EF4-FFF2-40B4-BE49-F238E27FC236}">
                <a16:creationId xmlns:a16="http://schemas.microsoft.com/office/drawing/2014/main" id="{295DA387-AB05-F79F-32FF-D913E1DA4AFE}"/>
              </a:ext>
            </a:extLst>
          </p:cNvPr>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10" dirty="0">
                <a:solidFill>
                  <a:srgbClr val="006FC0"/>
                </a:solidFill>
                <a:latin typeface="Mark Pro Book" panose="020B0604020201010104" pitchFamily="34" charset="0"/>
              </a:rPr>
              <a:t>89th Texas Legislature</a:t>
            </a:r>
            <a:br>
              <a:rPr lang="en-US" spc="-10" dirty="0">
                <a:solidFill>
                  <a:srgbClr val="006FC0"/>
                </a:solidFill>
                <a:latin typeface="Mark Pro Book" panose="020B0604020201010104" pitchFamily="34" charset="0"/>
              </a:rPr>
            </a:br>
            <a:r>
              <a:rPr lang="en-US" sz="3600" spc="-10" dirty="0">
                <a:solidFill>
                  <a:srgbClr val="0070C0"/>
                </a:solidFill>
                <a:latin typeface="Mark Pro Book" panose="020B0604020201010104" pitchFamily="34" charset="0"/>
              </a:rPr>
              <a:t>Notification, Occupational licensing</a:t>
            </a:r>
            <a:endParaRPr lang="en-US" dirty="0">
              <a:solidFill>
                <a:srgbClr val="0070C0"/>
              </a:solidFill>
              <a:latin typeface="Mark Pro Book" panose="020B0604020201010104" pitchFamily="34" charset="0"/>
            </a:endParaRPr>
          </a:p>
        </p:txBody>
      </p:sp>
    </p:spTree>
    <p:extLst>
      <p:ext uri="{BB962C8B-B14F-4D97-AF65-F5344CB8AC3E}">
        <p14:creationId xmlns:p14="http://schemas.microsoft.com/office/powerpoint/2010/main" val="4091880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DB590-4AF8-422C-2BAE-37809A10C25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1E30755-02A6-CC3B-2C39-7BF6100FE491}"/>
              </a:ext>
            </a:extLst>
          </p:cNvPr>
          <p:cNvSpPr>
            <a:spLocks noGrp="1"/>
          </p:cNvSpPr>
          <p:nvPr>
            <p:ph type="body" sz="quarter" idx="10"/>
          </p:nvPr>
        </p:nvSpPr>
        <p:spPr/>
        <p:txBody>
          <a:bodyPr>
            <a:normAutofit fontScale="92500" lnSpcReduction="20000"/>
          </a:bodyPr>
          <a:lstStyle/>
          <a:p>
            <a:endParaRPr lang="en-US"/>
          </a:p>
        </p:txBody>
      </p:sp>
      <p:sp>
        <p:nvSpPr>
          <p:cNvPr id="6" name="TextBox 5">
            <a:extLst>
              <a:ext uri="{FF2B5EF4-FFF2-40B4-BE49-F238E27FC236}">
                <a16:creationId xmlns:a16="http://schemas.microsoft.com/office/drawing/2014/main" id="{B2235902-A691-DE49-AF70-E1B5116D7487}"/>
              </a:ext>
            </a:extLst>
          </p:cNvPr>
          <p:cNvSpPr txBox="1"/>
          <p:nvPr/>
        </p:nvSpPr>
        <p:spPr>
          <a:xfrm>
            <a:off x="838200" y="1962632"/>
            <a:ext cx="10364243" cy="4413516"/>
          </a:xfrm>
          <a:prstGeom prst="rect">
            <a:avLst/>
          </a:prstGeom>
          <a:noFill/>
        </p:spPr>
        <p:txBody>
          <a:bodyPr wrap="square">
            <a:spAutoFit/>
          </a:bodyPr>
          <a:lstStyle/>
          <a:p>
            <a:pPr>
              <a:spcBef>
                <a:spcPct val="20000"/>
              </a:spcBef>
              <a:defRPr/>
            </a:pPr>
            <a:r>
              <a:rPr lang="en-US" sz="1800" b="1" dirty="0">
                <a:solidFill>
                  <a:srgbClr val="002060"/>
                </a:solidFill>
                <a:latin typeface="Mark Pro Book" panose="020B0604020201010104" pitchFamily="34" charset="0"/>
              </a:rPr>
              <a:t>HB </a:t>
            </a:r>
            <a:r>
              <a:rPr lang="en-US" b="1" dirty="0">
                <a:solidFill>
                  <a:srgbClr val="002060"/>
                </a:solidFill>
                <a:latin typeface="Mark Pro Book" panose="020B0604020201010104" pitchFamily="34" charset="0"/>
              </a:rPr>
              <a:t>309</a:t>
            </a:r>
            <a:r>
              <a:rPr lang="en-US" sz="1800" b="1" dirty="0">
                <a:solidFill>
                  <a:srgbClr val="002060"/>
                </a:solidFill>
                <a:latin typeface="Mark Pro Book" panose="020B0604020201010104" pitchFamily="34" charset="0"/>
              </a:rPr>
              <a:t> (Loe-Wilson)/HB 1189 (Troxclair)/HB 1294 (Patterson)/SB Middleton </a:t>
            </a:r>
            <a:r>
              <a:rPr lang="en-US" sz="1800" dirty="0">
                <a:latin typeface="Mark Pro Book" panose="020B0604020201010104" pitchFamily="34" charset="0"/>
              </a:rPr>
              <a:t>Relating to the use by a political subdivision of public funds for lobbying and certain other activities</a:t>
            </a:r>
          </a:p>
          <a:p>
            <a:pPr>
              <a:spcBef>
                <a:spcPct val="20000"/>
              </a:spcBef>
              <a:defRPr/>
            </a:pPr>
            <a:endParaRPr lang="en-US" sz="1800" dirty="0">
              <a:latin typeface="Mark Pro Book" panose="020B0604020201010104" pitchFamily="34" charset="0"/>
            </a:endParaRPr>
          </a:p>
          <a:p>
            <a:pPr>
              <a:spcBef>
                <a:spcPct val="20000"/>
              </a:spcBef>
              <a:defRPr/>
            </a:pPr>
            <a:r>
              <a:rPr lang="en-US" sz="1800" b="1" dirty="0">
                <a:solidFill>
                  <a:srgbClr val="002060"/>
                </a:solidFill>
                <a:latin typeface="Mark Pro Book" panose="020B0604020201010104" pitchFamily="34" charset="0"/>
              </a:rPr>
              <a:t>HB 571 (Cain)/HB 671 (Shaheen) </a:t>
            </a:r>
            <a:r>
              <a:rPr lang="en-US" sz="1800" b="0" i="0" dirty="0">
                <a:solidFill>
                  <a:srgbClr val="000000"/>
                </a:solidFill>
                <a:effectLst/>
                <a:latin typeface="Mark Pro Book" panose="020B0604020201010104" pitchFamily="34" charset="0"/>
              </a:rPr>
              <a:t>Relating to the use by a political subdivision of public funds for </a:t>
            </a:r>
            <a:r>
              <a:rPr lang="en-US" dirty="0">
                <a:solidFill>
                  <a:srgbClr val="000000"/>
                </a:solidFill>
                <a:latin typeface="Mark Pro Book" panose="020B0604020201010104" pitchFamily="34" charset="0"/>
              </a:rPr>
              <a:t>lobbying and certain other activities</a:t>
            </a:r>
            <a:br>
              <a:rPr lang="en-US" sz="1800" dirty="0">
                <a:latin typeface="Mark Pro Book" panose="020B0604020201010104" pitchFamily="34" charset="0"/>
              </a:rPr>
            </a:br>
            <a:endParaRPr lang="en-US" sz="1800" dirty="0">
              <a:latin typeface="Mark Pro Book" panose="020B0604020201010104" pitchFamily="34" charset="0"/>
            </a:endParaRPr>
          </a:p>
          <a:p>
            <a:pPr>
              <a:spcBef>
                <a:spcPct val="20000"/>
              </a:spcBef>
              <a:defRPr/>
            </a:pPr>
            <a:r>
              <a:rPr lang="en-US" sz="1800" b="1" dirty="0">
                <a:solidFill>
                  <a:srgbClr val="002060"/>
                </a:solidFill>
                <a:latin typeface="Mark Pro Book" panose="020B0604020201010104" pitchFamily="34" charset="0"/>
              </a:rPr>
              <a:t>HB </a:t>
            </a:r>
            <a:r>
              <a:rPr lang="en-US" b="1" dirty="0">
                <a:solidFill>
                  <a:srgbClr val="002060"/>
                </a:solidFill>
                <a:latin typeface="Mark Pro Book" panose="020B0604020201010104" pitchFamily="34" charset="0"/>
              </a:rPr>
              <a:t>755</a:t>
            </a:r>
            <a:r>
              <a:rPr lang="en-US" sz="1800" b="1" dirty="0">
                <a:solidFill>
                  <a:srgbClr val="002060"/>
                </a:solidFill>
                <a:latin typeface="Mark Pro Book" panose="020B0604020201010104" pitchFamily="34" charset="0"/>
              </a:rPr>
              <a:t> (Spiller) </a:t>
            </a:r>
            <a:r>
              <a:rPr lang="en-US" sz="1800" dirty="0">
                <a:latin typeface="Mark Pro Book" panose="020B0604020201010104" pitchFamily="34" charset="0"/>
              </a:rPr>
              <a:t>Relating to certain requirements applicable to certain public entities that engage in lobbying</a:t>
            </a:r>
          </a:p>
          <a:p>
            <a:pPr>
              <a:spcBef>
                <a:spcPct val="20000"/>
              </a:spcBef>
              <a:defRPr/>
            </a:pPr>
            <a:endParaRPr lang="en-US" sz="1800" b="1" i="0" dirty="0">
              <a:solidFill>
                <a:srgbClr val="002060"/>
              </a:solidFill>
              <a:effectLst/>
              <a:latin typeface="Mark Pro Book" panose="020B0604020201010104" pitchFamily="34" charset="0"/>
            </a:endParaRPr>
          </a:p>
          <a:p>
            <a:pPr>
              <a:spcBef>
                <a:spcPct val="20000"/>
              </a:spcBef>
              <a:defRPr/>
            </a:pPr>
            <a:r>
              <a:rPr lang="en-US" sz="1800" b="1" i="0" dirty="0">
                <a:solidFill>
                  <a:srgbClr val="002060"/>
                </a:solidFill>
                <a:effectLst/>
                <a:latin typeface="Mark Pro Book" panose="020B0604020201010104" pitchFamily="34" charset="0"/>
              </a:rPr>
              <a:t>HB </a:t>
            </a:r>
            <a:r>
              <a:rPr lang="en-US" b="1" dirty="0">
                <a:solidFill>
                  <a:srgbClr val="002060"/>
                </a:solidFill>
                <a:latin typeface="Mark Pro Book" panose="020B0604020201010104" pitchFamily="34" charset="0"/>
              </a:rPr>
              <a:t>811</a:t>
            </a:r>
            <a:r>
              <a:rPr lang="en-US" sz="1800" b="1" i="0" dirty="0">
                <a:solidFill>
                  <a:srgbClr val="002060"/>
                </a:solidFill>
                <a:effectLst/>
                <a:latin typeface="Mark Pro Book" panose="020B0604020201010104" pitchFamily="34" charset="0"/>
              </a:rPr>
              <a:t> (</a:t>
            </a:r>
            <a:r>
              <a:rPr lang="en-US" sz="1800" b="1" dirty="0">
                <a:solidFill>
                  <a:srgbClr val="002060"/>
                </a:solidFill>
                <a:latin typeface="Mark Pro Book" panose="020B0604020201010104" pitchFamily="34" charset="0"/>
              </a:rPr>
              <a:t>Spiller</a:t>
            </a:r>
            <a:r>
              <a:rPr lang="en-US" sz="1800" b="1" i="0" dirty="0">
                <a:solidFill>
                  <a:srgbClr val="002060"/>
                </a:solidFill>
                <a:effectLst/>
                <a:latin typeface="Mark Pro Book" panose="020B0604020201010104" pitchFamily="34" charset="0"/>
              </a:rPr>
              <a:t>) </a:t>
            </a:r>
            <a:r>
              <a:rPr lang="en-US" sz="1800" b="0" i="0" dirty="0">
                <a:solidFill>
                  <a:srgbClr val="000000"/>
                </a:solidFill>
                <a:effectLst/>
                <a:latin typeface="Mark Pro Book" panose="020B0604020201010104" pitchFamily="34" charset="0"/>
              </a:rPr>
              <a:t>Relating to applicability of lobbyist registration requirements to a person who provide legal services to a political subdivision </a:t>
            </a:r>
            <a:r>
              <a:rPr lang="en-US" sz="1800" b="1" i="0" dirty="0">
                <a:solidFill>
                  <a:srgbClr val="000000"/>
                </a:solidFill>
                <a:effectLst/>
                <a:latin typeface="Mark Pro Book" panose="020B0604020201010104" pitchFamily="34" charset="0"/>
              </a:rPr>
              <a:t>(refiled)</a:t>
            </a:r>
          </a:p>
          <a:p>
            <a:pPr>
              <a:spcBef>
                <a:spcPct val="20000"/>
              </a:spcBef>
              <a:defRPr/>
            </a:pPr>
            <a:endParaRPr lang="en-US" b="1" dirty="0">
              <a:solidFill>
                <a:srgbClr val="000000"/>
              </a:solidFill>
              <a:latin typeface="Mark Pro Book" panose="020B0604020201010104" pitchFamily="34" charset="0"/>
            </a:endParaRPr>
          </a:p>
          <a:p>
            <a:pPr>
              <a:spcBef>
                <a:spcPct val="20000"/>
              </a:spcBef>
              <a:defRPr/>
            </a:pPr>
            <a:r>
              <a:rPr lang="en-US" sz="1800" b="1" i="0" dirty="0">
                <a:solidFill>
                  <a:srgbClr val="002060"/>
                </a:solidFill>
                <a:effectLst/>
                <a:latin typeface="Mark Pro Book" panose="020B0604020201010104" pitchFamily="34" charset="0"/>
              </a:rPr>
              <a:t>HB 2388 (Kirwin)</a:t>
            </a:r>
            <a:r>
              <a:rPr lang="en-US" sz="1800" i="0" dirty="0">
                <a:solidFill>
                  <a:srgbClr val="002060"/>
                </a:solidFill>
                <a:effectLst/>
                <a:latin typeface="Mark Pro Book" panose="020B0604020201010104" pitchFamily="34" charset="0"/>
              </a:rPr>
              <a:t> </a:t>
            </a:r>
            <a:r>
              <a:rPr lang="en-US" sz="1800" i="0" dirty="0">
                <a:solidFill>
                  <a:srgbClr val="000000"/>
                </a:solidFill>
                <a:effectLst/>
                <a:latin typeface="Mark Pro Book" panose="020B0604020201010104" pitchFamily="34" charset="0"/>
              </a:rPr>
              <a:t>Relating to the definition of governmental body for the purposes of the public information law</a:t>
            </a:r>
          </a:p>
          <a:p>
            <a:pPr>
              <a:spcBef>
                <a:spcPct val="20000"/>
              </a:spcBef>
              <a:defRPr/>
            </a:pPr>
            <a:endParaRPr lang="en-US" sz="1800" dirty="0">
              <a:solidFill>
                <a:srgbClr val="000000"/>
              </a:solidFill>
              <a:latin typeface="Mark Pro Book" panose="020B0604020201010104" pitchFamily="34" charset="0"/>
            </a:endParaRPr>
          </a:p>
        </p:txBody>
      </p:sp>
      <p:sp>
        <p:nvSpPr>
          <p:cNvPr id="7" name="Title 1">
            <a:extLst>
              <a:ext uri="{FF2B5EF4-FFF2-40B4-BE49-F238E27FC236}">
                <a16:creationId xmlns:a16="http://schemas.microsoft.com/office/drawing/2014/main" id="{FAA1F27E-EFBD-B350-264D-6200E88E0FCB}"/>
              </a:ext>
            </a:extLst>
          </p:cNvPr>
          <p:cNvSpPr>
            <a:spLocks noGrp="1"/>
          </p:cNvSpPr>
          <p:nvPr>
            <p:ph type="title"/>
          </p:nvPr>
        </p:nvSpPr>
        <p:spPr>
          <a:xfrm>
            <a:off x="551872" y="304670"/>
            <a:ext cx="10515600" cy="1325563"/>
          </a:xfrm>
        </p:spPr>
        <p:txBody>
          <a:bodyPr>
            <a:normAutofit fontScale="90000"/>
          </a:bodyPr>
          <a:lstStyle/>
          <a:p>
            <a:r>
              <a:rPr lang="en-US" sz="3600" spc="-10" dirty="0">
                <a:solidFill>
                  <a:srgbClr val="006FC0"/>
                </a:solidFill>
                <a:latin typeface="Mark Pro Book" panose="020B0604020201010104" pitchFamily="34" charset="0"/>
              </a:rPr>
              <a:t>89th Texas Legislature</a:t>
            </a:r>
            <a:br>
              <a:rPr lang="en-US" spc="-10" dirty="0">
                <a:solidFill>
                  <a:srgbClr val="006FC0"/>
                </a:solidFill>
                <a:latin typeface="Mark Pro Book" panose="020B0604020201010104" pitchFamily="34" charset="0"/>
              </a:rPr>
            </a:br>
            <a:r>
              <a:rPr lang="en-US" sz="3600" spc="-10" dirty="0">
                <a:solidFill>
                  <a:srgbClr val="0070C0"/>
                </a:solidFill>
                <a:latin typeface="Mark Pro Book" panose="020B0604020201010104" pitchFamily="34" charset="0"/>
              </a:rPr>
              <a:t>Lobbying, Political Subdivisions, and Government Bodies</a:t>
            </a:r>
            <a:endParaRPr lang="en-US" dirty="0">
              <a:solidFill>
                <a:srgbClr val="0070C0"/>
              </a:solidFill>
              <a:latin typeface="Mark Pro Book" panose="020B0604020201010104" pitchFamily="34" charset="0"/>
            </a:endParaRPr>
          </a:p>
        </p:txBody>
      </p:sp>
    </p:spTree>
    <p:extLst>
      <p:ext uri="{BB962C8B-B14F-4D97-AF65-F5344CB8AC3E}">
        <p14:creationId xmlns:p14="http://schemas.microsoft.com/office/powerpoint/2010/main" val="176157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xEl>
                                              <p:pRg st="0" end="0"/>
                                            </p:txEl>
                                          </p:spTgt>
                                        </p:tgtEl>
                                      </p:cBhvr>
                                    </p:animEffect>
                                    <p:animScale>
                                      <p:cBhvr>
                                        <p:cTn id="7" dur="250" autoRev="1" fill="hold"/>
                                        <p:tgtEl>
                                          <p:spTgt spid="6">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BFDCB-CA11-556E-1251-26CC8E7C1BB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52AA49-6B41-8525-2954-0A77DFC8A485}"/>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030170A6-8068-9AA1-81FF-A34C073FA4E8}"/>
              </a:ext>
            </a:extLst>
          </p:cNvPr>
          <p:cNvSpPr>
            <a:spLocks noGrp="1"/>
          </p:cNvSpPr>
          <p:nvPr>
            <p:ph type="body" sz="quarter" idx="10"/>
          </p:nvPr>
        </p:nvSpPr>
        <p:spPr/>
        <p:txBody>
          <a:bodyPr>
            <a:normAutofit fontScale="92500" lnSpcReduction="20000"/>
          </a:bodyPr>
          <a:lstStyle/>
          <a:p>
            <a:endParaRPr lang="en-US"/>
          </a:p>
        </p:txBody>
      </p:sp>
      <p:sp>
        <p:nvSpPr>
          <p:cNvPr id="5" name="Google Shape;700;p25">
            <a:extLst>
              <a:ext uri="{FF2B5EF4-FFF2-40B4-BE49-F238E27FC236}">
                <a16:creationId xmlns:a16="http://schemas.microsoft.com/office/drawing/2014/main" id="{2FB69185-474B-3AB2-0931-7ED63D04B5BB}"/>
              </a:ext>
            </a:extLst>
          </p:cNvPr>
          <p:cNvSpPr txBox="1">
            <a:spLocks/>
          </p:cNvSpPr>
          <p:nvPr/>
        </p:nvSpPr>
        <p:spPr>
          <a:xfrm>
            <a:off x="555276" y="1825625"/>
            <a:ext cx="10798523" cy="4351338"/>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002060"/>
              </a:buClr>
              <a:buSzPts val="2800"/>
            </a:pPr>
            <a:r>
              <a:rPr lang="en-US">
                <a:solidFill>
                  <a:srgbClr val="002060"/>
                </a:solidFill>
                <a:latin typeface="Arial"/>
                <a:ea typeface="Arial"/>
                <a:cs typeface="Arial"/>
                <a:sym typeface="Arial"/>
              </a:rPr>
              <a:t>4 Special Sessions in the same year</a:t>
            </a:r>
            <a:br>
              <a:rPr lang="en-US">
                <a:solidFill>
                  <a:srgbClr val="002060"/>
                </a:solidFill>
                <a:latin typeface="Arial"/>
                <a:ea typeface="Arial"/>
                <a:cs typeface="Arial"/>
                <a:sym typeface="Arial"/>
              </a:rPr>
            </a:br>
            <a:endParaRPr lang="en-US">
              <a:solidFill>
                <a:srgbClr val="002060"/>
              </a:solidFill>
              <a:latin typeface="Arial"/>
              <a:ea typeface="Arial"/>
              <a:cs typeface="Arial"/>
              <a:sym typeface="Arial"/>
            </a:endParaRPr>
          </a:p>
          <a:p>
            <a:pPr>
              <a:buClr>
                <a:srgbClr val="002060"/>
              </a:buClr>
              <a:buSzPts val="2800"/>
            </a:pPr>
            <a:r>
              <a:rPr lang="en-US">
                <a:solidFill>
                  <a:srgbClr val="002060"/>
                </a:solidFill>
                <a:latin typeface="Arial"/>
                <a:ea typeface="Arial"/>
                <a:cs typeface="Arial"/>
                <a:sym typeface="Arial"/>
              </a:rPr>
              <a:t>House Impeachment of Ken Paxton</a:t>
            </a:r>
            <a:br>
              <a:rPr lang="en-US">
                <a:solidFill>
                  <a:srgbClr val="002060"/>
                </a:solidFill>
                <a:latin typeface="Arial"/>
                <a:ea typeface="Arial"/>
                <a:cs typeface="Arial"/>
                <a:sym typeface="Arial"/>
              </a:rPr>
            </a:br>
            <a:endParaRPr lang="en-US">
              <a:solidFill>
                <a:srgbClr val="002060"/>
              </a:solidFill>
              <a:latin typeface="Arial"/>
              <a:ea typeface="Arial"/>
              <a:cs typeface="Arial"/>
              <a:sym typeface="Arial"/>
            </a:endParaRPr>
          </a:p>
          <a:p>
            <a:pPr>
              <a:buClr>
                <a:srgbClr val="002060"/>
              </a:buClr>
              <a:buSzPts val="2800"/>
            </a:pPr>
            <a:r>
              <a:rPr lang="en-US">
                <a:solidFill>
                  <a:srgbClr val="002060"/>
                </a:solidFill>
                <a:latin typeface="Arial"/>
                <a:ea typeface="Arial"/>
                <a:cs typeface="Arial"/>
                <a:sym typeface="Arial"/>
              </a:rPr>
              <a:t>Senate Acquittal in Impeachment </a:t>
            </a:r>
            <a:br>
              <a:rPr lang="en-US">
                <a:solidFill>
                  <a:srgbClr val="002060"/>
                </a:solidFill>
                <a:latin typeface="Arial"/>
                <a:ea typeface="Arial"/>
                <a:cs typeface="Arial"/>
                <a:sym typeface="Arial"/>
              </a:rPr>
            </a:br>
            <a:r>
              <a:rPr lang="en-US">
                <a:solidFill>
                  <a:srgbClr val="002060"/>
                </a:solidFill>
                <a:latin typeface="Arial"/>
                <a:ea typeface="Arial"/>
                <a:cs typeface="Arial"/>
                <a:sym typeface="Arial"/>
              </a:rPr>
              <a:t>Trial</a:t>
            </a:r>
            <a:br>
              <a:rPr lang="en-US">
                <a:solidFill>
                  <a:srgbClr val="002060"/>
                </a:solidFill>
                <a:latin typeface="Arial"/>
                <a:ea typeface="Arial"/>
                <a:cs typeface="Arial"/>
                <a:sym typeface="Arial"/>
              </a:rPr>
            </a:br>
            <a:endParaRPr lang="en-US">
              <a:solidFill>
                <a:srgbClr val="002060"/>
              </a:solidFill>
              <a:latin typeface="Arial"/>
              <a:ea typeface="Arial"/>
              <a:cs typeface="Arial"/>
              <a:sym typeface="Arial"/>
            </a:endParaRPr>
          </a:p>
          <a:p>
            <a:pPr>
              <a:buClr>
                <a:srgbClr val="002060"/>
              </a:buClr>
              <a:buSzPts val="2800"/>
            </a:pPr>
            <a:r>
              <a:rPr lang="en-US">
                <a:solidFill>
                  <a:srgbClr val="002060"/>
                </a:solidFill>
                <a:latin typeface="Arial"/>
                <a:ea typeface="Arial"/>
                <a:cs typeface="Arial"/>
                <a:sym typeface="Arial"/>
              </a:rPr>
              <a:t>Unanimous Expulsion of Rep </a:t>
            </a:r>
            <a:br>
              <a:rPr lang="en-US">
                <a:solidFill>
                  <a:srgbClr val="002060"/>
                </a:solidFill>
                <a:latin typeface="Arial"/>
                <a:ea typeface="Arial"/>
                <a:cs typeface="Arial"/>
                <a:sym typeface="Arial"/>
              </a:rPr>
            </a:br>
            <a:r>
              <a:rPr lang="en-US">
                <a:solidFill>
                  <a:srgbClr val="002060"/>
                </a:solidFill>
                <a:latin typeface="Arial"/>
                <a:ea typeface="Arial"/>
                <a:cs typeface="Arial"/>
                <a:sym typeface="Arial"/>
              </a:rPr>
              <a:t>Bryan Slaton</a:t>
            </a:r>
            <a:br>
              <a:rPr lang="en-US">
                <a:solidFill>
                  <a:srgbClr val="002060"/>
                </a:solidFill>
                <a:latin typeface="Arial"/>
                <a:ea typeface="Arial"/>
                <a:cs typeface="Arial"/>
                <a:sym typeface="Arial"/>
              </a:rPr>
            </a:br>
            <a:endParaRPr lang="en-US">
              <a:solidFill>
                <a:srgbClr val="002060"/>
              </a:solidFill>
              <a:latin typeface="Arial"/>
              <a:ea typeface="Arial"/>
              <a:cs typeface="Arial"/>
              <a:sym typeface="Arial"/>
            </a:endParaRPr>
          </a:p>
          <a:p>
            <a:pPr indent="-50800">
              <a:buClr>
                <a:schemeClr val="dk1"/>
              </a:buClr>
              <a:buSzPts val="2800"/>
              <a:buFont typeface="Arial" panose="020B0604020202020204" pitchFamily="34" charset="0"/>
              <a:buNone/>
            </a:pPr>
            <a:endParaRPr lang="en-US">
              <a:solidFill>
                <a:srgbClr val="002060"/>
              </a:solidFill>
              <a:latin typeface="Arial"/>
              <a:ea typeface="Arial"/>
              <a:cs typeface="Arial"/>
              <a:sym typeface="Arial"/>
            </a:endParaRPr>
          </a:p>
          <a:p>
            <a:pPr indent="-50800">
              <a:buClr>
                <a:schemeClr val="dk1"/>
              </a:buClr>
              <a:buSzPts val="2800"/>
              <a:buFont typeface="Arial" panose="020B0604020202020204" pitchFamily="34" charset="0"/>
              <a:buNone/>
            </a:pPr>
            <a:endParaRPr lang="en-US" dirty="0">
              <a:solidFill>
                <a:srgbClr val="002060"/>
              </a:solidFill>
              <a:latin typeface="Arial"/>
              <a:ea typeface="Arial"/>
              <a:cs typeface="Arial"/>
              <a:sym typeface="Arial"/>
            </a:endParaRPr>
          </a:p>
        </p:txBody>
      </p:sp>
      <p:pic>
        <p:nvPicPr>
          <p:cNvPr id="6" name="Google Shape;701;p25">
            <a:extLst>
              <a:ext uri="{FF2B5EF4-FFF2-40B4-BE49-F238E27FC236}">
                <a16:creationId xmlns:a16="http://schemas.microsoft.com/office/drawing/2014/main" id="{824F2366-0A1E-098D-B3B6-65C4A081A7B1}"/>
              </a:ext>
            </a:extLst>
          </p:cNvPr>
          <p:cNvPicPr preferRelativeResize="0"/>
          <p:nvPr/>
        </p:nvPicPr>
        <p:blipFill rotWithShape="1">
          <a:blip r:embed="rId3">
            <a:alphaModFix/>
          </a:blip>
          <a:srcRect r="18290"/>
          <a:stretch/>
        </p:blipFill>
        <p:spPr>
          <a:xfrm rot="5400000">
            <a:off x="6654011" y="379228"/>
            <a:ext cx="7038753" cy="6280298"/>
          </a:xfrm>
          <a:prstGeom prst="rect">
            <a:avLst/>
          </a:prstGeom>
          <a:noFill/>
          <a:ln>
            <a:noFill/>
          </a:ln>
        </p:spPr>
      </p:pic>
      <p:sp>
        <p:nvSpPr>
          <p:cNvPr id="7" name="Google Shape;702;p25">
            <a:extLst>
              <a:ext uri="{FF2B5EF4-FFF2-40B4-BE49-F238E27FC236}">
                <a16:creationId xmlns:a16="http://schemas.microsoft.com/office/drawing/2014/main" id="{63F42935-0D9F-0D29-5431-2D4BB5AE23EB}"/>
              </a:ext>
            </a:extLst>
          </p:cNvPr>
          <p:cNvSpPr txBox="1">
            <a:spLocks/>
          </p:cNvSpPr>
          <p:nvPr/>
        </p:nvSpPr>
        <p:spPr>
          <a:xfrm>
            <a:off x="555277" y="365125"/>
            <a:ext cx="6477962"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spcBef>
                <a:spcPts val="0"/>
              </a:spcBef>
              <a:buClr>
                <a:srgbClr val="002060"/>
              </a:buClr>
              <a:buSzPts val="3600"/>
              <a:buFont typeface="Arial"/>
              <a:buNone/>
            </a:pPr>
            <a:r>
              <a:rPr lang="en-US" sz="3600">
                <a:solidFill>
                  <a:srgbClr val="002060"/>
                </a:solidFill>
                <a:latin typeface="Arial"/>
                <a:ea typeface="Arial"/>
                <a:cs typeface="Arial"/>
                <a:sym typeface="Arial"/>
              </a:rPr>
              <a:t>88</a:t>
            </a:r>
            <a:r>
              <a:rPr lang="en-US" sz="3600" baseline="30000">
                <a:solidFill>
                  <a:srgbClr val="002060"/>
                </a:solidFill>
                <a:latin typeface="Arial"/>
                <a:ea typeface="Arial"/>
                <a:cs typeface="Arial"/>
                <a:sym typeface="Arial"/>
              </a:rPr>
              <a:t>th</a:t>
            </a:r>
            <a:r>
              <a:rPr lang="en-US" sz="3600">
                <a:solidFill>
                  <a:srgbClr val="002060"/>
                </a:solidFill>
                <a:latin typeface="Arial"/>
                <a:ea typeface="Arial"/>
                <a:cs typeface="Arial"/>
                <a:sym typeface="Arial"/>
              </a:rPr>
              <a:t> Special Session(s):  </a:t>
            </a:r>
            <a:r>
              <a:rPr lang="en-US" sz="3600" b="1">
                <a:solidFill>
                  <a:srgbClr val="002060"/>
                </a:solidFill>
                <a:latin typeface="Arial"/>
                <a:ea typeface="Arial"/>
                <a:cs typeface="Arial"/>
                <a:sym typeface="Arial"/>
              </a:rPr>
              <a:t>A Series of Firsts</a:t>
            </a:r>
            <a:endParaRPr lang="en-US"/>
          </a:p>
        </p:txBody>
      </p:sp>
      <p:pic>
        <p:nvPicPr>
          <p:cNvPr id="8" name="Google Shape;703;p25" descr="The-record-breaker GIFs - Get the best GIF on GIPHY">
            <a:extLst>
              <a:ext uri="{FF2B5EF4-FFF2-40B4-BE49-F238E27FC236}">
                <a16:creationId xmlns:a16="http://schemas.microsoft.com/office/drawing/2014/main" id="{1F7FCDCF-C334-CFA5-1ADB-189185E320A9}"/>
              </a:ext>
            </a:extLst>
          </p:cNvPr>
          <p:cNvPicPr preferRelativeResize="0"/>
          <p:nvPr/>
        </p:nvPicPr>
        <p:blipFill rotWithShape="1">
          <a:blip r:embed="rId4">
            <a:alphaModFix/>
          </a:blip>
          <a:srcRect/>
          <a:stretch/>
        </p:blipFill>
        <p:spPr>
          <a:xfrm>
            <a:off x="7033238" y="2265615"/>
            <a:ext cx="6280299" cy="3548369"/>
          </a:xfrm>
          <a:prstGeom prst="rect">
            <a:avLst/>
          </a:prstGeom>
          <a:noFill/>
          <a:ln>
            <a:noFill/>
          </a:ln>
        </p:spPr>
      </p:pic>
    </p:spTree>
    <p:extLst>
      <p:ext uri="{BB962C8B-B14F-4D97-AF65-F5344CB8AC3E}">
        <p14:creationId xmlns:p14="http://schemas.microsoft.com/office/powerpoint/2010/main" val="358214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5127425-9CC5-9255-442D-0CBA7AB1BC1F}"/>
              </a:ext>
            </a:extLst>
          </p:cNvPr>
          <p:cNvSpPr>
            <a:spLocks noGrp="1"/>
          </p:cNvSpPr>
          <p:nvPr>
            <p:ph type="body" sz="quarter" idx="10"/>
          </p:nvPr>
        </p:nvSpPr>
        <p:spPr/>
        <p:txBody>
          <a:bodyPr>
            <a:normAutofit fontScale="92500" lnSpcReduction="20000"/>
          </a:bodyPr>
          <a:lstStyle/>
          <a:p>
            <a:endParaRPr lang="en-US"/>
          </a:p>
        </p:txBody>
      </p:sp>
      <p:sp>
        <p:nvSpPr>
          <p:cNvPr id="6" name="TextBox 5">
            <a:extLst>
              <a:ext uri="{FF2B5EF4-FFF2-40B4-BE49-F238E27FC236}">
                <a16:creationId xmlns:a16="http://schemas.microsoft.com/office/drawing/2014/main" id="{25C7E994-126F-1EDA-965E-C1A18C8A52CD}"/>
              </a:ext>
            </a:extLst>
          </p:cNvPr>
          <p:cNvSpPr txBox="1"/>
          <p:nvPr/>
        </p:nvSpPr>
        <p:spPr>
          <a:xfrm>
            <a:off x="838200" y="1690321"/>
            <a:ext cx="10364243" cy="4081117"/>
          </a:xfrm>
          <a:prstGeom prst="rect">
            <a:avLst/>
          </a:prstGeom>
          <a:noFill/>
        </p:spPr>
        <p:txBody>
          <a:bodyPr wrap="square">
            <a:spAutoFit/>
          </a:bodyPr>
          <a:lstStyle/>
          <a:p>
            <a:pPr>
              <a:spcBef>
                <a:spcPct val="20000"/>
              </a:spcBef>
              <a:defRPr/>
            </a:pPr>
            <a:r>
              <a:rPr lang="en-US" sz="1800" b="1" dirty="0">
                <a:solidFill>
                  <a:srgbClr val="002060"/>
                </a:solidFill>
                <a:latin typeface="Mark Pro Book" panose="020B0604020201010104" pitchFamily="34" charset="0"/>
              </a:rPr>
              <a:t>HB 156 (Raymond) </a:t>
            </a:r>
            <a:r>
              <a:rPr lang="en-US" sz="1800" dirty="0">
                <a:latin typeface="Mark Pro Book" panose="020B0604020201010104" pitchFamily="34" charset="0"/>
              </a:rPr>
              <a:t>Relating to a study by the TCEQ regarding the protection of certain water facilities from catastrophes.</a:t>
            </a:r>
          </a:p>
          <a:p>
            <a:pPr>
              <a:spcBef>
                <a:spcPct val="20000"/>
              </a:spcBef>
              <a:defRPr/>
            </a:pPr>
            <a:endParaRPr lang="en-US" sz="1800" dirty="0">
              <a:latin typeface="Mark Pro Book" panose="020B0604020201010104" pitchFamily="34" charset="0"/>
            </a:endParaRPr>
          </a:p>
          <a:p>
            <a:pPr>
              <a:spcBef>
                <a:spcPct val="20000"/>
              </a:spcBef>
              <a:defRPr/>
            </a:pPr>
            <a:r>
              <a:rPr lang="en-US" sz="1800" b="1" dirty="0">
                <a:solidFill>
                  <a:srgbClr val="002060"/>
                </a:solidFill>
                <a:latin typeface="Mark Pro Book" panose="020B0604020201010104" pitchFamily="34" charset="0"/>
              </a:rPr>
              <a:t>HB 157 (Raymond) </a:t>
            </a:r>
            <a:r>
              <a:rPr lang="en-US" sz="1800" b="0" i="0" dirty="0">
                <a:solidFill>
                  <a:srgbClr val="000000"/>
                </a:solidFill>
                <a:effectLst/>
                <a:latin typeface="Mark Pro Book" panose="020B0604020201010104" pitchFamily="34" charset="0"/>
              </a:rPr>
              <a:t>Relating to the production by the TCEQ on an annual report on public drinking water systems </a:t>
            </a:r>
            <a:r>
              <a:rPr lang="en-US" sz="1800" b="1" i="0" dirty="0">
                <a:solidFill>
                  <a:srgbClr val="000000"/>
                </a:solidFill>
                <a:effectLst/>
                <a:latin typeface="Mark Pro Book" panose="020B0604020201010104" pitchFamily="34" charset="0"/>
              </a:rPr>
              <a:t>(Refiled) </a:t>
            </a:r>
            <a:br>
              <a:rPr lang="en-US" sz="1800" dirty="0">
                <a:latin typeface="Mark Pro Book" panose="020B0604020201010104" pitchFamily="34" charset="0"/>
              </a:rPr>
            </a:br>
            <a:endParaRPr lang="en-US" sz="1800" dirty="0">
              <a:latin typeface="Mark Pro Book" panose="020B0604020201010104" pitchFamily="34" charset="0"/>
            </a:endParaRPr>
          </a:p>
          <a:p>
            <a:pPr>
              <a:spcBef>
                <a:spcPct val="20000"/>
              </a:spcBef>
              <a:defRPr/>
            </a:pPr>
            <a:r>
              <a:rPr lang="en-US" sz="1800" b="1" dirty="0">
                <a:solidFill>
                  <a:srgbClr val="002060"/>
                </a:solidFill>
                <a:latin typeface="Mark Pro Book" panose="020B0604020201010104" pitchFamily="34" charset="0"/>
              </a:rPr>
              <a:t>HB 310 (Guillen) </a:t>
            </a:r>
            <a:r>
              <a:rPr lang="en-US" sz="1800" dirty="0">
                <a:latin typeface="Mark Pro Book" panose="020B0604020201010104" pitchFamily="34" charset="0"/>
              </a:rPr>
              <a:t>Relating to </a:t>
            </a:r>
            <a:r>
              <a:rPr lang="en-US" sz="1800" b="0" i="0" dirty="0">
                <a:solidFill>
                  <a:srgbClr val="000000"/>
                </a:solidFill>
                <a:effectLst/>
                <a:latin typeface="Mark Pro Book" panose="020B0604020201010104" pitchFamily="34" charset="0"/>
              </a:rPr>
              <a:t>the use of money transferred from the Texas Wate</a:t>
            </a:r>
            <a:r>
              <a:rPr lang="en-US" sz="1800" dirty="0">
                <a:solidFill>
                  <a:srgbClr val="000000"/>
                </a:solidFill>
                <a:latin typeface="Mark Pro Book" panose="020B0604020201010104" pitchFamily="34" charset="0"/>
              </a:rPr>
              <a:t>r Fund</a:t>
            </a:r>
            <a:endParaRPr lang="en-US" sz="1800" dirty="0">
              <a:latin typeface="Mark Pro Book" panose="020B0604020201010104" pitchFamily="34" charset="0"/>
            </a:endParaRPr>
          </a:p>
          <a:p>
            <a:pPr>
              <a:spcBef>
                <a:spcPct val="20000"/>
              </a:spcBef>
              <a:defRPr/>
            </a:pPr>
            <a:endParaRPr lang="en-US" sz="1800" b="1" i="0" dirty="0">
              <a:solidFill>
                <a:srgbClr val="002060"/>
              </a:solidFill>
              <a:effectLst/>
              <a:latin typeface="Mark Pro Book" panose="020B0604020201010104" pitchFamily="34" charset="0"/>
            </a:endParaRPr>
          </a:p>
          <a:p>
            <a:pPr>
              <a:spcBef>
                <a:spcPct val="20000"/>
              </a:spcBef>
              <a:defRPr/>
            </a:pPr>
            <a:r>
              <a:rPr lang="en-US" sz="1800" b="1" i="0" dirty="0">
                <a:solidFill>
                  <a:srgbClr val="002060"/>
                </a:solidFill>
                <a:effectLst/>
                <a:latin typeface="Mark Pro Book" panose="020B0604020201010104" pitchFamily="34" charset="0"/>
              </a:rPr>
              <a:t>HB 365 (</a:t>
            </a:r>
            <a:r>
              <a:rPr lang="en-US" sz="1800" b="1" dirty="0">
                <a:solidFill>
                  <a:srgbClr val="002060"/>
                </a:solidFill>
                <a:latin typeface="Mark Pro Book" panose="020B0604020201010104" pitchFamily="34" charset="0"/>
              </a:rPr>
              <a:t>Gonzalez</a:t>
            </a:r>
            <a:r>
              <a:rPr lang="en-US" sz="1800" b="1" i="0" dirty="0">
                <a:solidFill>
                  <a:srgbClr val="002060"/>
                </a:solidFill>
                <a:effectLst/>
                <a:latin typeface="Mark Pro Book" panose="020B0604020201010104" pitchFamily="34" charset="0"/>
              </a:rPr>
              <a:t>) </a:t>
            </a:r>
            <a:r>
              <a:rPr lang="en-US" sz="1800" b="0" i="0" dirty="0">
                <a:solidFill>
                  <a:srgbClr val="000000"/>
                </a:solidFill>
                <a:effectLst/>
                <a:latin typeface="Mark Pro Book" panose="020B0604020201010104" pitchFamily="34" charset="0"/>
              </a:rPr>
              <a:t>Relating to the authority of the TWDB to provide financial assistance from the economically distressed areas account that is not required to be repaid.  </a:t>
            </a:r>
          </a:p>
          <a:p>
            <a:pPr>
              <a:spcBef>
                <a:spcPct val="20000"/>
              </a:spcBef>
              <a:defRPr/>
            </a:pPr>
            <a:endParaRPr lang="en-US" sz="1800" dirty="0">
              <a:solidFill>
                <a:srgbClr val="000000"/>
              </a:solidFill>
              <a:latin typeface="Mark Pro Book" panose="020B0604020201010104" pitchFamily="34" charset="0"/>
            </a:endParaRPr>
          </a:p>
          <a:p>
            <a:pPr>
              <a:spcBef>
                <a:spcPct val="20000"/>
              </a:spcBef>
              <a:defRPr/>
            </a:pPr>
            <a:r>
              <a:rPr lang="en-US" sz="1800" b="1" dirty="0">
                <a:solidFill>
                  <a:srgbClr val="002060"/>
                </a:solidFill>
                <a:latin typeface="Mark Pro Book" panose="020B0604020201010104" pitchFamily="34" charset="0"/>
              </a:rPr>
              <a:t>HB 422 (Gonzalez) </a:t>
            </a:r>
            <a:r>
              <a:rPr lang="en-US" sz="1800" dirty="0">
                <a:solidFill>
                  <a:srgbClr val="000000"/>
                </a:solidFill>
                <a:latin typeface="Mark Pro Book" panose="020B0604020201010104" pitchFamily="34" charset="0"/>
              </a:rPr>
              <a:t>Relating to limitations on the issuance of bonds by the TWDB for the development of certain projects in economically distressed areas. </a:t>
            </a:r>
            <a:endParaRPr lang="en-US" sz="1800" dirty="0">
              <a:latin typeface="Mark Pro Book" panose="020B0604020201010104" pitchFamily="34" charset="0"/>
            </a:endParaRPr>
          </a:p>
        </p:txBody>
      </p:sp>
      <p:sp>
        <p:nvSpPr>
          <p:cNvPr id="7" name="Title 1">
            <a:extLst>
              <a:ext uri="{FF2B5EF4-FFF2-40B4-BE49-F238E27FC236}">
                <a16:creationId xmlns:a16="http://schemas.microsoft.com/office/drawing/2014/main" id="{A7DF6553-DFFF-AF0C-CBC4-D51777169AA1}"/>
              </a:ext>
            </a:extLst>
          </p:cNvPr>
          <p:cNvSpPr>
            <a:spLocks noGrp="1"/>
          </p:cNvSpPr>
          <p:nvPr>
            <p:ph type="title"/>
          </p:nvPr>
        </p:nvSpPr>
        <p:spPr>
          <a:xfrm>
            <a:off x="838200" y="151469"/>
            <a:ext cx="10515600" cy="1325563"/>
          </a:xfrm>
        </p:spPr>
        <p:txBody>
          <a:bodyPr>
            <a:normAutofit/>
          </a:bodyPr>
          <a:lstStyle/>
          <a:p>
            <a:r>
              <a:rPr lang="en-US" sz="3600" spc="-10" dirty="0">
                <a:solidFill>
                  <a:srgbClr val="006FC0"/>
                </a:solidFill>
                <a:latin typeface="Mark Pro Book" panose="020B0604020201010104" pitchFamily="34" charset="0"/>
              </a:rPr>
              <a:t>89th Texas Legislature</a:t>
            </a:r>
            <a:br>
              <a:rPr lang="en-US" spc="-10" dirty="0">
                <a:solidFill>
                  <a:srgbClr val="006FC0"/>
                </a:solidFill>
                <a:latin typeface="Mark Pro Book" panose="020B0604020201010104" pitchFamily="34" charset="0"/>
              </a:rPr>
            </a:br>
            <a:r>
              <a:rPr lang="en-US" sz="3600" spc="-10" dirty="0">
                <a:solidFill>
                  <a:srgbClr val="0070C0"/>
                </a:solidFill>
                <a:latin typeface="Mark Pro Book" panose="020B0604020201010104" pitchFamily="34" charset="0"/>
              </a:rPr>
              <a:t>Funding, Research, and Resiliency</a:t>
            </a:r>
            <a:endParaRPr lang="en-US" dirty="0">
              <a:solidFill>
                <a:srgbClr val="0070C0"/>
              </a:solidFill>
              <a:latin typeface="Mark Pro Book" panose="020B0604020201010104" pitchFamily="34" charset="0"/>
            </a:endParaRPr>
          </a:p>
        </p:txBody>
      </p:sp>
    </p:spTree>
    <p:extLst>
      <p:ext uri="{BB962C8B-B14F-4D97-AF65-F5344CB8AC3E}">
        <p14:creationId xmlns:p14="http://schemas.microsoft.com/office/powerpoint/2010/main" val="42085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xEl>
                                              <p:pRg st="3" end="3"/>
                                            </p:txEl>
                                          </p:spTgt>
                                        </p:tgtEl>
                                      </p:cBhvr>
                                    </p:animEffect>
                                    <p:animScale>
                                      <p:cBhvr>
                                        <p:cTn id="7" dur="250" autoRev="1" fill="hold"/>
                                        <p:tgtEl>
                                          <p:spTgt spid="6">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B858FC-DE90-F747-FE39-F12E18CF68CB}"/>
              </a:ext>
            </a:extLst>
          </p:cNvPr>
          <p:cNvSpPr>
            <a:spLocks noGrp="1"/>
          </p:cNvSpPr>
          <p:nvPr>
            <p:ph idx="1"/>
          </p:nvPr>
        </p:nvSpPr>
        <p:spPr/>
        <p:txBody>
          <a:bodyPr>
            <a:normAutofit fontScale="70000" lnSpcReduction="20000"/>
          </a:bodyPr>
          <a:lstStyle/>
          <a:p>
            <a:pPr>
              <a:spcBef>
                <a:spcPct val="20000"/>
              </a:spcBef>
              <a:defRPr/>
            </a:pPr>
            <a:endParaRPr lang="en-US" sz="2800" b="1" dirty="0">
              <a:solidFill>
                <a:srgbClr val="002060"/>
              </a:solidFill>
              <a:latin typeface="Mark Pro Book" panose="020B0604020201010104" pitchFamily="34" charset="0"/>
            </a:endParaRPr>
          </a:p>
          <a:p>
            <a:pPr>
              <a:spcBef>
                <a:spcPct val="20000"/>
              </a:spcBef>
              <a:defRPr/>
            </a:pPr>
            <a:r>
              <a:rPr lang="en-US" sz="2800" b="1" dirty="0">
                <a:solidFill>
                  <a:srgbClr val="002060"/>
                </a:solidFill>
                <a:latin typeface="Mark Pro Book" panose="020B0604020201010104" pitchFamily="34" charset="0"/>
              </a:rPr>
              <a:t>HB 1344 (Troxclair) </a:t>
            </a:r>
            <a:r>
              <a:rPr lang="en-US" sz="2800" dirty="0">
                <a:solidFill>
                  <a:srgbClr val="000000"/>
                </a:solidFill>
                <a:latin typeface="Mark Pro Book" panose="020B0604020201010104" pitchFamily="34" charset="0"/>
              </a:rPr>
              <a:t>Relating to prioritization of requests for financial assistance from certain funds administered by the TWDB</a:t>
            </a:r>
          </a:p>
          <a:p>
            <a:pPr marL="0" indent="0">
              <a:spcBef>
                <a:spcPct val="20000"/>
              </a:spcBef>
              <a:buNone/>
              <a:defRPr/>
            </a:pPr>
            <a:endParaRPr lang="en-US" sz="2800" b="1" dirty="0">
              <a:solidFill>
                <a:srgbClr val="002060"/>
              </a:solidFill>
              <a:latin typeface="Mark Pro Book" panose="020B0604020201010104" pitchFamily="34" charset="0"/>
            </a:endParaRPr>
          </a:p>
          <a:p>
            <a:pPr>
              <a:spcBef>
                <a:spcPct val="20000"/>
              </a:spcBef>
              <a:defRPr/>
            </a:pPr>
            <a:r>
              <a:rPr lang="en-US" sz="2800" b="1" dirty="0">
                <a:solidFill>
                  <a:srgbClr val="002060"/>
                </a:solidFill>
                <a:latin typeface="Mark Pro Book" panose="020B0604020201010104" pitchFamily="34" charset="0"/>
              </a:rPr>
              <a:t>HB 1501 (</a:t>
            </a:r>
            <a:r>
              <a:rPr lang="en-US" sz="2800" b="1" dirty="0" err="1">
                <a:solidFill>
                  <a:srgbClr val="002060"/>
                </a:solidFill>
                <a:latin typeface="Mark Pro Book" panose="020B0604020201010104" pitchFamily="34" charset="0"/>
              </a:rPr>
              <a:t>Tinderholt</a:t>
            </a:r>
            <a:r>
              <a:rPr lang="en-US" sz="2800" b="1" dirty="0">
                <a:solidFill>
                  <a:srgbClr val="002060"/>
                </a:solidFill>
                <a:latin typeface="Mark Pro Book" panose="020B0604020201010104" pitchFamily="34" charset="0"/>
              </a:rPr>
              <a:t>) </a:t>
            </a:r>
            <a:r>
              <a:rPr lang="en-US" sz="2800" b="0" i="0" dirty="0">
                <a:solidFill>
                  <a:srgbClr val="000000"/>
                </a:solidFill>
                <a:effectLst/>
                <a:latin typeface="Mark Pro Book" panose="020B0604020201010104" pitchFamily="34" charset="0"/>
              </a:rPr>
              <a:t>Relating to the study of the feasibility of using seawater desalination process in Texas. </a:t>
            </a:r>
          </a:p>
          <a:p>
            <a:pPr>
              <a:spcBef>
                <a:spcPct val="20000"/>
              </a:spcBef>
              <a:defRPr/>
            </a:pPr>
            <a:endParaRPr lang="en-US" sz="2800" dirty="0">
              <a:solidFill>
                <a:srgbClr val="000000"/>
              </a:solidFill>
              <a:latin typeface="Mark Pro Book" panose="020B0604020201010104" pitchFamily="34" charset="0"/>
            </a:endParaRPr>
          </a:p>
          <a:p>
            <a:pPr>
              <a:spcBef>
                <a:spcPct val="20000"/>
              </a:spcBef>
              <a:defRPr/>
            </a:pPr>
            <a:r>
              <a:rPr lang="en-US" sz="2800" b="1" dirty="0">
                <a:solidFill>
                  <a:srgbClr val="002060"/>
                </a:solidFill>
                <a:latin typeface="Mark Pro Book" panose="020B0604020201010104" pitchFamily="34" charset="0"/>
              </a:rPr>
              <a:t>HB 1400 (Harris)/ SB 718 (Kolkhorst) </a:t>
            </a:r>
            <a:r>
              <a:rPr lang="en-US" sz="2800" dirty="0">
                <a:latin typeface="Mark Pro Book" panose="020B0604020201010104" pitchFamily="34" charset="0"/>
              </a:rPr>
              <a:t>Relating to the creation of the groundwater science, research, and innovation fund to be administered by the TWDB. </a:t>
            </a:r>
          </a:p>
          <a:p>
            <a:pPr>
              <a:spcBef>
                <a:spcPct val="20000"/>
              </a:spcBef>
              <a:defRPr/>
            </a:pPr>
            <a:endParaRPr lang="en-US" sz="2800" b="1" i="0" dirty="0">
              <a:solidFill>
                <a:srgbClr val="002060"/>
              </a:solidFill>
              <a:effectLst/>
              <a:latin typeface="Mark Pro Book" panose="020B0604020201010104" pitchFamily="34" charset="0"/>
            </a:endParaRPr>
          </a:p>
          <a:p>
            <a:pPr>
              <a:spcBef>
                <a:spcPct val="20000"/>
              </a:spcBef>
              <a:defRPr/>
            </a:pPr>
            <a:r>
              <a:rPr lang="en-US" sz="2800" b="1" i="0" dirty="0">
                <a:solidFill>
                  <a:srgbClr val="002060"/>
                </a:solidFill>
                <a:effectLst/>
                <a:latin typeface="Mark Pro Book" panose="020B0604020201010104" pitchFamily="34" charset="0"/>
              </a:rPr>
              <a:t>HB </a:t>
            </a:r>
            <a:r>
              <a:rPr lang="en-US" sz="2800" b="1" dirty="0">
                <a:solidFill>
                  <a:srgbClr val="002060"/>
                </a:solidFill>
                <a:latin typeface="Mark Pro Book" panose="020B0604020201010104" pitchFamily="34" charset="0"/>
              </a:rPr>
              <a:t>1523</a:t>
            </a:r>
            <a:r>
              <a:rPr lang="en-US" sz="2800" b="1" i="0" dirty="0">
                <a:solidFill>
                  <a:srgbClr val="002060"/>
                </a:solidFill>
                <a:effectLst/>
                <a:latin typeface="Mark Pro Book" panose="020B0604020201010104" pitchFamily="34" charset="0"/>
              </a:rPr>
              <a:t> (</a:t>
            </a:r>
            <a:r>
              <a:rPr lang="en-US" sz="2800" b="1" dirty="0">
                <a:solidFill>
                  <a:srgbClr val="002060"/>
                </a:solidFill>
                <a:latin typeface="Mark Pro Book" panose="020B0604020201010104" pitchFamily="34" charset="0"/>
              </a:rPr>
              <a:t>Gerdes</a:t>
            </a:r>
            <a:r>
              <a:rPr lang="en-US" sz="2800" b="1" i="0" dirty="0">
                <a:solidFill>
                  <a:srgbClr val="002060"/>
                </a:solidFill>
                <a:effectLst/>
                <a:latin typeface="Mark Pro Book" panose="020B0604020201010104" pitchFamily="34" charset="0"/>
              </a:rPr>
              <a:t>) </a:t>
            </a:r>
            <a:r>
              <a:rPr lang="en-US" sz="2800" b="0" i="0" dirty="0">
                <a:solidFill>
                  <a:srgbClr val="000000"/>
                </a:solidFill>
                <a:effectLst/>
                <a:latin typeface="Mark Pro Book" panose="020B0604020201010104" pitchFamily="34" charset="0"/>
              </a:rPr>
              <a:t>Relating to the prohibition on the authorization by the TCEQ of the use of a Class V injection well for certain aquifer storage and recovery projects. </a:t>
            </a:r>
            <a:br>
              <a:rPr lang="en-US" sz="2800" b="0" i="0" dirty="0">
                <a:solidFill>
                  <a:srgbClr val="000000"/>
                </a:solidFill>
                <a:effectLst/>
                <a:latin typeface="Mark Pro Book" panose="020B0604020201010104" pitchFamily="34" charset="0"/>
              </a:rPr>
            </a:br>
            <a:endParaRPr lang="en-US" sz="2800" dirty="0">
              <a:solidFill>
                <a:srgbClr val="000000"/>
              </a:solidFill>
              <a:latin typeface="Mark Pro Book" panose="020B0604020201010104" pitchFamily="34" charset="0"/>
            </a:endParaRPr>
          </a:p>
          <a:p>
            <a:pPr>
              <a:spcBef>
                <a:spcPct val="20000"/>
              </a:spcBef>
              <a:defRPr/>
            </a:pPr>
            <a:r>
              <a:rPr lang="en-US" sz="2800" b="1" dirty="0">
                <a:solidFill>
                  <a:srgbClr val="002060"/>
                </a:solidFill>
                <a:latin typeface="Mark Pro Book" panose="020B0604020201010104" pitchFamily="34" charset="0"/>
              </a:rPr>
              <a:t>SB 191 (Menendez) </a:t>
            </a:r>
            <a:r>
              <a:rPr lang="en-US" sz="2800" dirty="0">
                <a:solidFill>
                  <a:srgbClr val="000000"/>
                </a:solidFill>
                <a:latin typeface="Mark Pro Book" panose="020B0604020201010104" pitchFamily="34" charset="0"/>
              </a:rPr>
              <a:t>Relating to the adoption of a healthy and safe school water plan by public schools. (Similar to previously filed bill)</a:t>
            </a:r>
            <a:endParaRPr lang="en-US" sz="2800" dirty="0">
              <a:latin typeface="Mark Pro Book" panose="020B0604020201010104" pitchFamily="34" charset="0"/>
            </a:endParaRPr>
          </a:p>
          <a:p>
            <a:endParaRPr lang="en-US" dirty="0"/>
          </a:p>
        </p:txBody>
      </p:sp>
      <p:sp>
        <p:nvSpPr>
          <p:cNvPr id="4" name="Text Placeholder 3">
            <a:extLst>
              <a:ext uri="{FF2B5EF4-FFF2-40B4-BE49-F238E27FC236}">
                <a16:creationId xmlns:a16="http://schemas.microsoft.com/office/drawing/2014/main" id="{C3721865-03A6-5A8D-CF49-5CB6849B8D44}"/>
              </a:ext>
            </a:extLst>
          </p:cNvPr>
          <p:cNvSpPr>
            <a:spLocks noGrp="1"/>
          </p:cNvSpPr>
          <p:nvPr>
            <p:ph type="body" sz="quarter" idx="10"/>
          </p:nvPr>
        </p:nvSpPr>
        <p:spPr/>
        <p:txBody>
          <a:bodyPr>
            <a:normAutofit fontScale="92500" lnSpcReduction="20000"/>
          </a:bodyPr>
          <a:lstStyle/>
          <a:p>
            <a:endParaRPr lang="en-US"/>
          </a:p>
        </p:txBody>
      </p:sp>
      <p:sp>
        <p:nvSpPr>
          <p:cNvPr id="5" name="Title 1">
            <a:extLst>
              <a:ext uri="{FF2B5EF4-FFF2-40B4-BE49-F238E27FC236}">
                <a16:creationId xmlns:a16="http://schemas.microsoft.com/office/drawing/2014/main" id="{3FE41B42-9922-7155-342C-4287D4F632F5}"/>
              </a:ext>
            </a:extLst>
          </p:cNvPr>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10" dirty="0">
                <a:solidFill>
                  <a:srgbClr val="006FC0"/>
                </a:solidFill>
                <a:latin typeface="Mark Pro Book" panose="020B0604020201010104" pitchFamily="34" charset="0"/>
              </a:rPr>
              <a:t>89th Texas Legislature</a:t>
            </a:r>
            <a:br>
              <a:rPr lang="en-US" spc="-10" dirty="0">
                <a:solidFill>
                  <a:srgbClr val="006FC0"/>
                </a:solidFill>
                <a:latin typeface="Mark Pro Book" panose="020B0604020201010104" pitchFamily="34" charset="0"/>
              </a:rPr>
            </a:br>
            <a:r>
              <a:rPr lang="en-US" sz="3600" spc="-10" dirty="0">
                <a:solidFill>
                  <a:srgbClr val="0070C0"/>
                </a:solidFill>
                <a:latin typeface="Mark Pro Book" panose="020B0604020201010104" pitchFamily="34" charset="0"/>
              </a:rPr>
              <a:t>Funding, Research, and Resiliency</a:t>
            </a:r>
            <a:endParaRPr lang="en-US" dirty="0">
              <a:solidFill>
                <a:srgbClr val="0070C0"/>
              </a:solidFill>
              <a:latin typeface="Mark Pro Book" panose="020B0604020201010104" pitchFamily="34" charset="0"/>
            </a:endParaRPr>
          </a:p>
        </p:txBody>
      </p:sp>
    </p:spTree>
    <p:extLst>
      <p:ext uri="{BB962C8B-B14F-4D97-AF65-F5344CB8AC3E}">
        <p14:creationId xmlns:p14="http://schemas.microsoft.com/office/powerpoint/2010/main" val="1251232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B7321-FC95-62CC-B49C-B5898F7B6F9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F9BC9F-3E4C-050A-5A6C-5F6D9A91A113}"/>
              </a:ext>
            </a:extLst>
          </p:cNvPr>
          <p:cNvSpPr>
            <a:spLocks noGrp="1"/>
          </p:cNvSpPr>
          <p:nvPr>
            <p:ph idx="1"/>
          </p:nvPr>
        </p:nvSpPr>
        <p:spPr>
          <a:xfrm>
            <a:off x="838200" y="1690688"/>
            <a:ext cx="10515600" cy="3821031"/>
          </a:xfrm>
        </p:spPr>
        <p:txBody>
          <a:bodyPr>
            <a:normAutofit fontScale="85000" lnSpcReduction="20000"/>
          </a:bodyPr>
          <a:lstStyle/>
          <a:p>
            <a:pPr marL="0" indent="0">
              <a:spcBef>
                <a:spcPct val="20000"/>
              </a:spcBef>
              <a:buNone/>
              <a:defRPr/>
            </a:pPr>
            <a:endParaRPr lang="en-US" sz="2800" b="1" i="0" dirty="0">
              <a:solidFill>
                <a:srgbClr val="002060"/>
              </a:solidFill>
              <a:effectLst/>
              <a:latin typeface="Mark Pro Book" panose="020B0604020201010104" pitchFamily="34" charset="0"/>
            </a:endParaRPr>
          </a:p>
          <a:p>
            <a:pPr>
              <a:spcBef>
                <a:spcPct val="20000"/>
              </a:spcBef>
              <a:defRPr/>
            </a:pPr>
            <a:r>
              <a:rPr lang="en-US" sz="2800" b="1" i="0" dirty="0">
                <a:solidFill>
                  <a:srgbClr val="002060"/>
                </a:solidFill>
                <a:effectLst/>
                <a:latin typeface="Mark Pro Book" panose="020B0604020201010104" pitchFamily="34" charset="0"/>
              </a:rPr>
              <a:t>HB </a:t>
            </a:r>
            <a:r>
              <a:rPr lang="en-US" sz="2800" b="1" dirty="0">
                <a:solidFill>
                  <a:srgbClr val="002060"/>
                </a:solidFill>
                <a:latin typeface="Mark Pro Book" panose="020B0604020201010104" pitchFamily="34" charset="0"/>
              </a:rPr>
              <a:t>1523</a:t>
            </a:r>
            <a:r>
              <a:rPr lang="en-US" sz="2800" b="1" i="0" dirty="0">
                <a:solidFill>
                  <a:srgbClr val="002060"/>
                </a:solidFill>
                <a:effectLst/>
                <a:latin typeface="Mark Pro Book" panose="020B0604020201010104" pitchFamily="34" charset="0"/>
              </a:rPr>
              <a:t> (</a:t>
            </a:r>
            <a:r>
              <a:rPr lang="en-US" sz="2800" b="1" dirty="0">
                <a:solidFill>
                  <a:srgbClr val="002060"/>
                </a:solidFill>
                <a:latin typeface="Mark Pro Book" panose="020B0604020201010104" pitchFamily="34" charset="0"/>
              </a:rPr>
              <a:t>Gerdes</a:t>
            </a:r>
            <a:r>
              <a:rPr lang="en-US" sz="2800" b="1" i="0" dirty="0">
                <a:solidFill>
                  <a:srgbClr val="002060"/>
                </a:solidFill>
                <a:effectLst/>
                <a:latin typeface="Mark Pro Book" panose="020B0604020201010104" pitchFamily="34" charset="0"/>
              </a:rPr>
              <a:t>) </a:t>
            </a:r>
            <a:r>
              <a:rPr lang="en-US" sz="2800" b="0" i="0" dirty="0">
                <a:solidFill>
                  <a:srgbClr val="000000"/>
                </a:solidFill>
                <a:effectLst/>
                <a:latin typeface="Mark Pro Book" panose="020B0604020201010104" pitchFamily="34" charset="0"/>
              </a:rPr>
              <a:t>Relating to the prohibition on the authorization by the TCEQ of the use of a Class V injection well for certain aquifer storage and recovery projects. </a:t>
            </a:r>
            <a:br>
              <a:rPr lang="en-US" sz="2800" b="0" i="0" dirty="0">
                <a:solidFill>
                  <a:srgbClr val="000000"/>
                </a:solidFill>
                <a:effectLst/>
                <a:latin typeface="Mark Pro Book" panose="020B0604020201010104" pitchFamily="34" charset="0"/>
              </a:rPr>
            </a:br>
            <a:endParaRPr lang="en-US" sz="2800" dirty="0">
              <a:solidFill>
                <a:srgbClr val="000000"/>
              </a:solidFill>
              <a:latin typeface="Mark Pro Book" panose="020B0604020201010104" pitchFamily="34" charset="0"/>
            </a:endParaRPr>
          </a:p>
          <a:p>
            <a:pPr>
              <a:spcBef>
                <a:spcPct val="20000"/>
              </a:spcBef>
              <a:defRPr/>
            </a:pPr>
            <a:r>
              <a:rPr lang="en-US" sz="2800" b="1" dirty="0">
                <a:solidFill>
                  <a:srgbClr val="002060"/>
                </a:solidFill>
                <a:latin typeface="Mark Pro Book" panose="020B0604020201010104" pitchFamily="34" charset="0"/>
              </a:rPr>
              <a:t>SB 191 (Menendez) </a:t>
            </a:r>
            <a:r>
              <a:rPr lang="en-US" sz="2800" dirty="0">
                <a:solidFill>
                  <a:srgbClr val="000000"/>
                </a:solidFill>
                <a:latin typeface="Mark Pro Book" panose="020B0604020201010104" pitchFamily="34" charset="0"/>
              </a:rPr>
              <a:t>Relating to the adoption of a healthy and safe school water plan by public schools. (Similar to previously filed bill)</a:t>
            </a:r>
            <a:br>
              <a:rPr lang="en-US" sz="2800" dirty="0">
                <a:solidFill>
                  <a:srgbClr val="000000"/>
                </a:solidFill>
                <a:latin typeface="Mark Pro Book" panose="020B0604020201010104" pitchFamily="34" charset="0"/>
              </a:rPr>
            </a:br>
            <a:endParaRPr lang="en-US" sz="2800" dirty="0">
              <a:solidFill>
                <a:srgbClr val="000000"/>
              </a:solidFill>
              <a:latin typeface="Mark Pro Book" panose="020B0604020201010104" pitchFamily="34" charset="0"/>
            </a:endParaRPr>
          </a:p>
          <a:p>
            <a:pPr>
              <a:spcBef>
                <a:spcPct val="20000"/>
              </a:spcBef>
              <a:defRPr/>
            </a:pPr>
            <a:r>
              <a:rPr lang="en-US" sz="2800" b="1" dirty="0">
                <a:solidFill>
                  <a:srgbClr val="002060"/>
                </a:solidFill>
                <a:latin typeface="Mark Pro Book" panose="020B0604020201010104" pitchFamily="34" charset="0"/>
              </a:rPr>
              <a:t>SB 526 (Eckhardt) </a:t>
            </a:r>
            <a:r>
              <a:rPr lang="en-US" sz="2800" b="0" i="0" dirty="0">
                <a:solidFill>
                  <a:srgbClr val="000000"/>
                </a:solidFill>
                <a:effectLst/>
                <a:latin typeface="Mark Pro Book" panose="020B0604020201010104" pitchFamily="34" charset="0"/>
              </a:rPr>
              <a:t>Relating to the use of green stormwater infrastructure in new state buildings.</a:t>
            </a:r>
            <a:br>
              <a:rPr lang="en-US" sz="2800" b="0" i="0" dirty="0">
                <a:solidFill>
                  <a:srgbClr val="000000"/>
                </a:solidFill>
                <a:effectLst/>
                <a:latin typeface="Mark Pro Book" panose="020B0604020201010104" pitchFamily="34" charset="0"/>
              </a:rPr>
            </a:br>
            <a:endParaRPr lang="en-US" sz="2800" b="0" i="0" dirty="0">
              <a:solidFill>
                <a:srgbClr val="000000"/>
              </a:solidFill>
              <a:effectLst/>
              <a:latin typeface="Mark Pro Book" panose="020B0604020201010104" pitchFamily="34" charset="0"/>
            </a:endParaRPr>
          </a:p>
          <a:p>
            <a:pPr>
              <a:spcBef>
                <a:spcPct val="20000"/>
              </a:spcBef>
              <a:defRPr/>
            </a:pPr>
            <a:r>
              <a:rPr lang="en-US" b="1" dirty="0">
                <a:solidFill>
                  <a:srgbClr val="002060"/>
                </a:solidFill>
                <a:latin typeface="Mark Pro Book" panose="020B0604020201010104"/>
              </a:rPr>
              <a:t>HB 2605 (Gerdes) </a:t>
            </a:r>
            <a:r>
              <a:rPr lang="en-US" dirty="0">
                <a:latin typeface="Mark Pro Book" panose="020B0604020201010104"/>
              </a:rPr>
              <a:t>Relating to water losses reported by certain municipally owned utilities to the TWDB, authorizing administrative penalties</a:t>
            </a:r>
          </a:p>
          <a:p>
            <a:pPr>
              <a:spcBef>
                <a:spcPct val="20000"/>
              </a:spcBef>
              <a:defRPr/>
            </a:pPr>
            <a:endParaRPr lang="en-US" sz="2800" dirty="0">
              <a:latin typeface="Mark Pro Book" panose="020B0604020201010104" pitchFamily="34" charset="0"/>
            </a:endParaRPr>
          </a:p>
          <a:p>
            <a:endParaRPr lang="en-US" dirty="0"/>
          </a:p>
        </p:txBody>
      </p:sp>
      <p:sp>
        <p:nvSpPr>
          <p:cNvPr id="4" name="Text Placeholder 3">
            <a:extLst>
              <a:ext uri="{FF2B5EF4-FFF2-40B4-BE49-F238E27FC236}">
                <a16:creationId xmlns:a16="http://schemas.microsoft.com/office/drawing/2014/main" id="{ED211C5D-E0FF-84D3-D2E4-BC14054C8BB6}"/>
              </a:ext>
            </a:extLst>
          </p:cNvPr>
          <p:cNvSpPr>
            <a:spLocks noGrp="1"/>
          </p:cNvSpPr>
          <p:nvPr>
            <p:ph type="body" sz="quarter" idx="10"/>
          </p:nvPr>
        </p:nvSpPr>
        <p:spPr/>
        <p:txBody>
          <a:bodyPr>
            <a:normAutofit fontScale="92500" lnSpcReduction="20000"/>
          </a:bodyPr>
          <a:lstStyle/>
          <a:p>
            <a:endParaRPr lang="en-US"/>
          </a:p>
        </p:txBody>
      </p:sp>
      <p:sp>
        <p:nvSpPr>
          <p:cNvPr id="5" name="Title 1">
            <a:extLst>
              <a:ext uri="{FF2B5EF4-FFF2-40B4-BE49-F238E27FC236}">
                <a16:creationId xmlns:a16="http://schemas.microsoft.com/office/drawing/2014/main" id="{FE32127D-F32F-4C0F-CD45-BB08CF78C9C3}"/>
              </a:ext>
            </a:extLst>
          </p:cNvPr>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10" dirty="0">
                <a:solidFill>
                  <a:srgbClr val="006FC0"/>
                </a:solidFill>
                <a:latin typeface="Mark Pro Book" panose="020B0604020201010104" pitchFamily="34" charset="0"/>
              </a:rPr>
              <a:t>89th Texas Legislature</a:t>
            </a:r>
            <a:br>
              <a:rPr lang="en-US" spc="-10" dirty="0">
                <a:solidFill>
                  <a:srgbClr val="006FC0"/>
                </a:solidFill>
                <a:latin typeface="Mark Pro Book" panose="020B0604020201010104" pitchFamily="34" charset="0"/>
              </a:rPr>
            </a:br>
            <a:r>
              <a:rPr lang="en-US" sz="3600" spc="-10" dirty="0">
                <a:solidFill>
                  <a:srgbClr val="0070C0"/>
                </a:solidFill>
                <a:latin typeface="Mark Pro Book" panose="020B0604020201010104" pitchFamily="34" charset="0"/>
              </a:rPr>
              <a:t>Safety, Green, Hodge Podge</a:t>
            </a:r>
            <a:endParaRPr lang="en-US" dirty="0">
              <a:solidFill>
                <a:srgbClr val="0070C0"/>
              </a:solidFill>
              <a:latin typeface="Mark Pro Book" panose="020B0604020201010104" pitchFamily="34" charset="0"/>
            </a:endParaRPr>
          </a:p>
        </p:txBody>
      </p:sp>
    </p:spTree>
    <p:extLst>
      <p:ext uri="{BB962C8B-B14F-4D97-AF65-F5344CB8AC3E}">
        <p14:creationId xmlns:p14="http://schemas.microsoft.com/office/powerpoint/2010/main" val="1555669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80D108F-40BD-41B5-AB94-574B48D2C3F5}"/>
              </a:ext>
            </a:extLst>
          </p:cNvPr>
          <p:cNvSpPr>
            <a:spLocks noGrp="1"/>
          </p:cNvSpPr>
          <p:nvPr>
            <p:ph type="body" sz="quarter" idx="10"/>
          </p:nvPr>
        </p:nvSpPr>
        <p:spPr/>
        <p:txBody>
          <a:bodyPr>
            <a:normAutofit fontScale="92500" lnSpcReduction="20000"/>
          </a:bodyPr>
          <a:lstStyle/>
          <a:p>
            <a:endParaRPr lang="en-US"/>
          </a:p>
        </p:txBody>
      </p:sp>
      <p:sp>
        <p:nvSpPr>
          <p:cNvPr id="5" name="Title 1">
            <a:extLst>
              <a:ext uri="{FF2B5EF4-FFF2-40B4-BE49-F238E27FC236}">
                <a16:creationId xmlns:a16="http://schemas.microsoft.com/office/drawing/2014/main" id="{9F238904-875C-1711-32C7-748E9C89EDB5}"/>
              </a:ext>
            </a:extLst>
          </p:cNvPr>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10" dirty="0">
                <a:solidFill>
                  <a:srgbClr val="006FC0"/>
                </a:solidFill>
                <a:latin typeface="Mark Pro Book" panose="020B0604020201010104" pitchFamily="34" charset="0"/>
              </a:rPr>
              <a:t>89th Texas Legislature</a:t>
            </a:r>
            <a:br>
              <a:rPr lang="en-US" spc="-10" dirty="0">
                <a:solidFill>
                  <a:srgbClr val="006FC0"/>
                </a:solidFill>
                <a:latin typeface="Mark Pro Book" panose="020B0604020201010104" pitchFamily="34" charset="0"/>
              </a:rPr>
            </a:br>
            <a:r>
              <a:rPr lang="en-US" sz="3600" spc="-10" dirty="0">
                <a:solidFill>
                  <a:srgbClr val="0070C0"/>
                </a:solidFill>
                <a:latin typeface="Mark Pro Book" panose="020B0604020201010104" pitchFamily="34" charset="0"/>
              </a:rPr>
              <a:t>Resiliency and (Cyber)Security</a:t>
            </a:r>
            <a:endParaRPr lang="en-US" dirty="0">
              <a:solidFill>
                <a:srgbClr val="0070C0"/>
              </a:solidFill>
              <a:latin typeface="Mark Pro Book" panose="020B0604020201010104" pitchFamily="34" charset="0"/>
            </a:endParaRPr>
          </a:p>
        </p:txBody>
      </p:sp>
      <p:sp>
        <p:nvSpPr>
          <p:cNvPr id="6" name="Content Placeholder 5">
            <a:extLst>
              <a:ext uri="{FF2B5EF4-FFF2-40B4-BE49-F238E27FC236}">
                <a16:creationId xmlns:a16="http://schemas.microsoft.com/office/drawing/2014/main" id="{46F38F14-1B1D-DB8E-3D4C-22B1C1E09D14}"/>
              </a:ext>
            </a:extLst>
          </p:cNvPr>
          <p:cNvSpPr txBox="1">
            <a:spLocks noGrp="1"/>
          </p:cNvSpPr>
          <p:nvPr>
            <p:ph idx="1"/>
          </p:nvPr>
        </p:nvSpPr>
        <p:spPr>
          <a:xfrm>
            <a:off x="838200" y="1825625"/>
            <a:ext cx="10515600" cy="4450449"/>
          </a:xfrm>
          <a:prstGeom prst="rect">
            <a:avLst/>
          </a:prstGeom>
          <a:noFill/>
        </p:spPr>
        <p:txBody>
          <a:bodyPr wrap="square">
            <a:spAutoFit/>
          </a:bodyPr>
          <a:lstStyle/>
          <a:p>
            <a:pPr>
              <a:spcBef>
                <a:spcPct val="20000"/>
              </a:spcBef>
              <a:defRPr/>
            </a:pPr>
            <a:r>
              <a:rPr lang="en-US" sz="2400" b="1" dirty="0">
                <a:solidFill>
                  <a:srgbClr val="002060"/>
                </a:solidFill>
                <a:latin typeface="Mark Pro Book" panose="020B0604020201010104" pitchFamily="34" charset="0"/>
              </a:rPr>
              <a:t>SB 448 (Hinojosa) </a:t>
            </a:r>
            <a:r>
              <a:rPr lang="en-US" sz="2400" dirty="0">
                <a:latin typeface="Mark Pro Book" panose="020B0604020201010104" pitchFamily="34" charset="0"/>
              </a:rPr>
              <a:t>Relating to certain cost sharing requirements for a desalination facility operating under a public private partnership.</a:t>
            </a:r>
          </a:p>
          <a:p>
            <a:pPr>
              <a:spcBef>
                <a:spcPct val="20000"/>
              </a:spcBef>
              <a:defRPr/>
            </a:pPr>
            <a:endParaRPr lang="en-US" sz="2400" dirty="0">
              <a:latin typeface="Mark Pro Book" panose="020B0604020201010104" pitchFamily="34" charset="0"/>
            </a:endParaRPr>
          </a:p>
          <a:p>
            <a:pPr>
              <a:spcBef>
                <a:spcPct val="20000"/>
              </a:spcBef>
              <a:defRPr/>
            </a:pPr>
            <a:r>
              <a:rPr lang="en-US" sz="2400" b="1" dirty="0">
                <a:solidFill>
                  <a:srgbClr val="002060"/>
                </a:solidFill>
                <a:latin typeface="Mark Pro Book" panose="020B0604020201010104" pitchFamily="34" charset="0"/>
              </a:rPr>
              <a:t>SB 1290 (Schwertner) </a:t>
            </a:r>
            <a:r>
              <a:rPr lang="en-US" sz="2400" dirty="0">
                <a:solidFill>
                  <a:srgbClr val="000000"/>
                </a:solidFill>
                <a:latin typeface="Mark Pro Book" panose="020B0604020201010104" pitchFamily="34" charset="0"/>
              </a:rPr>
              <a:t>Relating to requiring backup generation at certain wastewater treatment facilities</a:t>
            </a:r>
            <a:br>
              <a:rPr lang="en-US" sz="2400" dirty="0">
                <a:solidFill>
                  <a:srgbClr val="000000"/>
                </a:solidFill>
                <a:latin typeface="Mark Pro Book" panose="020B0604020201010104" pitchFamily="34" charset="0"/>
              </a:rPr>
            </a:br>
            <a:endParaRPr lang="en-US" sz="2400" dirty="0">
              <a:solidFill>
                <a:srgbClr val="000000"/>
              </a:solidFill>
              <a:latin typeface="Mark Pro Book" panose="020B0604020201010104" pitchFamily="34" charset="0"/>
            </a:endParaRPr>
          </a:p>
          <a:p>
            <a:pPr>
              <a:spcBef>
                <a:spcPct val="20000"/>
              </a:spcBef>
              <a:defRPr/>
            </a:pPr>
            <a:r>
              <a:rPr lang="en-US" sz="2400" b="1" dirty="0">
                <a:solidFill>
                  <a:srgbClr val="002060"/>
                </a:solidFill>
                <a:latin typeface="Mark Pro Book" panose="020B0604020201010104" pitchFamily="34" charset="0"/>
              </a:rPr>
              <a:t>SB 1034 (Sparks/Perry) </a:t>
            </a:r>
            <a:r>
              <a:rPr lang="en-US" sz="2400" dirty="0">
                <a:solidFill>
                  <a:srgbClr val="000000"/>
                </a:solidFill>
                <a:latin typeface="Mark Pro Book" panose="020B0604020201010104" pitchFamily="34" charset="0"/>
              </a:rPr>
              <a:t>Relating to cybersecurity for retail utilities that provide water or sewer service.</a:t>
            </a:r>
            <a:br>
              <a:rPr lang="en-US" sz="2400" dirty="0">
                <a:solidFill>
                  <a:srgbClr val="000000"/>
                </a:solidFill>
                <a:latin typeface="Mark Pro Book" panose="020B0604020201010104" pitchFamily="34" charset="0"/>
              </a:rPr>
            </a:br>
            <a:endParaRPr lang="en-US" sz="2400" dirty="0">
              <a:solidFill>
                <a:srgbClr val="000000"/>
              </a:solidFill>
              <a:latin typeface="Mark Pro Book" panose="020B0604020201010104" pitchFamily="34" charset="0"/>
            </a:endParaRPr>
          </a:p>
          <a:p>
            <a:pPr>
              <a:spcBef>
                <a:spcPct val="20000"/>
              </a:spcBef>
              <a:defRPr/>
            </a:pPr>
            <a:r>
              <a:rPr lang="en-US" sz="2400" b="1" i="0" dirty="0">
                <a:solidFill>
                  <a:srgbClr val="002060"/>
                </a:solidFill>
                <a:effectLst/>
                <a:latin typeface="Mark Pro Book" panose="020B0604020201010104" pitchFamily="34" charset="0"/>
              </a:rPr>
              <a:t>SB 1625 (Johnson) </a:t>
            </a:r>
            <a:r>
              <a:rPr lang="en-US" sz="2400" b="0" i="0" dirty="0">
                <a:solidFill>
                  <a:srgbClr val="000000"/>
                </a:solidFill>
                <a:effectLst/>
                <a:latin typeface="Mark Pro Book" panose="020B0604020201010104" pitchFamily="34" charset="0"/>
              </a:rPr>
              <a:t>Relating to the reporting of certain security incidents by public water systems to the TCEQ and Department of information resources. </a:t>
            </a:r>
          </a:p>
          <a:p>
            <a:pPr>
              <a:spcBef>
                <a:spcPct val="20000"/>
              </a:spcBef>
              <a:defRPr/>
            </a:pPr>
            <a:endParaRPr lang="en-US" sz="2400" dirty="0">
              <a:latin typeface="Mark Pro Book" panose="020B0604020201010104" pitchFamily="34" charset="0"/>
            </a:endParaRPr>
          </a:p>
        </p:txBody>
      </p:sp>
    </p:spTree>
    <p:extLst>
      <p:ext uri="{BB962C8B-B14F-4D97-AF65-F5344CB8AC3E}">
        <p14:creationId xmlns:p14="http://schemas.microsoft.com/office/powerpoint/2010/main" val="293631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xEl>
                                              <p:pRg st="2" end="2"/>
                                            </p:txEl>
                                          </p:spTgt>
                                        </p:tgtEl>
                                      </p:cBhvr>
                                    </p:animEffect>
                                    <p:animScale>
                                      <p:cBhvr>
                                        <p:cTn id="7" dur="250" autoRev="1" fill="hold"/>
                                        <p:tgtEl>
                                          <p:spTgt spid="6">
                                            <p:txEl>
                                              <p:pRg st="2" end="2"/>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6">
                                            <p:txEl>
                                              <p:pRg st="3" end="3"/>
                                            </p:txEl>
                                          </p:spTgt>
                                        </p:tgtEl>
                                      </p:cBhvr>
                                    </p:animEffect>
                                    <p:animScale>
                                      <p:cBhvr>
                                        <p:cTn id="12" dur="250" autoRev="1" fill="hold"/>
                                        <p:tgtEl>
                                          <p:spTgt spid="6">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BAE1EB-C39B-FF08-2BDA-0FBE4E6B7ED4}"/>
              </a:ext>
            </a:extLst>
          </p:cNvPr>
          <p:cNvSpPr>
            <a:spLocks noGrp="1"/>
          </p:cNvSpPr>
          <p:nvPr>
            <p:ph type="body" sz="quarter" idx="10"/>
          </p:nvPr>
        </p:nvSpPr>
        <p:spPr/>
        <p:txBody>
          <a:bodyPr>
            <a:normAutofit fontScale="92500" lnSpcReduction="20000"/>
          </a:bodyPr>
          <a:lstStyle/>
          <a:p>
            <a:endParaRPr lang="en-US"/>
          </a:p>
        </p:txBody>
      </p:sp>
      <p:sp>
        <p:nvSpPr>
          <p:cNvPr id="5" name="Title 1">
            <a:extLst>
              <a:ext uri="{FF2B5EF4-FFF2-40B4-BE49-F238E27FC236}">
                <a16:creationId xmlns:a16="http://schemas.microsoft.com/office/drawing/2014/main" id="{2321AD67-3F27-33C7-D63E-CB260718DC4B}"/>
              </a:ext>
            </a:extLst>
          </p:cNvPr>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10" dirty="0">
                <a:solidFill>
                  <a:srgbClr val="006FC0"/>
                </a:solidFill>
                <a:latin typeface="Mark Pro Book" panose="020B0604020201010104" pitchFamily="34" charset="0"/>
              </a:rPr>
              <a:t>89th Texas Legislature</a:t>
            </a:r>
            <a:br>
              <a:rPr lang="en-US" spc="-10" dirty="0">
                <a:solidFill>
                  <a:srgbClr val="006FC0"/>
                </a:solidFill>
                <a:latin typeface="Mark Pro Book" panose="020B0604020201010104" pitchFamily="34" charset="0"/>
              </a:rPr>
            </a:br>
            <a:r>
              <a:rPr lang="en-US" sz="3600" spc="-10" dirty="0">
                <a:solidFill>
                  <a:srgbClr val="0070C0"/>
                </a:solidFill>
                <a:latin typeface="Mark Pro Book" panose="020B0604020201010104" pitchFamily="34" charset="0"/>
              </a:rPr>
              <a:t>Interlocal and International</a:t>
            </a:r>
            <a:endParaRPr lang="en-US" dirty="0">
              <a:solidFill>
                <a:srgbClr val="0070C0"/>
              </a:solidFill>
              <a:latin typeface="Mark Pro Book" panose="020B0604020201010104" pitchFamily="34" charset="0"/>
            </a:endParaRPr>
          </a:p>
        </p:txBody>
      </p:sp>
      <p:sp>
        <p:nvSpPr>
          <p:cNvPr id="6" name="TextBox 5">
            <a:extLst>
              <a:ext uri="{FF2B5EF4-FFF2-40B4-BE49-F238E27FC236}">
                <a16:creationId xmlns:a16="http://schemas.microsoft.com/office/drawing/2014/main" id="{23B3ADA1-891D-174F-099B-222CB4038072}"/>
              </a:ext>
            </a:extLst>
          </p:cNvPr>
          <p:cNvSpPr txBox="1"/>
          <p:nvPr/>
        </p:nvSpPr>
        <p:spPr>
          <a:xfrm>
            <a:off x="838200" y="1613118"/>
            <a:ext cx="10811123" cy="5810822"/>
          </a:xfrm>
          <a:prstGeom prst="rect">
            <a:avLst/>
          </a:prstGeom>
          <a:noFill/>
        </p:spPr>
        <p:txBody>
          <a:bodyPr wrap="square">
            <a:spAutoFit/>
          </a:bodyPr>
          <a:lstStyle/>
          <a:p>
            <a:pPr>
              <a:spcBef>
                <a:spcPct val="20000"/>
              </a:spcBef>
              <a:defRPr/>
            </a:pPr>
            <a:endParaRPr lang="en-US" sz="1600" dirty="0">
              <a:solidFill>
                <a:srgbClr val="000000"/>
              </a:solidFill>
              <a:latin typeface="Mark Pro Book" panose="020B0604020201010104" pitchFamily="34" charset="0"/>
            </a:endParaRPr>
          </a:p>
          <a:p>
            <a:pPr>
              <a:spcBef>
                <a:spcPct val="20000"/>
              </a:spcBef>
              <a:defRPr/>
            </a:pPr>
            <a:r>
              <a:rPr lang="en-US" sz="2000" b="1" dirty="0">
                <a:solidFill>
                  <a:srgbClr val="002060"/>
                </a:solidFill>
                <a:latin typeface="Mark Pro Book" panose="020B0604020201010104" pitchFamily="34" charset="0"/>
              </a:rPr>
              <a:t>HB 1353 (Guillen) </a:t>
            </a:r>
            <a:r>
              <a:rPr lang="en-US" sz="2000" dirty="0">
                <a:solidFill>
                  <a:srgbClr val="000000"/>
                </a:solidFill>
                <a:latin typeface="Mark Pro Book" panose="020B0604020201010104" pitchFamily="34" charset="0"/>
              </a:rPr>
              <a:t>Relating to international cooperation agreements between certain state agencies and the United Mexican States and funding for the infrastructure investment in this state. </a:t>
            </a:r>
          </a:p>
          <a:p>
            <a:pPr>
              <a:spcBef>
                <a:spcPct val="20000"/>
              </a:spcBef>
              <a:defRPr/>
            </a:pPr>
            <a:endParaRPr lang="en-US" sz="2000" dirty="0">
              <a:solidFill>
                <a:srgbClr val="000000"/>
              </a:solidFill>
              <a:latin typeface="Mark Pro Book" panose="020B0604020201010104" pitchFamily="34" charset="0"/>
            </a:endParaRPr>
          </a:p>
          <a:p>
            <a:pPr>
              <a:spcBef>
                <a:spcPct val="20000"/>
              </a:spcBef>
              <a:defRPr/>
            </a:pPr>
            <a:r>
              <a:rPr lang="en-US" sz="2000" b="1" dirty="0">
                <a:solidFill>
                  <a:srgbClr val="002060"/>
                </a:solidFill>
                <a:latin typeface="Mark Pro Book" panose="020B0604020201010104" pitchFamily="34" charset="0"/>
              </a:rPr>
              <a:t>SB 480 (Perry) </a:t>
            </a:r>
            <a:r>
              <a:rPr lang="en-US" sz="2000" dirty="0">
                <a:solidFill>
                  <a:srgbClr val="000000"/>
                </a:solidFill>
                <a:latin typeface="Mark Pro Book" panose="020B0604020201010104" pitchFamily="34" charset="0"/>
              </a:rPr>
              <a:t>Relating to the authority of a local government to enter into an interlocal contract with certain entities to participate in water research or planning</a:t>
            </a:r>
            <a:br>
              <a:rPr lang="en-US" sz="2000" dirty="0">
                <a:solidFill>
                  <a:srgbClr val="000000"/>
                </a:solidFill>
                <a:latin typeface="Mark Pro Book" panose="020B0604020201010104" pitchFamily="34" charset="0"/>
              </a:rPr>
            </a:br>
            <a:endParaRPr lang="en-US" sz="2000" dirty="0">
              <a:solidFill>
                <a:srgbClr val="000000"/>
              </a:solidFill>
              <a:latin typeface="Mark Pro Book" panose="020B0604020201010104" pitchFamily="34" charset="0"/>
            </a:endParaRPr>
          </a:p>
          <a:p>
            <a:pPr>
              <a:spcBef>
                <a:spcPct val="20000"/>
              </a:spcBef>
              <a:defRPr/>
            </a:pPr>
            <a:r>
              <a:rPr lang="en-US" sz="2000" b="1" dirty="0">
                <a:solidFill>
                  <a:srgbClr val="002060"/>
                </a:solidFill>
                <a:latin typeface="Mark Pro Book" panose="020B0604020201010104" pitchFamily="34" charset="0"/>
              </a:rPr>
              <a:t>HB 1353 (Guillen) </a:t>
            </a:r>
            <a:r>
              <a:rPr lang="en-US" sz="2000" dirty="0">
                <a:solidFill>
                  <a:srgbClr val="000000"/>
                </a:solidFill>
                <a:latin typeface="Mark Pro Book" panose="020B0604020201010104" pitchFamily="34" charset="0"/>
              </a:rPr>
              <a:t>Relating to international cooperation agreements between certain state agencies and the United Mexican States and funding for the infrastructure investment in this state. </a:t>
            </a:r>
            <a:br>
              <a:rPr lang="en-US" sz="2000" dirty="0">
                <a:solidFill>
                  <a:srgbClr val="000000"/>
                </a:solidFill>
                <a:latin typeface="Mark Pro Book" panose="020B0604020201010104" pitchFamily="34" charset="0"/>
              </a:rPr>
            </a:br>
            <a:endParaRPr lang="en-US" sz="2000" b="1" dirty="0">
              <a:solidFill>
                <a:srgbClr val="002060"/>
              </a:solidFill>
              <a:latin typeface="Mark Pro Book" panose="020B0604020201010104"/>
            </a:endParaRPr>
          </a:p>
          <a:p>
            <a:r>
              <a:rPr lang="en-US" sz="2000" b="1" dirty="0">
                <a:solidFill>
                  <a:srgbClr val="002060"/>
                </a:solidFill>
                <a:latin typeface="Mark Pro Book" panose="020B0604020201010104"/>
              </a:rPr>
              <a:t>HCR 77 (Longoria) / SCR (Hinojosa) </a:t>
            </a:r>
            <a:r>
              <a:rPr lang="en-US" sz="2000" dirty="0">
                <a:latin typeface="Mark Pro Book" panose="020B0604020201010104"/>
              </a:rPr>
              <a:t>Urging the U.S. Department of State and the United States Section of the International Boundary and Water Commission to take appropriate action to ensure that Mexico complies with the 1944 Treaty regarding shared water resources.</a:t>
            </a:r>
          </a:p>
          <a:p>
            <a:r>
              <a:rPr lang="en-US" dirty="0"/>
              <a:t> </a:t>
            </a:r>
          </a:p>
          <a:p>
            <a:pPr>
              <a:spcBef>
                <a:spcPct val="20000"/>
              </a:spcBef>
              <a:defRPr/>
            </a:pPr>
            <a:endParaRPr lang="en-US" sz="2800" b="1" dirty="0">
              <a:latin typeface="Mark Pro Book" panose="020B0604020201010104" pitchFamily="34" charset="0"/>
            </a:endParaRPr>
          </a:p>
          <a:p>
            <a:pPr>
              <a:spcBef>
                <a:spcPct val="20000"/>
              </a:spcBef>
              <a:defRPr/>
            </a:pPr>
            <a:endParaRPr lang="en-US" sz="2000" dirty="0">
              <a:latin typeface="Mark Pro Book" panose="020B0604020201010104" pitchFamily="34" charset="0"/>
            </a:endParaRPr>
          </a:p>
          <a:p>
            <a:pPr>
              <a:spcBef>
                <a:spcPct val="20000"/>
              </a:spcBef>
              <a:defRPr/>
            </a:pPr>
            <a:endParaRPr lang="en-US" sz="2000" b="1" dirty="0">
              <a:solidFill>
                <a:srgbClr val="006FC0"/>
              </a:solidFill>
              <a:latin typeface="Mark Pro Book" panose="020B0604020201010104" pitchFamily="34" charset="0"/>
            </a:endParaRPr>
          </a:p>
        </p:txBody>
      </p:sp>
    </p:spTree>
    <p:extLst>
      <p:ext uri="{BB962C8B-B14F-4D97-AF65-F5344CB8AC3E}">
        <p14:creationId xmlns:p14="http://schemas.microsoft.com/office/powerpoint/2010/main" val="205886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xEl>
                                              <p:pRg st="3" end="3"/>
                                            </p:txEl>
                                          </p:spTgt>
                                        </p:tgtEl>
                                      </p:cBhvr>
                                    </p:animEffect>
                                    <p:animScale>
                                      <p:cBhvr>
                                        <p:cTn id="7" dur="250" autoRev="1" fill="hold"/>
                                        <p:tgtEl>
                                          <p:spTgt spid="6">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E349D-B68D-4CA6-8B71-3803FC72A54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D54DFEC-3C09-A81F-57CA-E7395816E9AD}"/>
              </a:ext>
            </a:extLst>
          </p:cNvPr>
          <p:cNvSpPr>
            <a:spLocks noGrp="1"/>
          </p:cNvSpPr>
          <p:nvPr>
            <p:ph type="body" sz="quarter" idx="10"/>
          </p:nvPr>
        </p:nvSpPr>
        <p:spPr/>
        <p:txBody>
          <a:bodyPr>
            <a:normAutofit fontScale="92500" lnSpcReduction="20000"/>
          </a:bodyPr>
          <a:lstStyle/>
          <a:p>
            <a:endParaRPr lang="en-US"/>
          </a:p>
        </p:txBody>
      </p:sp>
      <p:sp>
        <p:nvSpPr>
          <p:cNvPr id="6" name="TextBox 5">
            <a:extLst>
              <a:ext uri="{FF2B5EF4-FFF2-40B4-BE49-F238E27FC236}">
                <a16:creationId xmlns:a16="http://schemas.microsoft.com/office/drawing/2014/main" id="{19F36DB1-0680-FAD7-F09F-239690BB3542}"/>
              </a:ext>
            </a:extLst>
          </p:cNvPr>
          <p:cNvSpPr txBox="1"/>
          <p:nvPr/>
        </p:nvSpPr>
        <p:spPr>
          <a:xfrm>
            <a:off x="838200" y="1677449"/>
            <a:ext cx="10364243" cy="4468916"/>
          </a:xfrm>
          <a:prstGeom prst="rect">
            <a:avLst/>
          </a:prstGeom>
          <a:noFill/>
        </p:spPr>
        <p:txBody>
          <a:bodyPr wrap="square">
            <a:spAutoFit/>
          </a:bodyPr>
          <a:lstStyle/>
          <a:p>
            <a:pPr>
              <a:spcBef>
                <a:spcPct val="20000"/>
              </a:spcBef>
              <a:defRPr/>
            </a:pPr>
            <a:r>
              <a:rPr lang="en-US" sz="1800" b="1" dirty="0">
                <a:solidFill>
                  <a:srgbClr val="002060"/>
                </a:solidFill>
                <a:latin typeface="Mark Pro Book" panose="020B0604020201010104" pitchFamily="34" charset="0"/>
              </a:rPr>
              <a:t>HB 1050 (</a:t>
            </a:r>
            <a:r>
              <a:rPr lang="en-US" b="1" dirty="0">
                <a:solidFill>
                  <a:srgbClr val="002060"/>
                </a:solidFill>
                <a:latin typeface="Mark Pro Book" panose="020B0604020201010104" pitchFamily="34" charset="0"/>
              </a:rPr>
              <a:t>Dorazio</a:t>
            </a:r>
            <a:r>
              <a:rPr lang="en-US" sz="1800" b="1" dirty="0">
                <a:solidFill>
                  <a:srgbClr val="002060"/>
                </a:solidFill>
                <a:latin typeface="Mark Pro Book" panose="020B0604020201010104" pitchFamily="34" charset="0"/>
              </a:rPr>
              <a:t>) </a:t>
            </a:r>
            <a:r>
              <a:rPr lang="en-US" sz="1800" dirty="0">
                <a:latin typeface="Mark Pro Book" panose="020B0604020201010104" pitchFamily="34" charset="0"/>
              </a:rPr>
              <a:t>Relating to the award of attorney’s fees in certain suits involving a groundwater conservation district </a:t>
            </a:r>
            <a:r>
              <a:rPr lang="en-US" b="1" dirty="0">
                <a:solidFill>
                  <a:srgbClr val="000000"/>
                </a:solidFill>
                <a:latin typeface="Mark Pro Book" panose="020B0604020201010104" pitchFamily="34" charset="0"/>
              </a:rPr>
              <a:t>(Refiled) </a:t>
            </a:r>
            <a:endParaRPr lang="en-US" sz="1800" dirty="0">
              <a:latin typeface="Mark Pro Book" panose="020B0604020201010104" pitchFamily="34" charset="0"/>
            </a:endParaRPr>
          </a:p>
          <a:p>
            <a:pPr>
              <a:spcBef>
                <a:spcPct val="20000"/>
              </a:spcBef>
              <a:defRPr/>
            </a:pPr>
            <a:endParaRPr lang="en-US" sz="1800" dirty="0">
              <a:latin typeface="Mark Pro Book" panose="020B0604020201010104" pitchFamily="34" charset="0"/>
            </a:endParaRPr>
          </a:p>
          <a:p>
            <a:pPr>
              <a:spcBef>
                <a:spcPct val="20000"/>
              </a:spcBef>
              <a:defRPr/>
            </a:pPr>
            <a:r>
              <a:rPr lang="en-US" sz="1800" b="1" dirty="0">
                <a:solidFill>
                  <a:srgbClr val="002060"/>
                </a:solidFill>
                <a:latin typeface="Mark Pro Book" panose="020B0604020201010104" pitchFamily="34" charset="0"/>
              </a:rPr>
              <a:t>HB 1633 (G</a:t>
            </a:r>
            <a:r>
              <a:rPr lang="en-US" b="1" dirty="0">
                <a:solidFill>
                  <a:srgbClr val="002060"/>
                </a:solidFill>
                <a:latin typeface="Mark Pro Book" panose="020B0604020201010104" pitchFamily="34" charset="0"/>
              </a:rPr>
              <a:t>erdes</a:t>
            </a:r>
            <a:r>
              <a:rPr lang="en-US" sz="1800" b="1" dirty="0">
                <a:solidFill>
                  <a:srgbClr val="002060"/>
                </a:solidFill>
                <a:latin typeface="Mark Pro Book" panose="020B0604020201010104" pitchFamily="34" charset="0"/>
              </a:rPr>
              <a:t>) / SB 624 (Kolkhorst) </a:t>
            </a:r>
            <a:r>
              <a:rPr lang="en-US" dirty="0">
                <a:latin typeface="Mark Pro Book" panose="020B0604020201010104" pitchFamily="34" charset="0"/>
              </a:rPr>
              <a:t>Relating to certain criteria considered by groundwater conservation districts before granting or denying a permit or permit amendment</a:t>
            </a:r>
          </a:p>
          <a:p>
            <a:pPr>
              <a:spcBef>
                <a:spcPct val="20000"/>
              </a:spcBef>
              <a:defRPr/>
            </a:pPr>
            <a:endParaRPr lang="en-US" dirty="0">
              <a:latin typeface="Mark Pro Book" panose="020B0604020201010104" pitchFamily="34" charset="0"/>
            </a:endParaRPr>
          </a:p>
          <a:p>
            <a:pPr>
              <a:spcBef>
                <a:spcPct val="20000"/>
              </a:spcBef>
              <a:defRPr/>
            </a:pPr>
            <a:r>
              <a:rPr lang="en-US" b="1" dirty="0">
                <a:solidFill>
                  <a:srgbClr val="002060"/>
                </a:solidFill>
                <a:latin typeface="Mark Pro Book" panose="020B0604020201010104" pitchFamily="34" charset="0"/>
              </a:rPr>
              <a:t>HB 1689 (Gerdes) </a:t>
            </a:r>
            <a:r>
              <a:rPr lang="en-US" dirty="0">
                <a:latin typeface="Mark Pro Book" panose="020B0604020201010104" pitchFamily="34" charset="0"/>
              </a:rPr>
              <a:t>Relating to the use of certain groundwater export fees collected by a groundwater conservation district</a:t>
            </a:r>
          </a:p>
          <a:p>
            <a:pPr>
              <a:spcBef>
                <a:spcPct val="20000"/>
              </a:spcBef>
              <a:defRPr/>
            </a:pPr>
            <a:endParaRPr lang="en-US" b="1" dirty="0">
              <a:solidFill>
                <a:srgbClr val="002060"/>
              </a:solidFill>
              <a:latin typeface="Mark Pro Book" panose="020B0604020201010104" pitchFamily="34" charset="0"/>
            </a:endParaRPr>
          </a:p>
          <a:p>
            <a:pPr>
              <a:spcBef>
                <a:spcPct val="20000"/>
              </a:spcBef>
              <a:defRPr/>
            </a:pPr>
            <a:r>
              <a:rPr lang="en-US" b="1" dirty="0">
                <a:solidFill>
                  <a:srgbClr val="002060"/>
                </a:solidFill>
                <a:latin typeface="Mark Pro Book" panose="020B0604020201010104" pitchFamily="34" charset="0"/>
              </a:rPr>
              <a:t>HB 1690 (Gerdes) </a:t>
            </a:r>
            <a:r>
              <a:rPr lang="en-US" dirty="0">
                <a:latin typeface="Mark Pro Book" panose="020B0604020201010104" pitchFamily="34" charset="0"/>
              </a:rPr>
              <a:t>Relating to an application for a permit for the transfer of groundwater out of a groundwater conservation district</a:t>
            </a:r>
          </a:p>
          <a:p>
            <a:pPr>
              <a:spcBef>
                <a:spcPct val="20000"/>
              </a:spcBef>
              <a:defRPr/>
            </a:pPr>
            <a:endParaRPr lang="en-US" b="1" dirty="0">
              <a:solidFill>
                <a:srgbClr val="002060"/>
              </a:solidFill>
              <a:latin typeface="Mark Pro Book" panose="020B0604020201010104" pitchFamily="34" charset="0"/>
            </a:endParaRPr>
          </a:p>
          <a:p>
            <a:pPr>
              <a:spcBef>
                <a:spcPct val="20000"/>
              </a:spcBef>
              <a:defRPr/>
            </a:pPr>
            <a:endParaRPr lang="en-US" b="1" dirty="0">
              <a:solidFill>
                <a:srgbClr val="002060"/>
              </a:solidFill>
              <a:latin typeface="Mark Pro Book" panose="020B0604020201010104" pitchFamily="34" charset="0"/>
            </a:endParaRPr>
          </a:p>
          <a:p>
            <a:pPr>
              <a:spcBef>
                <a:spcPct val="20000"/>
              </a:spcBef>
              <a:defRPr/>
            </a:pPr>
            <a:endParaRPr lang="en-US" dirty="0">
              <a:latin typeface="Mark Pro Book" panose="020B0604020201010104" pitchFamily="34" charset="0"/>
            </a:endParaRPr>
          </a:p>
        </p:txBody>
      </p:sp>
      <p:sp>
        <p:nvSpPr>
          <p:cNvPr id="7" name="Title 1">
            <a:extLst>
              <a:ext uri="{FF2B5EF4-FFF2-40B4-BE49-F238E27FC236}">
                <a16:creationId xmlns:a16="http://schemas.microsoft.com/office/drawing/2014/main" id="{AE62F8C2-063F-FB3C-5E21-CA6D88631B58}"/>
              </a:ext>
            </a:extLst>
          </p:cNvPr>
          <p:cNvSpPr>
            <a:spLocks noGrp="1"/>
          </p:cNvSpPr>
          <p:nvPr>
            <p:ph type="title"/>
          </p:nvPr>
        </p:nvSpPr>
        <p:spPr>
          <a:xfrm>
            <a:off x="838200" y="151469"/>
            <a:ext cx="10515600" cy="1325563"/>
          </a:xfrm>
        </p:spPr>
        <p:txBody>
          <a:bodyPr>
            <a:normAutofit/>
          </a:bodyPr>
          <a:lstStyle/>
          <a:p>
            <a:r>
              <a:rPr lang="en-US" sz="3600" spc="-10" dirty="0">
                <a:solidFill>
                  <a:srgbClr val="006FC0"/>
                </a:solidFill>
                <a:latin typeface="Mark Pro Book" panose="020B0604020201010104" pitchFamily="34" charset="0"/>
              </a:rPr>
              <a:t>89th Texas Legislature</a:t>
            </a:r>
            <a:br>
              <a:rPr lang="en-US" spc="-10" dirty="0">
                <a:solidFill>
                  <a:srgbClr val="006FC0"/>
                </a:solidFill>
                <a:latin typeface="Mark Pro Book" panose="020B0604020201010104" pitchFamily="34" charset="0"/>
              </a:rPr>
            </a:br>
            <a:r>
              <a:rPr lang="en-US" sz="3600" spc="-10" dirty="0">
                <a:solidFill>
                  <a:srgbClr val="0070C0"/>
                </a:solidFill>
                <a:latin typeface="Mark Pro Book" panose="020B0604020201010104" pitchFamily="34" charset="0"/>
              </a:rPr>
              <a:t>Groundwater</a:t>
            </a:r>
            <a:endParaRPr lang="en-US" dirty="0">
              <a:solidFill>
                <a:srgbClr val="0070C0"/>
              </a:solidFill>
              <a:latin typeface="Mark Pro Book" panose="020B0604020201010104" pitchFamily="34" charset="0"/>
            </a:endParaRPr>
          </a:p>
        </p:txBody>
      </p:sp>
    </p:spTree>
    <p:extLst>
      <p:ext uri="{BB962C8B-B14F-4D97-AF65-F5344CB8AC3E}">
        <p14:creationId xmlns:p14="http://schemas.microsoft.com/office/powerpoint/2010/main" val="2148280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499F293-D987-EFC2-BC7E-0065E1E4CD8C}"/>
              </a:ext>
            </a:extLst>
          </p:cNvPr>
          <p:cNvSpPr>
            <a:spLocks noGrp="1"/>
          </p:cNvSpPr>
          <p:nvPr>
            <p:ph type="body" sz="quarter" idx="10"/>
          </p:nvPr>
        </p:nvSpPr>
        <p:spPr/>
        <p:txBody>
          <a:bodyPr>
            <a:normAutofit fontScale="92500" lnSpcReduction="20000"/>
          </a:bodyPr>
          <a:lstStyle/>
          <a:p>
            <a:endParaRPr lang="en-US"/>
          </a:p>
        </p:txBody>
      </p:sp>
      <p:sp>
        <p:nvSpPr>
          <p:cNvPr id="5" name="TextBox 4">
            <a:extLst>
              <a:ext uri="{FF2B5EF4-FFF2-40B4-BE49-F238E27FC236}">
                <a16:creationId xmlns:a16="http://schemas.microsoft.com/office/drawing/2014/main" id="{B2993804-7148-6374-A99B-A081B441CACA}"/>
              </a:ext>
            </a:extLst>
          </p:cNvPr>
          <p:cNvSpPr txBox="1"/>
          <p:nvPr/>
        </p:nvSpPr>
        <p:spPr>
          <a:xfrm>
            <a:off x="838200" y="1690688"/>
            <a:ext cx="10364243" cy="5213735"/>
          </a:xfrm>
          <a:prstGeom prst="rect">
            <a:avLst/>
          </a:prstGeom>
          <a:noFill/>
        </p:spPr>
        <p:txBody>
          <a:bodyPr wrap="square">
            <a:spAutoFit/>
          </a:bodyPr>
          <a:lstStyle/>
          <a:p>
            <a:pPr>
              <a:spcBef>
                <a:spcPct val="20000"/>
              </a:spcBef>
              <a:defRPr/>
            </a:pPr>
            <a:r>
              <a:rPr lang="en-US" sz="2000" b="1" dirty="0">
                <a:solidFill>
                  <a:srgbClr val="002060"/>
                </a:solidFill>
                <a:latin typeface="Mark Pro Book" panose="020B0604020201010104" pitchFamily="34" charset="0"/>
              </a:rPr>
              <a:t>HB 2034 (Gerdes) </a:t>
            </a:r>
            <a:r>
              <a:rPr lang="en-US" sz="2000" dirty="0">
                <a:latin typeface="Mark Pro Book" panose="020B0604020201010104" pitchFamily="34" charset="0"/>
              </a:rPr>
              <a:t>Relating to an application for a permit for the transfer of groundwater out of a groundwater conservation district</a:t>
            </a:r>
          </a:p>
          <a:p>
            <a:pPr>
              <a:spcBef>
                <a:spcPct val="20000"/>
              </a:spcBef>
              <a:defRPr/>
            </a:pPr>
            <a:endParaRPr lang="en-US" sz="2000" dirty="0">
              <a:latin typeface="Mark Pro Book" panose="020B0604020201010104" pitchFamily="34" charset="0"/>
            </a:endParaRPr>
          </a:p>
          <a:p>
            <a:pPr>
              <a:spcBef>
                <a:spcPct val="20000"/>
              </a:spcBef>
              <a:defRPr/>
            </a:pPr>
            <a:r>
              <a:rPr lang="en-US" sz="2000" b="1" dirty="0">
                <a:solidFill>
                  <a:srgbClr val="002060"/>
                </a:solidFill>
                <a:latin typeface="Mark Pro Book" panose="020B0604020201010104" pitchFamily="34" charset="0"/>
              </a:rPr>
              <a:t>HB 2077 (Gerdes) </a:t>
            </a:r>
            <a:r>
              <a:rPr lang="en-US" sz="2000" dirty="0">
                <a:latin typeface="Mark Pro Book" panose="020B0604020201010104" pitchFamily="34" charset="0"/>
              </a:rPr>
              <a:t>Relating to persons eligible to appeal the desired future conditions adopted by a groundwater conservation district</a:t>
            </a:r>
          </a:p>
          <a:p>
            <a:pPr>
              <a:spcBef>
                <a:spcPct val="20000"/>
              </a:spcBef>
              <a:defRPr/>
            </a:pPr>
            <a:endParaRPr lang="en-US" sz="2000" dirty="0">
              <a:latin typeface="Mark Pro Book" panose="020B0604020201010104" pitchFamily="34" charset="0"/>
            </a:endParaRPr>
          </a:p>
          <a:p>
            <a:pPr>
              <a:spcBef>
                <a:spcPct val="20000"/>
              </a:spcBef>
              <a:defRPr/>
            </a:pPr>
            <a:r>
              <a:rPr lang="en-US" sz="2000" b="1" dirty="0">
                <a:solidFill>
                  <a:srgbClr val="002060"/>
                </a:solidFill>
                <a:latin typeface="Mark Pro Book" panose="020B0604020201010104" pitchFamily="34" charset="0"/>
              </a:rPr>
              <a:t>HB 2078 (Gerdes) </a:t>
            </a:r>
            <a:r>
              <a:rPr lang="en-US" sz="2000" dirty="0">
                <a:latin typeface="Mark Pro Book" panose="020B0604020201010104" pitchFamily="34" charset="0"/>
              </a:rPr>
              <a:t>Relating to the joint planning of desired future conditions in groundwater management areas</a:t>
            </a:r>
          </a:p>
          <a:p>
            <a:pPr>
              <a:spcBef>
                <a:spcPct val="20000"/>
              </a:spcBef>
              <a:defRPr/>
            </a:pPr>
            <a:endParaRPr lang="en-US" sz="2000" dirty="0">
              <a:latin typeface="Mark Pro Book" panose="020B0604020201010104" pitchFamily="34" charset="0"/>
            </a:endParaRPr>
          </a:p>
          <a:p>
            <a:pPr>
              <a:spcBef>
                <a:spcPct val="20000"/>
              </a:spcBef>
              <a:defRPr/>
            </a:pPr>
            <a:r>
              <a:rPr lang="en-US" sz="2000" b="1" dirty="0">
                <a:solidFill>
                  <a:srgbClr val="002060"/>
                </a:solidFill>
                <a:latin typeface="Mark Pro Book" panose="020B0604020201010104" pitchFamily="34" charset="0"/>
              </a:rPr>
              <a:t>HB 2080 (Gerdes) </a:t>
            </a:r>
            <a:r>
              <a:rPr lang="en-US" sz="2000" dirty="0">
                <a:latin typeface="Mark Pro Book" panose="020B0604020201010104" pitchFamily="34" charset="0"/>
              </a:rPr>
              <a:t>Relating to the review of duties of a groundwater conservation district the TCEQ</a:t>
            </a:r>
            <a:br>
              <a:rPr lang="en-US" sz="2000" dirty="0">
                <a:latin typeface="Mark Pro Book" panose="020B0604020201010104" pitchFamily="34" charset="0"/>
              </a:rPr>
            </a:br>
            <a:endParaRPr lang="en-US" sz="2000" dirty="0">
              <a:latin typeface="Mark Pro Book" panose="020B0604020201010104" pitchFamily="34" charset="0"/>
            </a:endParaRPr>
          </a:p>
          <a:p>
            <a:pPr>
              <a:spcBef>
                <a:spcPct val="20000"/>
              </a:spcBef>
              <a:defRPr/>
            </a:pPr>
            <a:r>
              <a:rPr lang="en-US" sz="2000" b="1" i="0" dirty="0">
                <a:solidFill>
                  <a:srgbClr val="002060"/>
                </a:solidFill>
                <a:effectLst/>
                <a:latin typeface="Mark Pro Book" panose="020B0604020201010104"/>
              </a:rPr>
              <a:t>SB 1387  (</a:t>
            </a:r>
            <a:r>
              <a:rPr lang="en-US" sz="2000" b="1" i="0" dirty="0" err="1">
                <a:solidFill>
                  <a:srgbClr val="002060"/>
                </a:solidFill>
                <a:effectLst/>
                <a:latin typeface="Mark Pro Book" panose="020B0604020201010104"/>
              </a:rPr>
              <a:t>Zaffarini</a:t>
            </a:r>
            <a:r>
              <a:rPr lang="en-US" sz="2000" b="1" i="0" dirty="0">
                <a:solidFill>
                  <a:srgbClr val="002060"/>
                </a:solidFill>
                <a:effectLst/>
                <a:latin typeface="Mark Pro Book" panose="020B0604020201010104"/>
              </a:rPr>
              <a:t>) </a:t>
            </a:r>
            <a:r>
              <a:rPr lang="en-US" sz="2000" i="0" dirty="0">
                <a:effectLst/>
                <a:latin typeface="Mark Pro Book" panose="020B0604020201010104"/>
              </a:rPr>
              <a:t>Relating to the membership of the Texas Groundwater Protection Committee</a:t>
            </a:r>
            <a:endParaRPr lang="en-US" sz="2000" dirty="0">
              <a:latin typeface="Mark Pro Book" panose="020B0604020201010104"/>
            </a:endParaRPr>
          </a:p>
          <a:p>
            <a:pPr>
              <a:spcBef>
                <a:spcPct val="20000"/>
              </a:spcBef>
              <a:defRPr/>
            </a:pPr>
            <a:endParaRPr lang="en-US" dirty="0">
              <a:latin typeface="Mark Pro Book" panose="020B0604020201010104" pitchFamily="34" charset="0"/>
            </a:endParaRPr>
          </a:p>
          <a:p>
            <a:pPr>
              <a:spcBef>
                <a:spcPct val="20000"/>
              </a:spcBef>
              <a:defRPr/>
            </a:pPr>
            <a:endParaRPr lang="en-US" dirty="0">
              <a:latin typeface="Mark Pro Book" panose="020B0604020201010104" pitchFamily="34" charset="0"/>
            </a:endParaRPr>
          </a:p>
          <a:p>
            <a:pPr>
              <a:spcBef>
                <a:spcPct val="20000"/>
              </a:spcBef>
              <a:defRPr/>
            </a:pPr>
            <a:endParaRPr lang="en-US" dirty="0">
              <a:latin typeface="Mark Pro Book" panose="020B0604020201010104" pitchFamily="34" charset="0"/>
            </a:endParaRPr>
          </a:p>
        </p:txBody>
      </p:sp>
      <p:sp>
        <p:nvSpPr>
          <p:cNvPr id="6" name="Title 1">
            <a:extLst>
              <a:ext uri="{FF2B5EF4-FFF2-40B4-BE49-F238E27FC236}">
                <a16:creationId xmlns:a16="http://schemas.microsoft.com/office/drawing/2014/main" id="{0A2DE5BE-878C-2C1B-8A5C-E245F0449C3A}"/>
              </a:ext>
            </a:extLst>
          </p:cNvPr>
          <p:cNvSpPr>
            <a:spLocks noGrp="1"/>
          </p:cNvSpPr>
          <p:nvPr>
            <p:ph type="title"/>
          </p:nvPr>
        </p:nvSpPr>
        <p:spPr>
          <a:xfrm>
            <a:off x="838200" y="365125"/>
            <a:ext cx="10515600" cy="1325563"/>
          </a:xfrm>
        </p:spPr>
        <p:txBody>
          <a:bodyPr>
            <a:normAutofit/>
          </a:bodyPr>
          <a:lstStyle/>
          <a:p>
            <a:r>
              <a:rPr lang="en-US" sz="3600" spc="-10" dirty="0">
                <a:solidFill>
                  <a:srgbClr val="006FC0"/>
                </a:solidFill>
                <a:latin typeface="Mark Pro Book" panose="020B0604020201010104" pitchFamily="34" charset="0"/>
              </a:rPr>
              <a:t>89th Texas Legislature</a:t>
            </a:r>
            <a:br>
              <a:rPr lang="en-US" spc="-10" dirty="0">
                <a:solidFill>
                  <a:srgbClr val="006FC0"/>
                </a:solidFill>
                <a:latin typeface="Mark Pro Book" panose="020B0604020201010104" pitchFamily="34" charset="0"/>
              </a:rPr>
            </a:br>
            <a:r>
              <a:rPr lang="en-US" sz="3600" spc="-10" dirty="0">
                <a:solidFill>
                  <a:srgbClr val="0070C0"/>
                </a:solidFill>
                <a:latin typeface="Mark Pro Book" panose="020B0604020201010104" pitchFamily="34" charset="0"/>
              </a:rPr>
              <a:t>Groundwater</a:t>
            </a:r>
            <a:endParaRPr lang="en-US" dirty="0">
              <a:solidFill>
                <a:srgbClr val="0070C0"/>
              </a:solidFill>
              <a:latin typeface="Mark Pro Book" panose="020B0604020201010104" pitchFamily="34" charset="0"/>
            </a:endParaRPr>
          </a:p>
        </p:txBody>
      </p:sp>
    </p:spTree>
    <p:extLst>
      <p:ext uri="{BB962C8B-B14F-4D97-AF65-F5344CB8AC3E}">
        <p14:creationId xmlns:p14="http://schemas.microsoft.com/office/powerpoint/2010/main" val="33012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xEl>
                                              <p:pRg st="0" end="0"/>
                                            </p:txEl>
                                          </p:spTgt>
                                        </p:tgtEl>
                                      </p:cBhvr>
                                    </p:animEffect>
                                    <p:animScale>
                                      <p:cBhvr>
                                        <p:cTn id="7" dur="250" autoRev="1" fill="hold"/>
                                        <p:tgtEl>
                                          <p:spTgt spid="5">
                                            <p:txEl>
                                              <p:pRg st="0" end="0"/>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5">
                                            <p:txEl>
                                              <p:pRg st="2" end="2"/>
                                            </p:txEl>
                                          </p:spTgt>
                                        </p:tgtEl>
                                      </p:cBhvr>
                                    </p:animEffect>
                                    <p:animScale>
                                      <p:cBhvr>
                                        <p:cTn id="10" dur="250" autoRev="1" fill="hold"/>
                                        <p:tgtEl>
                                          <p:spTgt spid="5">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B4EAA-AC21-3336-2E5F-4354C383748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E03EA9C-300F-496B-5FD5-D115DC169CD1}"/>
              </a:ext>
            </a:extLst>
          </p:cNvPr>
          <p:cNvSpPr>
            <a:spLocks noGrp="1"/>
          </p:cNvSpPr>
          <p:nvPr>
            <p:ph type="body" sz="quarter" idx="10"/>
          </p:nvPr>
        </p:nvSpPr>
        <p:spPr/>
        <p:txBody>
          <a:bodyPr>
            <a:normAutofit fontScale="92500" lnSpcReduction="20000"/>
          </a:bodyPr>
          <a:lstStyle/>
          <a:p>
            <a:endParaRPr lang="en-US"/>
          </a:p>
        </p:txBody>
      </p:sp>
      <p:sp>
        <p:nvSpPr>
          <p:cNvPr id="5" name="TextBox 4">
            <a:extLst>
              <a:ext uri="{FF2B5EF4-FFF2-40B4-BE49-F238E27FC236}">
                <a16:creationId xmlns:a16="http://schemas.microsoft.com/office/drawing/2014/main" id="{286359BC-693C-A7A2-9404-F5A881B74A89}"/>
              </a:ext>
            </a:extLst>
          </p:cNvPr>
          <p:cNvSpPr txBox="1"/>
          <p:nvPr/>
        </p:nvSpPr>
        <p:spPr>
          <a:xfrm>
            <a:off x="725465" y="1664923"/>
            <a:ext cx="11086578" cy="3662541"/>
          </a:xfrm>
          <a:prstGeom prst="rect">
            <a:avLst/>
          </a:prstGeom>
          <a:noFill/>
        </p:spPr>
        <p:txBody>
          <a:bodyPr wrap="square">
            <a:spAutoFit/>
          </a:bodyPr>
          <a:lstStyle/>
          <a:p>
            <a:pPr>
              <a:spcBef>
                <a:spcPct val="20000"/>
              </a:spcBef>
              <a:defRPr/>
            </a:pPr>
            <a:endParaRPr lang="en-US" dirty="0">
              <a:latin typeface="Mark Pro Book" panose="020B0604020201010104" pitchFamily="34" charset="0"/>
            </a:endParaRPr>
          </a:p>
          <a:p>
            <a:pPr>
              <a:spcBef>
                <a:spcPct val="20000"/>
              </a:spcBef>
              <a:defRPr/>
            </a:pPr>
            <a:endParaRPr lang="en-US" dirty="0">
              <a:latin typeface="Mark Pro Book" panose="020B0604020201010104" pitchFamily="34" charset="0"/>
            </a:endParaRPr>
          </a:p>
          <a:p>
            <a:pPr>
              <a:spcBef>
                <a:spcPct val="20000"/>
              </a:spcBef>
              <a:defRPr/>
            </a:pPr>
            <a:r>
              <a:rPr lang="en-US" sz="2200" b="1" dirty="0">
                <a:solidFill>
                  <a:srgbClr val="002060"/>
                </a:solidFill>
                <a:latin typeface="Mark Pro Book" panose="020B0604020201010104" pitchFamily="34" charset="0"/>
              </a:rPr>
              <a:t>HB 2109 (</a:t>
            </a:r>
            <a:r>
              <a:rPr lang="en-US" sz="2200" b="1" dirty="0" err="1">
                <a:solidFill>
                  <a:srgbClr val="002060"/>
                </a:solidFill>
                <a:latin typeface="Mark Pro Book" panose="020B0604020201010104" pitchFamily="34" charset="0"/>
              </a:rPr>
              <a:t>VanDeaver</a:t>
            </a:r>
            <a:r>
              <a:rPr lang="en-US" sz="2200" b="1" dirty="0">
                <a:solidFill>
                  <a:srgbClr val="002060"/>
                </a:solidFill>
                <a:latin typeface="Mark Pro Book" panose="020B0604020201010104" pitchFamily="34" charset="0"/>
              </a:rPr>
              <a:t>) </a:t>
            </a:r>
            <a:r>
              <a:rPr lang="en-US" sz="2200" dirty="0">
                <a:latin typeface="Mark Pro Book" panose="020B0604020201010104" pitchFamily="34" charset="0"/>
              </a:rPr>
              <a:t>Relating to the removal of a proposed reservoir project from the State Water Plan</a:t>
            </a:r>
          </a:p>
          <a:p>
            <a:pPr>
              <a:spcBef>
                <a:spcPct val="20000"/>
              </a:spcBef>
              <a:defRPr/>
            </a:pPr>
            <a:endParaRPr lang="en-US" sz="2200" dirty="0">
              <a:latin typeface="Mark Pro Book" panose="020B0604020201010104" pitchFamily="34" charset="0"/>
            </a:endParaRPr>
          </a:p>
          <a:p>
            <a:pPr>
              <a:spcBef>
                <a:spcPct val="20000"/>
              </a:spcBef>
              <a:defRPr/>
            </a:pPr>
            <a:r>
              <a:rPr lang="en-US" sz="2200" b="1" dirty="0">
                <a:solidFill>
                  <a:srgbClr val="002060"/>
                </a:solidFill>
                <a:latin typeface="Mark Pro Book" panose="020B0604020201010104" pitchFamily="34" charset="0"/>
              </a:rPr>
              <a:t>HB 2114 (</a:t>
            </a:r>
            <a:r>
              <a:rPr lang="en-US" sz="2200" b="1" dirty="0" err="1">
                <a:solidFill>
                  <a:srgbClr val="002060"/>
                </a:solidFill>
                <a:latin typeface="Mark Pro Book" panose="020B0604020201010104" pitchFamily="34" charset="0"/>
              </a:rPr>
              <a:t>VanDeaver</a:t>
            </a:r>
            <a:r>
              <a:rPr lang="en-US" sz="2200" b="1" dirty="0">
                <a:solidFill>
                  <a:srgbClr val="002060"/>
                </a:solidFill>
                <a:latin typeface="Mark Pro Book" panose="020B0604020201010104" pitchFamily="34" charset="0"/>
              </a:rPr>
              <a:t>) </a:t>
            </a:r>
            <a:r>
              <a:rPr lang="en-US" sz="2200" dirty="0">
                <a:latin typeface="Mark Pro Book" panose="020B0604020201010104" pitchFamily="34" charset="0"/>
              </a:rPr>
              <a:t>Relating the engineering feasibility and construction of a reservoir</a:t>
            </a:r>
          </a:p>
          <a:p>
            <a:pPr>
              <a:spcBef>
                <a:spcPct val="20000"/>
              </a:spcBef>
              <a:defRPr/>
            </a:pPr>
            <a:endParaRPr lang="en-US" sz="2200" dirty="0">
              <a:latin typeface="Mark Pro Book" panose="020B0604020201010104" pitchFamily="34" charset="0"/>
            </a:endParaRPr>
          </a:p>
          <a:p>
            <a:pPr>
              <a:spcBef>
                <a:spcPct val="20000"/>
              </a:spcBef>
              <a:defRPr/>
            </a:pPr>
            <a:endParaRPr lang="en-US" dirty="0">
              <a:latin typeface="Mark Pro Book" panose="020B0604020201010104" pitchFamily="34" charset="0"/>
            </a:endParaRPr>
          </a:p>
          <a:p>
            <a:pPr>
              <a:spcBef>
                <a:spcPct val="20000"/>
              </a:spcBef>
              <a:defRPr/>
            </a:pPr>
            <a:endParaRPr lang="en-US" dirty="0">
              <a:latin typeface="Mark Pro Book" panose="020B0604020201010104" pitchFamily="34" charset="0"/>
            </a:endParaRPr>
          </a:p>
          <a:p>
            <a:pPr>
              <a:spcBef>
                <a:spcPct val="20000"/>
              </a:spcBef>
              <a:defRPr/>
            </a:pPr>
            <a:endParaRPr lang="en-US" dirty="0">
              <a:latin typeface="Mark Pro Book" panose="020B0604020201010104" pitchFamily="34" charset="0"/>
            </a:endParaRPr>
          </a:p>
        </p:txBody>
      </p:sp>
      <p:sp>
        <p:nvSpPr>
          <p:cNvPr id="6" name="Title 1">
            <a:extLst>
              <a:ext uri="{FF2B5EF4-FFF2-40B4-BE49-F238E27FC236}">
                <a16:creationId xmlns:a16="http://schemas.microsoft.com/office/drawing/2014/main" id="{F3955187-8E41-D304-6409-E8FCE3FDB321}"/>
              </a:ext>
            </a:extLst>
          </p:cNvPr>
          <p:cNvSpPr>
            <a:spLocks noGrp="1"/>
          </p:cNvSpPr>
          <p:nvPr>
            <p:ph type="title"/>
          </p:nvPr>
        </p:nvSpPr>
        <p:spPr>
          <a:xfrm>
            <a:off x="838199" y="476520"/>
            <a:ext cx="10515600" cy="1325563"/>
          </a:xfrm>
        </p:spPr>
        <p:txBody>
          <a:bodyPr>
            <a:normAutofit/>
          </a:bodyPr>
          <a:lstStyle/>
          <a:p>
            <a:r>
              <a:rPr lang="en-US" sz="3600" spc="-10" dirty="0">
                <a:solidFill>
                  <a:srgbClr val="006FC0"/>
                </a:solidFill>
                <a:latin typeface="Mark Pro Book" panose="020B0604020201010104" pitchFamily="34" charset="0"/>
              </a:rPr>
              <a:t>89th Texas Legislature</a:t>
            </a:r>
            <a:br>
              <a:rPr lang="en-US" spc="-10" dirty="0">
                <a:solidFill>
                  <a:srgbClr val="006FC0"/>
                </a:solidFill>
                <a:latin typeface="Mark Pro Book" panose="020B0604020201010104" pitchFamily="34" charset="0"/>
              </a:rPr>
            </a:br>
            <a:r>
              <a:rPr lang="en-US" sz="3600" spc="-10" dirty="0">
                <a:solidFill>
                  <a:srgbClr val="0070C0"/>
                </a:solidFill>
                <a:latin typeface="Mark Pro Book" panose="020B0604020201010104" pitchFamily="34" charset="0"/>
              </a:rPr>
              <a:t>Reservoirs</a:t>
            </a:r>
            <a:endParaRPr lang="en-US" dirty="0">
              <a:solidFill>
                <a:srgbClr val="0070C0"/>
              </a:solidFill>
              <a:latin typeface="Mark Pro Book" panose="020B0604020201010104" pitchFamily="34" charset="0"/>
            </a:endParaRPr>
          </a:p>
        </p:txBody>
      </p:sp>
    </p:spTree>
    <p:extLst>
      <p:ext uri="{BB962C8B-B14F-4D97-AF65-F5344CB8AC3E}">
        <p14:creationId xmlns:p14="http://schemas.microsoft.com/office/powerpoint/2010/main" val="3905928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54ABE-685D-F5AA-84C3-1A9B098D11DE}"/>
              </a:ext>
            </a:extLst>
          </p:cNvPr>
          <p:cNvSpPr>
            <a:spLocks noGrp="1"/>
          </p:cNvSpPr>
          <p:nvPr>
            <p:ph type="title"/>
          </p:nvPr>
        </p:nvSpPr>
        <p:spPr>
          <a:xfrm>
            <a:off x="634129" y="424148"/>
            <a:ext cx="11449833" cy="1325563"/>
          </a:xfrm>
        </p:spPr>
        <p:txBody>
          <a:bodyPr>
            <a:normAutofit/>
          </a:bodyPr>
          <a:lstStyle/>
          <a:p>
            <a:r>
              <a:rPr lang="en-US" sz="3600" spc="-10">
                <a:solidFill>
                  <a:srgbClr val="006FC0"/>
                </a:solidFill>
                <a:latin typeface="Mark Pro Book" panose="020B0604020201010104" pitchFamily="34" charset="0"/>
              </a:rPr>
              <a:t>89th Texas Legislature</a:t>
            </a:r>
            <a:br>
              <a:rPr lang="en-US" sz="3600" spc="-10">
                <a:solidFill>
                  <a:srgbClr val="006FC0"/>
                </a:solidFill>
                <a:latin typeface="Mark Pro Book" panose="020B0604020201010104" pitchFamily="34" charset="0"/>
              </a:rPr>
            </a:br>
            <a:r>
              <a:rPr lang="en-US" sz="3600" spc="-10">
                <a:solidFill>
                  <a:srgbClr val="0070C0"/>
                </a:solidFill>
                <a:latin typeface="Mark Pro Book" panose="020B0604020201010104" pitchFamily="34" charset="0"/>
              </a:rPr>
              <a:t>Produced Water/TLAP and Wastewater Regionalization</a:t>
            </a:r>
            <a:endParaRPr lang="en-US" sz="3600" dirty="0"/>
          </a:p>
        </p:txBody>
      </p:sp>
      <p:sp>
        <p:nvSpPr>
          <p:cNvPr id="3" name="Content Placeholder 2">
            <a:extLst>
              <a:ext uri="{FF2B5EF4-FFF2-40B4-BE49-F238E27FC236}">
                <a16:creationId xmlns:a16="http://schemas.microsoft.com/office/drawing/2014/main" id="{3E0722C4-5EFF-7D7C-E22D-83887DF73BA4}"/>
              </a:ext>
            </a:extLst>
          </p:cNvPr>
          <p:cNvSpPr>
            <a:spLocks noGrp="1"/>
          </p:cNvSpPr>
          <p:nvPr>
            <p:ph idx="1"/>
          </p:nvPr>
        </p:nvSpPr>
        <p:spPr>
          <a:xfrm>
            <a:off x="838200" y="2086378"/>
            <a:ext cx="10515600" cy="3821031"/>
          </a:xfrm>
        </p:spPr>
        <p:txBody>
          <a:bodyPr>
            <a:normAutofit fontScale="92500" lnSpcReduction="10000"/>
          </a:bodyPr>
          <a:lstStyle/>
          <a:p>
            <a:pPr marL="0" indent="0">
              <a:buNone/>
            </a:pPr>
            <a:r>
              <a:rPr lang="en-US" b="1" dirty="0">
                <a:solidFill>
                  <a:srgbClr val="002060"/>
                </a:solidFill>
                <a:latin typeface="Mark Pro Book" panose="020B0604020201010104"/>
              </a:rPr>
              <a:t>SB 1145 (Birdwell) / HB 2584 (Landgraf) </a:t>
            </a:r>
            <a:r>
              <a:rPr lang="en-US" dirty="0">
                <a:latin typeface="Mark Pro Book" panose="020B0604020201010104"/>
              </a:rPr>
              <a:t>Relating to the authority of the TCEQ to issue permits for the land application of water produced from certain mining and oil and gas extraction operations</a:t>
            </a:r>
          </a:p>
          <a:p>
            <a:pPr marL="0" indent="0">
              <a:buNone/>
            </a:pPr>
            <a:endParaRPr lang="en-US" b="1" dirty="0">
              <a:solidFill>
                <a:srgbClr val="002060"/>
              </a:solidFill>
              <a:latin typeface="Mark Pro Book" panose="020B0604020201010104"/>
            </a:endParaRPr>
          </a:p>
          <a:p>
            <a:pPr marL="0" indent="0">
              <a:buNone/>
            </a:pPr>
            <a:r>
              <a:rPr lang="en-US" sz="2800" b="1" dirty="0">
                <a:solidFill>
                  <a:srgbClr val="002060"/>
                </a:solidFill>
                <a:latin typeface="Mark Pro Book" panose="020B0604020201010104" pitchFamily="34" charset="0"/>
              </a:rPr>
              <a:t>HB 1145 (Morales Shaw) </a:t>
            </a:r>
            <a:r>
              <a:rPr lang="en-US" sz="2800" dirty="0">
                <a:latin typeface="Mark Pro Book" panose="020B0604020201010104" pitchFamily="34" charset="0"/>
              </a:rPr>
              <a:t>Relating to a study regarding the use of perfluoroalkyl and polyfluoroalkyl chemicals in hydraulic fracturing. </a:t>
            </a:r>
            <a:r>
              <a:rPr lang="en-US" sz="2800" b="1" dirty="0">
                <a:latin typeface="Mark Pro Book" panose="020B0604020201010104" pitchFamily="34" charset="0"/>
              </a:rPr>
              <a:t>(Refiled)</a:t>
            </a:r>
          </a:p>
          <a:p>
            <a:pPr marL="0" indent="0">
              <a:buNone/>
            </a:pPr>
            <a:endParaRPr lang="en-US" dirty="0">
              <a:latin typeface="Mark Pro Book" panose="020B0604020201010104"/>
            </a:endParaRPr>
          </a:p>
          <a:p>
            <a:pPr marL="0" indent="0">
              <a:buNone/>
            </a:pPr>
            <a:r>
              <a:rPr lang="en-US" b="1" dirty="0">
                <a:solidFill>
                  <a:srgbClr val="002060"/>
                </a:solidFill>
                <a:latin typeface="Mark Pro Book" panose="020B0604020201010104"/>
              </a:rPr>
              <a:t>HB 2608 (Zwiener) </a:t>
            </a:r>
            <a:r>
              <a:rPr lang="en-US" dirty="0">
                <a:latin typeface="Mark Pro Book" panose="020B0604020201010104"/>
              </a:rPr>
              <a:t>Relating to the consideration by the TCEQ of alternative waste collection, treatment, and disposal options before issuing permits to discharge certain waste</a:t>
            </a:r>
            <a:endParaRPr lang="en-US" b="1" dirty="0">
              <a:latin typeface="Mark Pro Book" panose="020B0604020201010104"/>
            </a:endParaRPr>
          </a:p>
        </p:txBody>
      </p:sp>
      <p:sp>
        <p:nvSpPr>
          <p:cNvPr id="4" name="Text Placeholder 3">
            <a:extLst>
              <a:ext uri="{FF2B5EF4-FFF2-40B4-BE49-F238E27FC236}">
                <a16:creationId xmlns:a16="http://schemas.microsoft.com/office/drawing/2014/main" id="{89A23CB8-38C4-44E8-504C-19466981BE73}"/>
              </a:ext>
            </a:extLst>
          </p:cNvPr>
          <p:cNvSpPr>
            <a:spLocks noGrp="1"/>
          </p:cNvSpPr>
          <p:nvPr>
            <p:ph type="body" sz="quarter" idx="10"/>
          </p:nvPr>
        </p:nvSpPr>
        <p:spPr/>
        <p:txBody>
          <a:bodyPr>
            <a:normAutofit fontScale="92500" lnSpcReduction="20000"/>
          </a:bodyPr>
          <a:lstStyle/>
          <a:p>
            <a:endParaRPr lang="en-US"/>
          </a:p>
        </p:txBody>
      </p:sp>
    </p:spTree>
    <p:extLst>
      <p:ext uri="{BB962C8B-B14F-4D97-AF65-F5344CB8AC3E}">
        <p14:creationId xmlns:p14="http://schemas.microsoft.com/office/powerpoint/2010/main" val="3923171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78479D-0F0E-E25D-D7E9-FEE4EA48FE28}"/>
              </a:ext>
            </a:extLst>
          </p:cNvPr>
          <p:cNvSpPr>
            <a:spLocks noGrp="1"/>
          </p:cNvSpPr>
          <p:nvPr>
            <p:ph idx="1"/>
          </p:nvPr>
        </p:nvSpPr>
        <p:spPr/>
        <p:txBody>
          <a:bodyPr>
            <a:normAutofit fontScale="92500" lnSpcReduction="10000"/>
          </a:bodyPr>
          <a:lstStyle/>
          <a:p>
            <a:pPr marL="0" indent="0">
              <a:buNone/>
            </a:pPr>
            <a:r>
              <a:rPr lang="en-US" b="1" dirty="0">
                <a:solidFill>
                  <a:srgbClr val="002060"/>
                </a:solidFill>
                <a:latin typeface="Mark Pro Book" panose="020B0604020201010104"/>
              </a:rPr>
              <a:t>HB 3252 (Harris) / SB 1586 (Davila) </a:t>
            </a:r>
            <a:r>
              <a:rPr lang="en-US" b="0" i="0" dirty="0">
                <a:solidFill>
                  <a:srgbClr val="000000"/>
                </a:solidFill>
                <a:effectLst/>
                <a:latin typeface="Mark Pro Book" panose="020B0604020201010104"/>
              </a:rPr>
              <a:t>Relating to the issuance by the Texas Commission on Environmental Quality of permits for certain wastewater treatment facilities</a:t>
            </a:r>
            <a:br>
              <a:rPr lang="en-US" b="0" i="0" dirty="0">
                <a:solidFill>
                  <a:srgbClr val="000000"/>
                </a:solidFill>
                <a:effectLst/>
                <a:latin typeface="Mark Pro Book" panose="020B0604020201010104"/>
              </a:rPr>
            </a:br>
            <a:endParaRPr lang="en-US" b="0" i="0" dirty="0">
              <a:solidFill>
                <a:srgbClr val="000000"/>
              </a:solidFill>
              <a:effectLst/>
              <a:latin typeface="Mark Pro Book" panose="020B0604020201010104"/>
            </a:endParaRPr>
          </a:p>
          <a:p>
            <a:pPr marL="0" indent="0">
              <a:buNone/>
            </a:pPr>
            <a:r>
              <a:rPr lang="en-US" b="1" dirty="0">
                <a:solidFill>
                  <a:srgbClr val="002060"/>
                </a:solidFill>
                <a:latin typeface="Mark Pro Book" panose="020B0604020201010104"/>
              </a:rPr>
              <a:t>HB 3333 (Morales) </a:t>
            </a:r>
            <a:r>
              <a:rPr lang="en-US" b="0" i="0" dirty="0">
                <a:effectLst/>
                <a:latin typeface="Mark Pro Book" panose="020B0604020201010104"/>
              </a:rPr>
              <a:t>Relating to a restriction on permits authorizing direct discharges of waste or pollutants into water in certain stream segments, stream assessment units, and drainage areas</a:t>
            </a:r>
          </a:p>
          <a:p>
            <a:pPr marL="0" indent="0">
              <a:buNone/>
            </a:pPr>
            <a:endParaRPr lang="en-US" dirty="0">
              <a:latin typeface="Mark Pro Book" panose="020B0604020201010104"/>
            </a:endParaRPr>
          </a:p>
          <a:p>
            <a:pPr marL="0" indent="0">
              <a:buNone/>
            </a:pPr>
            <a:r>
              <a:rPr lang="en-US" b="1" dirty="0">
                <a:solidFill>
                  <a:srgbClr val="002060"/>
                </a:solidFill>
                <a:latin typeface="Mark Pro Book" panose="020B0604020201010104"/>
              </a:rPr>
              <a:t>SB 1302 (Kolkhorst) </a:t>
            </a:r>
            <a:r>
              <a:rPr lang="en-US" b="0" i="0" dirty="0">
                <a:effectLst/>
                <a:latin typeface="Mark Pro Book" panose="020B0604020201010104"/>
              </a:rPr>
              <a:t>Relating to eligibility for a general permit to discharge waste into or adjacent to waters in the state</a:t>
            </a:r>
            <a:endParaRPr lang="en-US" dirty="0">
              <a:latin typeface="Mark Pro Book" panose="020B0604020201010104"/>
            </a:endParaRPr>
          </a:p>
        </p:txBody>
      </p:sp>
      <p:sp>
        <p:nvSpPr>
          <p:cNvPr id="4" name="Text Placeholder 3">
            <a:extLst>
              <a:ext uri="{FF2B5EF4-FFF2-40B4-BE49-F238E27FC236}">
                <a16:creationId xmlns:a16="http://schemas.microsoft.com/office/drawing/2014/main" id="{67AE77C7-A79C-CBCD-D237-69D98CBAEE52}"/>
              </a:ext>
            </a:extLst>
          </p:cNvPr>
          <p:cNvSpPr>
            <a:spLocks noGrp="1"/>
          </p:cNvSpPr>
          <p:nvPr>
            <p:ph type="body" sz="quarter" idx="10"/>
          </p:nvPr>
        </p:nvSpPr>
        <p:spPr/>
        <p:txBody>
          <a:bodyPr>
            <a:normAutofit fontScale="92500" lnSpcReduction="20000"/>
          </a:bodyPr>
          <a:lstStyle/>
          <a:p>
            <a:endParaRPr lang="en-US"/>
          </a:p>
        </p:txBody>
      </p:sp>
      <p:sp>
        <p:nvSpPr>
          <p:cNvPr id="5" name="Title 1">
            <a:extLst>
              <a:ext uri="{FF2B5EF4-FFF2-40B4-BE49-F238E27FC236}">
                <a16:creationId xmlns:a16="http://schemas.microsoft.com/office/drawing/2014/main" id="{F065E8D7-B864-D49F-00AD-DC6D6AC8BB02}"/>
              </a:ext>
            </a:extLst>
          </p:cNvPr>
          <p:cNvSpPr>
            <a:spLocks noGrp="1"/>
          </p:cNvSpPr>
          <p:nvPr>
            <p:ph type="title"/>
          </p:nvPr>
        </p:nvSpPr>
        <p:spPr>
          <a:xfrm>
            <a:off x="838200" y="365125"/>
            <a:ext cx="10515600" cy="1325563"/>
          </a:xfrm>
        </p:spPr>
        <p:txBody>
          <a:bodyPr>
            <a:normAutofit fontScale="90000"/>
          </a:bodyPr>
          <a:lstStyle/>
          <a:p>
            <a:r>
              <a:rPr lang="en-US" sz="3600" spc="-10" dirty="0">
                <a:solidFill>
                  <a:srgbClr val="006FC0"/>
                </a:solidFill>
                <a:latin typeface="Mark Pro Book" panose="020B0604020201010104" pitchFamily="34" charset="0"/>
              </a:rPr>
              <a:t>89th Texas Legislature</a:t>
            </a:r>
            <a:br>
              <a:rPr lang="en-US" sz="3600" spc="-10" dirty="0">
                <a:solidFill>
                  <a:srgbClr val="006FC0"/>
                </a:solidFill>
                <a:latin typeface="Mark Pro Book" panose="020B0604020201010104" pitchFamily="34" charset="0"/>
              </a:rPr>
            </a:br>
            <a:r>
              <a:rPr lang="en-US" sz="3600" spc="-10" dirty="0">
                <a:solidFill>
                  <a:srgbClr val="0070C0"/>
                </a:solidFill>
                <a:latin typeface="Mark Pro Book" panose="020B0604020201010104" pitchFamily="34" charset="0"/>
              </a:rPr>
              <a:t>Wastewater Regionalization, Discharge, Package Plants/MUDs</a:t>
            </a:r>
            <a:endParaRPr lang="en-US" sz="3600" dirty="0"/>
          </a:p>
        </p:txBody>
      </p:sp>
    </p:spTree>
    <p:extLst>
      <p:ext uri="{BB962C8B-B14F-4D97-AF65-F5344CB8AC3E}">
        <p14:creationId xmlns:p14="http://schemas.microsoft.com/office/powerpoint/2010/main" val="2645934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The Texas Capitol in Austin on June 20, 2017.">
            <a:extLst>
              <a:ext uri="{FF2B5EF4-FFF2-40B4-BE49-F238E27FC236}">
                <a16:creationId xmlns:a16="http://schemas.microsoft.com/office/drawing/2014/main" id="{CA01775F-E109-43B7-B2C2-6F70252AEDA5}"/>
              </a:ext>
            </a:extLst>
          </p:cNvPr>
          <p:cNvSpPr>
            <a:spLocks noChangeAspect="1" noChangeArrowheads="1"/>
          </p:cNvSpPr>
          <p:nvPr/>
        </p:nvSpPr>
        <p:spPr bwMode="auto">
          <a:xfrm>
            <a:off x="5943599" y="3276599"/>
            <a:ext cx="3767959" cy="376795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33ACBBB6-F29A-4C45-A740-632033AE9808}"/>
              </a:ext>
            </a:extLst>
          </p:cNvPr>
          <p:cNvPicPr>
            <a:picLocks noChangeAspect="1"/>
          </p:cNvPicPr>
          <p:nvPr/>
        </p:nvPicPr>
        <p:blipFill rotWithShape="1">
          <a:blip r:embed="rId3"/>
          <a:srcRect t="852" b="1576"/>
          <a:stretch/>
        </p:blipFill>
        <p:spPr>
          <a:xfrm>
            <a:off x="3526971" y="1157123"/>
            <a:ext cx="8665029" cy="5709371"/>
          </a:xfrm>
          <a:prstGeom prst="rect">
            <a:avLst/>
          </a:prstGeom>
        </p:spPr>
      </p:pic>
      <p:sp>
        <p:nvSpPr>
          <p:cNvPr id="15" name="Content Placeholder 14">
            <a:extLst>
              <a:ext uri="{FF2B5EF4-FFF2-40B4-BE49-F238E27FC236}">
                <a16:creationId xmlns:a16="http://schemas.microsoft.com/office/drawing/2014/main" id="{A00B3C03-D749-4C11-8881-1D623266BBC3}"/>
              </a:ext>
            </a:extLst>
          </p:cNvPr>
          <p:cNvSpPr>
            <a:spLocks noGrp="1"/>
          </p:cNvSpPr>
          <p:nvPr>
            <p:ph idx="1"/>
          </p:nvPr>
        </p:nvSpPr>
        <p:spPr/>
        <p:txBody>
          <a:bodyPr/>
          <a:lstStyle/>
          <a:p>
            <a:endParaRPr lang="en-US" dirty="0"/>
          </a:p>
        </p:txBody>
      </p:sp>
      <p:sp>
        <p:nvSpPr>
          <p:cNvPr id="2" name="Title 1">
            <a:extLst>
              <a:ext uri="{FF2B5EF4-FFF2-40B4-BE49-F238E27FC236}">
                <a16:creationId xmlns:a16="http://schemas.microsoft.com/office/drawing/2014/main" id="{46088801-B689-43EB-A9F5-B54EA24AB807}"/>
              </a:ext>
            </a:extLst>
          </p:cNvPr>
          <p:cNvSpPr>
            <a:spLocks noGrp="1"/>
          </p:cNvSpPr>
          <p:nvPr>
            <p:ph type="title"/>
          </p:nvPr>
        </p:nvSpPr>
        <p:spPr>
          <a:xfrm>
            <a:off x="609601" y="223235"/>
            <a:ext cx="11482550" cy="1325563"/>
          </a:xfrm>
        </p:spPr>
        <p:txBody>
          <a:bodyPr>
            <a:normAutofit fontScale="90000"/>
          </a:bodyPr>
          <a:lstStyle/>
          <a:p>
            <a:r>
              <a:rPr lang="en-US" sz="4900" b="1" dirty="0">
                <a:solidFill>
                  <a:srgbClr val="0070C0"/>
                </a:solidFill>
              </a:rPr>
              <a:t>88</a:t>
            </a:r>
            <a:r>
              <a:rPr lang="en-US" sz="4900" b="1" i="0" dirty="0">
                <a:solidFill>
                  <a:srgbClr val="0070C0"/>
                </a:solidFill>
              </a:rPr>
              <a:t>th Regular Session of </a:t>
            </a:r>
            <a:r>
              <a:rPr lang="en-US" sz="4900" b="1" dirty="0">
                <a:solidFill>
                  <a:srgbClr val="0070C0"/>
                </a:solidFill>
              </a:rPr>
              <a:t>the Texas</a:t>
            </a:r>
            <a:r>
              <a:rPr lang="en-US" sz="4900" b="1" i="0" dirty="0">
                <a:solidFill>
                  <a:srgbClr val="0070C0"/>
                </a:solidFill>
              </a:rPr>
              <a:t> Legislature: </a:t>
            </a:r>
            <a:br>
              <a:rPr lang="en-US" sz="4900" b="1" i="0" dirty="0">
                <a:solidFill>
                  <a:srgbClr val="0070C0"/>
                </a:solidFill>
              </a:rPr>
            </a:br>
            <a:endParaRPr lang="en-US" b="1" dirty="0">
              <a:solidFill>
                <a:srgbClr val="0070C0"/>
              </a:solidFill>
            </a:endParaRPr>
          </a:p>
        </p:txBody>
      </p:sp>
      <p:sp>
        <p:nvSpPr>
          <p:cNvPr id="16" name="Rectangle 15">
            <a:extLst>
              <a:ext uri="{FF2B5EF4-FFF2-40B4-BE49-F238E27FC236}">
                <a16:creationId xmlns:a16="http://schemas.microsoft.com/office/drawing/2014/main" id="{9DE96B5C-4E41-4B4A-A21E-421BF7E190F1}"/>
              </a:ext>
            </a:extLst>
          </p:cNvPr>
          <p:cNvSpPr/>
          <p:nvPr/>
        </p:nvSpPr>
        <p:spPr>
          <a:xfrm>
            <a:off x="-1725" y="2754776"/>
            <a:ext cx="5417819" cy="4111718"/>
          </a:xfrm>
          <a:prstGeom prst="rect">
            <a:avLst/>
          </a:prstGeom>
          <a:solidFill>
            <a:srgbClr val="246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CD1BE84-36AD-4375-9DB8-A17C63A677A2}"/>
              </a:ext>
            </a:extLst>
          </p:cNvPr>
          <p:cNvSpPr txBox="1"/>
          <p:nvPr/>
        </p:nvSpPr>
        <p:spPr>
          <a:xfrm>
            <a:off x="237766" y="2806062"/>
            <a:ext cx="5417819" cy="3785652"/>
          </a:xfrm>
          <a:prstGeom prst="rect">
            <a:avLst/>
          </a:prstGeom>
          <a:noFill/>
        </p:spPr>
        <p:txBody>
          <a:bodyPr wrap="square" rtlCol="0">
            <a:spAutoFit/>
          </a:bodyPr>
          <a:lstStyle/>
          <a:p>
            <a:r>
              <a:rPr lang="en-US" sz="3600" dirty="0">
                <a:solidFill>
                  <a:schemeClr val="bg1"/>
                </a:solidFill>
              </a:rPr>
              <a:t>Key Dates:</a:t>
            </a:r>
            <a:br>
              <a:rPr lang="en-US" sz="3600" dirty="0">
                <a:solidFill>
                  <a:schemeClr val="bg1"/>
                </a:solidFill>
              </a:rPr>
            </a:br>
            <a:endParaRPr lang="en-US" sz="3600" dirty="0">
              <a:solidFill>
                <a:schemeClr val="bg1"/>
              </a:solidFill>
            </a:endParaRPr>
          </a:p>
          <a:p>
            <a:r>
              <a:rPr lang="en-US" sz="2800" dirty="0">
                <a:solidFill>
                  <a:schemeClr val="bg1"/>
                </a:solidFill>
              </a:rPr>
              <a:t>November 8 – Election Day</a:t>
            </a:r>
          </a:p>
          <a:p>
            <a:r>
              <a:rPr lang="en-US" sz="2800" dirty="0">
                <a:solidFill>
                  <a:schemeClr val="bg1"/>
                </a:solidFill>
              </a:rPr>
              <a:t>November 14 – 1</a:t>
            </a:r>
            <a:r>
              <a:rPr lang="en-US" sz="2800" baseline="30000" dirty="0">
                <a:solidFill>
                  <a:schemeClr val="bg1"/>
                </a:solidFill>
              </a:rPr>
              <a:t>st</a:t>
            </a:r>
            <a:r>
              <a:rPr lang="en-US" sz="2800" dirty="0">
                <a:solidFill>
                  <a:schemeClr val="bg1"/>
                </a:solidFill>
              </a:rPr>
              <a:t> day of prefiling </a:t>
            </a:r>
          </a:p>
          <a:p>
            <a:r>
              <a:rPr lang="en-US" sz="2800" dirty="0">
                <a:solidFill>
                  <a:schemeClr val="bg1"/>
                </a:solidFill>
              </a:rPr>
              <a:t>January 10 – 1</a:t>
            </a:r>
            <a:r>
              <a:rPr lang="en-US" sz="2800" baseline="30000" dirty="0">
                <a:solidFill>
                  <a:schemeClr val="bg1"/>
                </a:solidFill>
              </a:rPr>
              <a:t>st</a:t>
            </a:r>
            <a:r>
              <a:rPr lang="en-US" sz="2800" dirty="0">
                <a:solidFill>
                  <a:schemeClr val="bg1"/>
                </a:solidFill>
              </a:rPr>
              <a:t> day of 88</a:t>
            </a:r>
            <a:r>
              <a:rPr lang="en-US" sz="2800" baseline="30000" dirty="0">
                <a:solidFill>
                  <a:schemeClr val="bg1"/>
                </a:solidFill>
              </a:rPr>
              <a:t>th</a:t>
            </a:r>
            <a:r>
              <a:rPr lang="en-US" sz="2800" dirty="0">
                <a:solidFill>
                  <a:schemeClr val="bg1"/>
                </a:solidFill>
              </a:rPr>
              <a:t> </a:t>
            </a:r>
            <a:r>
              <a:rPr lang="en-US" sz="2800" dirty="0" err="1">
                <a:solidFill>
                  <a:schemeClr val="bg1"/>
                </a:solidFill>
              </a:rPr>
              <a:t>Lege</a:t>
            </a:r>
            <a:endParaRPr lang="en-US" sz="2800" dirty="0">
              <a:solidFill>
                <a:schemeClr val="bg1"/>
              </a:solidFill>
            </a:endParaRPr>
          </a:p>
          <a:p>
            <a:r>
              <a:rPr lang="en-US" sz="2800" dirty="0">
                <a:solidFill>
                  <a:schemeClr val="bg1"/>
                </a:solidFill>
              </a:rPr>
              <a:t>March 10 – Bill Filing Deadline</a:t>
            </a:r>
            <a:br>
              <a:rPr lang="en-US" sz="2800" dirty="0">
                <a:solidFill>
                  <a:schemeClr val="bg1"/>
                </a:solidFill>
              </a:rPr>
            </a:br>
            <a:r>
              <a:rPr lang="en-US" sz="2800" dirty="0">
                <a:solidFill>
                  <a:schemeClr val="bg1"/>
                </a:solidFill>
              </a:rPr>
              <a:t>May 29 – Sine Die – Final Day </a:t>
            </a:r>
          </a:p>
          <a:p>
            <a:r>
              <a:rPr lang="en-US" sz="2800" dirty="0">
                <a:solidFill>
                  <a:schemeClr val="bg1"/>
                </a:solidFill>
              </a:rPr>
              <a:t>June 18 – Veto Deadline</a:t>
            </a:r>
          </a:p>
        </p:txBody>
      </p:sp>
      <p:sp>
        <p:nvSpPr>
          <p:cNvPr id="3" name="Rectangle 2">
            <a:extLst>
              <a:ext uri="{FF2B5EF4-FFF2-40B4-BE49-F238E27FC236}">
                <a16:creationId xmlns:a16="http://schemas.microsoft.com/office/drawing/2014/main" id="{2C0C8A2D-A0F6-CFD6-0DAC-C0E9CF432794}"/>
              </a:ext>
            </a:extLst>
          </p:cNvPr>
          <p:cNvSpPr/>
          <p:nvPr/>
        </p:nvSpPr>
        <p:spPr>
          <a:xfrm>
            <a:off x="-28576" y="2754776"/>
            <a:ext cx="5417819" cy="4111718"/>
          </a:xfrm>
          <a:prstGeom prst="rect">
            <a:avLst/>
          </a:prstGeom>
          <a:solidFill>
            <a:srgbClr val="246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17AFF8F-E3BA-21E5-FF2F-0E0E6AA96E7B}"/>
              </a:ext>
            </a:extLst>
          </p:cNvPr>
          <p:cNvSpPr txBox="1"/>
          <p:nvPr/>
        </p:nvSpPr>
        <p:spPr>
          <a:xfrm>
            <a:off x="210915" y="2783387"/>
            <a:ext cx="5417819" cy="3785652"/>
          </a:xfrm>
          <a:prstGeom prst="rect">
            <a:avLst/>
          </a:prstGeom>
          <a:noFill/>
        </p:spPr>
        <p:txBody>
          <a:bodyPr wrap="square" rtlCol="0">
            <a:spAutoFit/>
          </a:bodyPr>
          <a:lstStyle/>
          <a:p>
            <a:r>
              <a:rPr lang="en-US" sz="3600" dirty="0">
                <a:solidFill>
                  <a:schemeClr val="bg1"/>
                </a:solidFill>
              </a:rPr>
              <a:t>Key Dates:</a:t>
            </a:r>
            <a:br>
              <a:rPr lang="en-US" sz="3600" dirty="0">
                <a:solidFill>
                  <a:schemeClr val="bg1"/>
                </a:solidFill>
              </a:rPr>
            </a:br>
            <a:endParaRPr lang="en-US" sz="3600" dirty="0">
              <a:solidFill>
                <a:schemeClr val="bg1"/>
              </a:solidFill>
            </a:endParaRPr>
          </a:p>
          <a:p>
            <a:r>
              <a:rPr lang="en-US" sz="2800" dirty="0">
                <a:solidFill>
                  <a:schemeClr val="bg1"/>
                </a:solidFill>
              </a:rPr>
              <a:t>November 5 – Election Day</a:t>
            </a:r>
          </a:p>
          <a:p>
            <a:r>
              <a:rPr lang="en-US" sz="2800" dirty="0">
                <a:solidFill>
                  <a:schemeClr val="bg1"/>
                </a:solidFill>
              </a:rPr>
              <a:t>November 11 – 1</a:t>
            </a:r>
            <a:r>
              <a:rPr lang="en-US" sz="2800" baseline="30000" dirty="0">
                <a:solidFill>
                  <a:schemeClr val="bg1"/>
                </a:solidFill>
              </a:rPr>
              <a:t>st</a:t>
            </a:r>
            <a:r>
              <a:rPr lang="en-US" sz="2800" dirty="0">
                <a:solidFill>
                  <a:schemeClr val="bg1"/>
                </a:solidFill>
              </a:rPr>
              <a:t> day of prefiling </a:t>
            </a:r>
          </a:p>
          <a:p>
            <a:r>
              <a:rPr lang="en-US" sz="2800" dirty="0">
                <a:solidFill>
                  <a:schemeClr val="bg1"/>
                </a:solidFill>
              </a:rPr>
              <a:t>January 14 – 1</a:t>
            </a:r>
            <a:r>
              <a:rPr lang="en-US" sz="2800" baseline="30000" dirty="0">
                <a:solidFill>
                  <a:schemeClr val="bg1"/>
                </a:solidFill>
              </a:rPr>
              <a:t>st</a:t>
            </a:r>
            <a:r>
              <a:rPr lang="en-US" sz="2800" dirty="0">
                <a:solidFill>
                  <a:schemeClr val="bg1"/>
                </a:solidFill>
              </a:rPr>
              <a:t> day of 89</a:t>
            </a:r>
            <a:r>
              <a:rPr lang="en-US" sz="2800" baseline="30000" dirty="0">
                <a:solidFill>
                  <a:schemeClr val="bg1"/>
                </a:solidFill>
              </a:rPr>
              <a:t>th</a:t>
            </a:r>
            <a:r>
              <a:rPr lang="en-US" sz="2800" dirty="0">
                <a:solidFill>
                  <a:schemeClr val="bg1"/>
                </a:solidFill>
              </a:rPr>
              <a:t> </a:t>
            </a:r>
            <a:r>
              <a:rPr lang="en-US" sz="2800" dirty="0" err="1">
                <a:solidFill>
                  <a:schemeClr val="bg1"/>
                </a:solidFill>
              </a:rPr>
              <a:t>Lege</a:t>
            </a:r>
            <a:endParaRPr lang="en-US" sz="2800" dirty="0">
              <a:solidFill>
                <a:schemeClr val="bg1"/>
              </a:solidFill>
            </a:endParaRPr>
          </a:p>
          <a:p>
            <a:r>
              <a:rPr lang="en-US" sz="2800" dirty="0">
                <a:solidFill>
                  <a:schemeClr val="bg1"/>
                </a:solidFill>
              </a:rPr>
              <a:t>March 14 – Bill Filing Deadline</a:t>
            </a:r>
            <a:br>
              <a:rPr lang="en-US" sz="2800" dirty="0">
                <a:solidFill>
                  <a:schemeClr val="bg1"/>
                </a:solidFill>
              </a:rPr>
            </a:br>
            <a:r>
              <a:rPr lang="en-US" sz="2800" dirty="0">
                <a:solidFill>
                  <a:schemeClr val="bg1"/>
                </a:solidFill>
              </a:rPr>
              <a:t>June 2 – Sine Die – Final Day </a:t>
            </a:r>
          </a:p>
          <a:p>
            <a:r>
              <a:rPr lang="en-US" sz="2800" dirty="0">
                <a:solidFill>
                  <a:schemeClr val="bg1"/>
                </a:solidFill>
              </a:rPr>
              <a:t>June 22 – Veto Deadline</a:t>
            </a:r>
          </a:p>
        </p:txBody>
      </p:sp>
    </p:spTree>
    <p:extLst>
      <p:ext uri="{BB962C8B-B14F-4D97-AF65-F5344CB8AC3E}">
        <p14:creationId xmlns:p14="http://schemas.microsoft.com/office/powerpoint/2010/main" val="114994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0209B-3271-F600-4738-FEA2CE61BD1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760E16F-8E40-E72C-A174-B175DFF3BADA}"/>
              </a:ext>
            </a:extLst>
          </p:cNvPr>
          <p:cNvSpPr>
            <a:spLocks noGrp="1"/>
          </p:cNvSpPr>
          <p:nvPr>
            <p:ph type="body" sz="quarter" idx="10"/>
          </p:nvPr>
        </p:nvSpPr>
        <p:spPr/>
        <p:txBody>
          <a:bodyPr>
            <a:normAutofit fontScale="92500" lnSpcReduction="20000"/>
          </a:bodyPr>
          <a:lstStyle/>
          <a:p>
            <a:endParaRPr lang="en-US"/>
          </a:p>
        </p:txBody>
      </p:sp>
      <p:sp>
        <p:nvSpPr>
          <p:cNvPr id="5" name="Title 1">
            <a:extLst>
              <a:ext uri="{FF2B5EF4-FFF2-40B4-BE49-F238E27FC236}">
                <a16:creationId xmlns:a16="http://schemas.microsoft.com/office/drawing/2014/main" id="{8A09AD81-FD27-43E6-14C2-5BBD9AA65226}"/>
              </a:ext>
            </a:extLst>
          </p:cNvPr>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10" dirty="0">
                <a:solidFill>
                  <a:srgbClr val="006FC0"/>
                </a:solidFill>
                <a:latin typeface="Mark Pro Book" panose="020B0604020201010104" pitchFamily="34" charset="0"/>
              </a:rPr>
              <a:t>89th Texas Legislature</a:t>
            </a:r>
            <a:br>
              <a:rPr lang="en-US" spc="-10" dirty="0">
                <a:solidFill>
                  <a:srgbClr val="006FC0"/>
                </a:solidFill>
                <a:latin typeface="Mark Pro Book" panose="020B0604020201010104" pitchFamily="34" charset="0"/>
              </a:rPr>
            </a:br>
            <a:r>
              <a:rPr lang="en-US" sz="3600" spc="-10" dirty="0">
                <a:solidFill>
                  <a:srgbClr val="0070C0"/>
                </a:solidFill>
                <a:latin typeface="Mark Pro Book" panose="020B0604020201010104" pitchFamily="34" charset="0"/>
              </a:rPr>
              <a:t>Design Build</a:t>
            </a:r>
            <a:endParaRPr lang="en-US" dirty="0">
              <a:solidFill>
                <a:srgbClr val="0070C0"/>
              </a:solidFill>
              <a:latin typeface="Mark Pro Book" panose="020B0604020201010104" pitchFamily="34" charset="0"/>
            </a:endParaRPr>
          </a:p>
        </p:txBody>
      </p:sp>
      <p:sp>
        <p:nvSpPr>
          <p:cNvPr id="6" name="TextBox 5">
            <a:extLst>
              <a:ext uri="{FF2B5EF4-FFF2-40B4-BE49-F238E27FC236}">
                <a16:creationId xmlns:a16="http://schemas.microsoft.com/office/drawing/2014/main" id="{586848C6-94C0-BFE9-3177-390A2EF77728}"/>
              </a:ext>
            </a:extLst>
          </p:cNvPr>
          <p:cNvSpPr txBox="1"/>
          <p:nvPr/>
        </p:nvSpPr>
        <p:spPr>
          <a:xfrm>
            <a:off x="838200" y="1613118"/>
            <a:ext cx="10811123" cy="2616101"/>
          </a:xfrm>
          <a:prstGeom prst="rect">
            <a:avLst/>
          </a:prstGeom>
          <a:noFill/>
        </p:spPr>
        <p:txBody>
          <a:bodyPr wrap="square">
            <a:spAutoFit/>
          </a:bodyPr>
          <a:lstStyle/>
          <a:p>
            <a:pPr>
              <a:spcBef>
                <a:spcPct val="20000"/>
              </a:spcBef>
              <a:defRPr/>
            </a:pPr>
            <a:endParaRPr lang="en-US" sz="2000" dirty="0">
              <a:solidFill>
                <a:srgbClr val="000000"/>
              </a:solidFill>
              <a:latin typeface="Mark Pro Book" panose="020B0604020201010104" pitchFamily="34" charset="0"/>
            </a:endParaRPr>
          </a:p>
          <a:p>
            <a:pPr>
              <a:spcBef>
                <a:spcPct val="20000"/>
              </a:spcBef>
              <a:defRPr/>
            </a:pPr>
            <a:r>
              <a:rPr lang="en-US" sz="2800" b="1" dirty="0">
                <a:solidFill>
                  <a:srgbClr val="002060"/>
                </a:solidFill>
                <a:latin typeface="Mark Pro Book" panose="020B0604020201010104" pitchFamily="34" charset="0"/>
              </a:rPr>
              <a:t>SB 553 (Flores) </a:t>
            </a:r>
            <a:r>
              <a:rPr lang="en-US" sz="2400" b="0" i="0" dirty="0">
                <a:solidFill>
                  <a:srgbClr val="000000"/>
                </a:solidFill>
                <a:effectLst/>
                <a:latin typeface="verdana" panose="020B0604030504040204" pitchFamily="34" charset="0"/>
              </a:rPr>
              <a:t>Relating to the design-build method for certain government construction projects</a:t>
            </a:r>
          </a:p>
          <a:p>
            <a:pPr>
              <a:spcBef>
                <a:spcPct val="20000"/>
              </a:spcBef>
              <a:defRPr/>
            </a:pPr>
            <a:endParaRPr lang="en-US" sz="2400" dirty="0">
              <a:solidFill>
                <a:srgbClr val="000000"/>
              </a:solidFill>
              <a:latin typeface="Mark Pro Book" panose="020B0604020201010104"/>
            </a:endParaRPr>
          </a:p>
          <a:p>
            <a:pPr>
              <a:spcBef>
                <a:spcPct val="20000"/>
              </a:spcBef>
              <a:defRPr/>
            </a:pPr>
            <a:r>
              <a:rPr lang="en-US" sz="2800" b="1" dirty="0">
                <a:solidFill>
                  <a:srgbClr val="002060"/>
                </a:solidFill>
                <a:latin typeface="Mark Pro Book" panose="020B0604020201010104" pitchFamily="34" charset="0"/>
              </a:rPr>
              <a:t>SB 1301 </a:t>
            </a:r>
            <a:r>
              <a:rPr lang="en-US" sz="2400" dirty="0">
                <a:latin typeface="Mark Pro Book" panose="020B0604020201010104" pitchFamily="34" charset="0"/>
              </a:rPr>
              <a:t>Relating to the design-build method for certain government construction projects</a:t>
            </a:r>
            <a:endParaRPr lang="en-US" sz="2000" b="1" dirty="0">
              <a:latin typeface="Mark Pro Book" panose="020B0604020201010104" pitchFamily="34" charset="0"/>
            </a:endParaRPr>
          </a:p>
        </p:txBody>
      </p:sp>
    </p:spTree>
    <p:extLst>
      <p:ext uri="{BB962C8B-B14F-4D97-AF65-F5344CB8AC3E}">
        <p14:creationId xmlns:p14="http://schemas.microsoft.com/office/powerpoint/2010/main" val="1865064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8B2B2-59FF-4C7C-AA81-69D084EAE6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D42D80-22C4-6C7F-9611-9C3003EC2FF9}"/>
              </a:ext>
            </a:extLst>
          </p:cNvPr>
          <p:cNvSpPr>
            <a:spLocks noGrp="1"/>
          </p:cNvSpPr>
          <p:nvPr>
            <p:ph type="title"/>
          </p:nvPr>
        </p:nvSpPr>
        <p:spPr>
          <a:xfrm>
            <a:off x="838199" y="365125"/>
            <a:ext cx="10875859" cy="1325563"/>
          </a:xfrm>
        </p:spPr>
        <p:txBody>
          <a:bodyPr>
            <a:normAutofit/>
          </a:bodyPr>
          <a:lstStyle/>
          <a:p>
            <a:r>
              <a:rPr lang="en-US" sz="4200" b="1" dirty="0">
                <a:solidFill>
                  <a:srgbClr val="002060"/>
                </a:solidFill>
              </a:rPr>
              <a:t>Texas Water Fund</a:t>
            </a:r>
          </a:p>
        </p:txBody>
      </p:sp>
      <p:grpSp>
        <p:nvGrpSpPr>
          <p:cNvPr id="9" name="Google Shape;541;p15">
            <a:extLst>
              <a:ext uri="{FF2B5EF4-FFF2-40B4-BE49-F238E27FC236}">
                <a16:creationId xmlns:a16="http://schemas.microsoft.com/office/drawing/2014/main" id="{68806798-0B88-2EC2-CDC3-DC3631650597}"/>
              </a:ext>
            </a:extLst>
          </p:cNvPr>
          <p:cNvGrpSpPr/>
          <p:nvPr/>
        </p:nvGrpSpPr>
        <p:grpSpPr>
          <a:xfrm>
            <a:off x="-758714" y="7150819"/>
            <a:ext cx="11575828" cy="1479066"/>
            <a:chOff x="317" y="1563623"/>
            <a:chExt cx="11575828" cy="1479066"/>
          </a:xfrm>
        </p:grpSpPr>
        <p:sp>
          <p:nvSpPr>
            <p:cNvPr id="10" name="Google Shape;542;p15">
              <a:extLst>
                <a:ext uri="{FF2B5EF4-FFF2-40B4-BE49-F238E27FC236}">
                  <a16:creationId xmlns:a16="http://schemas.microsoft.com/office/drawing/2014/main" id="{3F549E0D-A4BF-BD10-042C-851A7ED641AA}"/>
                </a:ext>
              </a:extLst>
            </p:cNvPr>
            <p:cNvSpPr/>
            <p:nvPr/>
          </p:nvSpPr>
          <p:spPr>
            <a:xfrm>
              <a:off x="5788232" y="2174807"/>
              <a:ext cx="5176729" cy="256697"/>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00395B"/>
              </a:solidFill>
              <a:prstDash val="solid"/>
              <a:miter lim="800000"/>
              <a:headEnd type="none" w="sm" len="sm"/>
              <a:tailEnd type="none" w="sm" len="sm"/>
            </a:ln>
          </p:spPr>
          <p:txBody>
            <a:bodyPr/>
            <a:lstStyle/>
            <a:p>
              <a:endParaRPr lang="en-US">
                <a:solidFill>
                  <a:srgbClr val="0070C0"/>
                </a:solidFill>
              </a:endParaRPr>
            </a:p>
          </p:txBody>
        </p:sp>
        <p:sp>
          <p:nvSpPr>
            <p:cNvPr id="11" name="Google Shape;543;p15">
              <a:extLst>
                <a:ext uri="{FF2B5EF4-FFF2-40B4-BE49-F238E27FC236}">
                  <a16:creationId xmlns:a16="http://schemas.microsoft.com/office/drawing/2014/main" id="{477DA53B-D31A-CF9C-6FF2-F70D11D06A67}"/>
                </a:ext>
              </a:extLst>
            </p:cNvPr>
            <p:cNvSpPr/>
            <p:nvPr/>
          </p:nvSpPr>
          <p:spPr>
            <a:xfrm>
              <a:off x="5788232" y="2174807"/>
              <a:ext cx="3697664" cy="256697"/>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0070C0"/>
              </a:solidFill>
              <a:prstDash val="solid"/>
              <a:miter lim="800000"/>
              <a:headEnd type="none" w="sm" len="sm"/>
              <a:tailEnd type="none" w="sm" len="sm"/>
            </a:ln>
          </p:spPr>
          <p:txBody>
            <a:bodyPr/>
            <a:lstStyle/>
            <a:p>
              <a:endParaRPr lang="en-US"/>
            </a:p>
          </p:txBody>
        </p:sp>
        <p:sp>
          <p:nvSpPr>
            <p:cNvPr id="12" name="Google Shape;544;p15">
              <a:extLst>
                <a:ext uri="{FF2B5EF4-FFF2-40B4-BE49-F238E27FC236}">
                  <a16:creationId xmlns:a16="http://schemas.microsoft.com/office/drawing/2014/main" id="{31F20293-05DE-143E-C849-1F8B0E66FE4F}"/>
                </a:ext>
              </a:extLst>
            </p:cNvPr>
            <p:cNvSpPr/>
            <p:nvPr/>
          </p:nvSpPr>
          <p:spPr>
            <a:xfrm>
              <a:off x="5788232" y="2174807"/>
              <a:ext cx="2218598" cy="256697"/>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0070C0"/>
              </a:solidFill>
              <a:prstDash val="solid"/>
              <a:miter lim="800000"/>
              <a:headEnd type="none" w="sm" len="sm"/>
              <a:tailEnd type="none" w="sm" len="sm"/>
            </a:ln>
          </p:spPr>
          <p:txBody>
            <a:bodyPr/>
            <a:lstStyle/>
            <a:p>
              <a:endParaRPr lang="en-US"/>
            </a:p>
          </p:txBody>
        </p:sp>
        <p:sp>
          <p:nvSpPr>
            <p:cNvPr id="13" name="Google Shape;545;p15">
              <a:extLst>
                <a:ext uri="{FF2B5EF4-FFF2-40B4-BE49-F238E27FC236}">
                  <a16:creationId xmlns:a16="http://schemas.microsoft.com/office/drawing/2014/main" id="{2C34104A-4BCE-DEF3-62CA-BCFE7147C0E0}"/>
                </a:ext>
              </a:extLst>
            </p:cNvPr>
            <p:cNvSpPr/>
            <p:nvPr/>
          </p:nvSpPr>
          <p:spPr>
            <a:xfrm>
              <a:off x="5788232" y="2174807"/>
              <a:ext cx="739532" cy="256697"/>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00395B"/>
              </a:solidFill>
              <a:prstDash val="solid"/>
              <a:miter lim="800000"/>
              <a:headEnd type="none" w="sm" len="sm"/>
              <a:tailEnd type="none" w="sm" len="sm"/>
            </a:ln>
          </p:spPr>
          <p:txBody>
            <a:bodyPr/>
            <a:lstStyle/>
            <a:p>
              <a:endParaRPr lang="en-US"/>
            </a:p>
          </p:txBody>
        </p:sp>
        <p:sp>
          <p:nvSpPr>
            <p:cNvPr id="14" name="Google Shape;546;p15">
              <a:extLst>
                <a:ext uri="{FF2B5EF4-FFF2-40B4-BE49-F238E27FC236}">
                  <a16:creationId xmlns:a16="http://schemas.microsoft.com/office/drawing/2014/main" id="{02EE5978-361E-2080-EBB0-576F5FE1BE1B}"/>
                </a:ext>
              </a:extLst>
            </p:cNvPr>
            <p:cNvSpPr/>
            <p:nvPr/>
          </p:nvSpPr>
          <p:spPr>
            <a:xfrm>
              <a:off x="5048699" y="2174807"/>
              <a:ext cx="739532" cy="256697"/>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00395B"/>
              </a:solidFill>
              <a:prstDash val="solid"/>
              <a:miter lim="800000"/>
              <a:headEnd type="none" w="sm" len="sm"/>
              <a:tailEnd type="none" w="sm" len="sm"/>
            </a:ln>
          </p:spPr>
          <p:txBody>
            <a:bodyPr/>
            <a:lstStyle/>
            <a:p>
              <a:endParaRPr lang="en-US"/>
            </a:p>
          </p:txBody>
        </p:sp>
        <p:sp>
          <p:nvSpPr>
            <p:cNvPr id="15" name="Google Shape;547;p15">
              <a:extLst>
                <a:ext uri="{FF2B5EF4-FFF2-40B4-BE49-F238E27FC236}">
                  <a16:creationId xmlns:a16="http://schemas.microsoft.com/office/drawing/2014/main" id="{EA753CE0-42C6-AC72-0F4C-E938E64D1C73}"/>
                </a:ext>
              </a:extLst>
            </p:cNvPr>
            <p:cNvSpPr/>
            <p:nvPr/>
          </p:nvSpPr>
          <p:spPr>
            <a:xfrm>
              <a:off x="3569633" y="2174807"/>
              <a:ext cx="2218598" cy="256697"/>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00395B"/>
              </a:solidFill>
              <a:prstDash val="solid"/>
              <a:miter lim="800000"/>
              <a:headEnd type="none" w="sm" len="sm"/>
              <a:tailEnd type="none" w="sm" len="sm"/>
            </a:ln>
          </p:spPr>
          <p:txBody>
            <a:bodyPr/>
            <a:lstStyle/>
            <a:p>
              <a:endParaRPr lang="en-US"/>
            </a:p>
          </p:txBody>
        </p:sp>
        <p:sp>
          <p:nvSpPr>
            <p:cNvPr id="16" name="Google Shape;548;p15">
              <a:extLst>
                <a:ext uri="{FF2B5EF4-FFF2-40B4-BE49-F238E27FC236}">
                  <a16:creationId xmlns:a16="http://schemas.microsoft.com/office/drawing/2014/main" id="{3024F6E2-81F6-A8E0-E84F-6ADE3BF89986}"/>
                </a:ext>
              </a:extLst>
            </p:cNvPr>
            <p:cNvSpPr/>
            <p:nvPr/>
          </p:nvSpPr>
          <p:spPr>
            <a:xfrm>
              <a:off x="2090567" y="2174807"/>
              <a:ext cx="3697664" cy="256697"/>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00395B"/>
              </a:solidFill>
              <a:prstDash val="solid"/>
              <a:miter lim="800000"/>
              <a:headEnd type="none" w="sm" len="sm"/>
              <a:tailEnd type="none" w="sm" len="sm"/>
            </a:ln>
          </p:spPr>
          <p:txBody>
            <a:bodyPr/>
            <a:lstStyle/>
            <a:p>
              <a:endParaRPr lang="en-US"/>
            </a:p>
          </p:txBody>
        </p:sp>
        <p:sp>
          <p:nvSpPr>
            <p:cNvPr id="17" name="Google Shape;549;p15">
              <a:extLst>
                <a:ext uri="{FF2B5EF4-FFF2-40B4-BE49-F238E27FC236}">
                  <a16:creationId xmlns:a16="http://schemas.microsoft.com/office/drawing/2014/main" id="{0F82F15F-738D-8E2E-EC44-E62FD06BE4FE}"/>
                </a:ext>
              </a:extLst>
            </p:cNvPr>
            <p:cNvSpPr/>
            <p:nvPr/>
          </p:nvSpPr>
          <p:spPr>
            <a:xfrm>
              <a:off x="611502" y="2174807"/>
              <a:ext cx="5176729" cy="256697"/>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00395B"/>
              </a:solidFill>
              <a:prstDash val="solid"/>
              <a:miter lim="800000"/>
              <a:headEnd type="none" w="sm" len="sm"/>
              <a:tailEnd type="none" w="sm" len="sm"/>
            </a:ln>
          </p:spPr>
          <p:txBody>
            <a:bodyPr/>
            <a:lstStyle/>
            <a:p>
              <a:endParaRPr lang="en-US"/>
            </a:p>
          </p:txBody>
        </p:sp>
        <p:sp>
          <p:nvSpPr>
            <p:cNvPr id="18" name="Google Shape;550;p15">
              <a:extLst>
                <a:ext uri="{FF2B5EF4-FFF2-40B4-BE49-F238E27FC236}">
                  <a16:creationId xmlns:a16="http://schemas.microsoft.com/office/drawing/2014/main" id="{44987E9A-81F3-149C-1BF3-3F30752BDE78}"/>
                </a:ext>
              </a:extLst>
            </p:cNvPr>
            <p:cNvSpPr/>
            <p:nvPr/>
          </p:nvSpPr>
          <p:spPr>
            <a:xfrm>
              <a:off x="5177047" y="1563623"/>
              <a:ext cx="1222368" cy="611184"/>
            </a:xfrm>
            <a:prstGeom prst="rect">
              <a:avLst/>
            </a:prstGeom>
            <a:solidFill>
              <a:srgbClr val="0047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51;p15">
              <a:extLst>
                <a:ext uri="{FF2B5EF4-FFF2-40B4-BE49-F238E27FC236}">
                  <a16:creationId xmlns:a16="http://schemas.microsoft.com/office/drawing/2014/main" id="{22FB83C4-E915-E013-2670-53A06135DFD1}"/>
                </a:ext>
              </a:extLst>
            </p:cNvPr>
            <p:cNvSpPr txBox="1"/>
            <p:nvPr/>
          </p:nvSpPr>
          <p:spPr>
            <a:xfrm>
              <a:off x="5177047" y="1563623"/>
              <a:ext cx="1222368" cy="611184"/>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rgbClr val="FF0000"/>
                </a:buClr>
                <a:buSzPts val="1300"/>
                <a:buFont typeface="Arial"/>
                <a:buNone/>
              </a:pPr>
              <a:r>
                <a:rPr lang="en-US" sz="1300">
                  <a:solidFill>
                    <a:schemeClr val="bg1"/>
                  </a:solidFill>
                  <a:latin typeface="Arial"/>
                  <a:ea typeface="Arial"/>
                  <a:cs typeface="Arial"/>
                  <a:sym typeface="Arial"/>
                </a:rPr>
                <a:t>Texas Water Fund (new)</a:t>
              </a:r>
              <a:endParaRPr>
                <a:solidFill>
                  <a:schemeClr val="bg1"/>
                </a:solidFill>
              </a:endParaRPr>
            </a:p>
          </p:txBody>
        </p:sp>
        <p:sp>
          <p:nvSpPr>
            <p:cNvPr id="20" name="Google Shape;552;p15">
              <a:extLst>
                <a:ext uri="{FF2B5EF4-FFF2-40B4-BE49-F238E27FC236}">
                  <a16:creationId xmlns:a16="http://schemas.microsoft.com/office/drawing/2014/main" id="{B3A95460-C77A-1923-6A25-E0B249829B68}"/>
                </a:ext>
              </a:extLst>
            </p:cNvPr>
            <p:cNvSpPr/>
            <p:nvPr/>
          </p:nvSpPr>
          <p:spPr>
            <a:xfrm>
              <a:off x="317" y="2431505"/>
              <a:ext cx="1222368" cy="611184"/>
            </a:xfrm>
            <a:prstGeom prst="rect">
              <a:avLst/>
            </a:prstGeom>
            <a:solidFill>
              <a:srgbClr val="0047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53;p15">
              <a:extLst>
                <a:ext uri="{FF2B5EF4-FFF2-40B4-BE49-F238E27FC236}">
                  <a16:creationId xmlns:a16="http://schemas.microsoft.com/office/drawing/2014/main" id="{67E502BE-7516-2406-C0B4-5650B668D8BD}"/>
                </a:ext>
              </a:extLst>
            </p:cNvPr>
            <p:cNvSpPr txBox="1"/>
            <p:nvPr/>
          </p:nvSpPr>
          <p:spPr>
            <a:xfrm>
              <a:off x="317" y="2431505"/>
              <a:ext cx="1222368" cy="611184"/>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rgbClr val="FF0000"/>
                </a:buClr>
                <a:buSzPts val="1300"/>
                <a:buFont typeface="Arial"/>
                <a:buNone/>
              </a:pPr>
              <a:r>
                <a:rPr lang="en-US" sz="1300">
                  <a:solidFill>
                    <a:schemeClr val="bg1"/>
                  </a:solidFill>
                  <a:latin typeface="Arial"/>
                  <a:ea typeface="Arial"/>
                  <a:cs typeface="Arial"/>
                  <a:sym typeface="Arial"/>
                </a:rPr>
                <a:t>New Water Supply Fund (new)</a:t>
              </a:r>
              <a:endParaRPr>
                <a:solidFill>
                  <a:schemeClr val="bg1"/>
                </a:solidFill>
              </a:endParaRPr>
            </a:p>
          </p:txBody>
        </p:sp>
        <p:sp>
          <p:nvSpPr>
            <p:cNvPr id="22" name="Google Shape;554;p15">
              <a:extLst>
                <a:ext uri="{FF2B5EF4-FFF2-40B4-BE49-F238E27FC236}">
                  <a16:creationId xmlns:a16="http://schemas.microsoft.com/office/drawing/2014/main" id="{633CB554-F020-1E93-09B5-E7D98DD17D71}"/>
                </a:ext>
              </a:extLst>
            </p:cNvPr>
            <p:cNvSpPr/>
            <p:nvPr/>
          </p:nvSpPr>
          <p:spPr>
            <a:xfrm>
              <a:off x="1479383" y="2431505"/>
              <a:ext cx="1222368" cy="611184"/>
            </a:xfrm>
            <a:prstGeom prst="rect">
              <a:avLst/>
            </a:prstGeom>
            <a:solidFill>
              <a:srgbClr val="0047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55;p15">
              <a:extLst>
                <a:ext uri="{FF2B5EF4-FFF2-40B4-BE49-F238E27FC236}">
                  <a16:creationId xmlns:a16="http://schemas.microsoft.com/office/drawing/2014/main" id="{5406DB1B-92DC-E639-5305-679BD3B24550}"/>
                </a:ext>
              </a:extLst>
            </p:cNvPr>
            <p:cNvSpPr txBox="1"/>
            <p:nvPr/>
          </p:nvSpPr>
          <p:spPr>
            <a:xfrm>
              <a:off x="1479383" y="2431505"/>
              <a:ext cx="1222368" cy="611184"/>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chemeClr val="lt1"/>
                </a:buClr>
                <a:buSzPts val="1300"/>
                <a:buFont typeface="Arial"/>
                <a:buNone/>
              </a:pPr>
              <a:r>
                <a:rPr lang="en-US" sz="1300">
                  <a:solidFill>
                    <a:schemeClr val="lt1"/>
                  </a:solidFill>
                  <a:latin typeface="Arial"/>
                  <a:ea typeface="Arial"/>
                  <a:cs typeface="Arial"/>
                  <a:sym typeface="Arial"/>
                </a:rPr>
                <a:t>SWIFT</a:t>
              </a:r>
              <a:endParaRPr/>
            </a:p>
          </p:txBody>
        </p:sp>
        <p:sp>
          <p:nvSpPr>
            <p:cNvPr id="24" name="Google Shape;556;p15">
              <a:extLst>
                <a:ext uri="{FF2B5EF4-FFF2-40B4-BE49-F238E27FC236}">
                  <a16:creationId xmlns:a16="http://schemas.microsoft.com/office/drawing/2014/main" id="{BCA2BD3C-4E69-9B58-3A0C-7C11B2F723F3}"/>
                </a:ext>
              </a:extLst>
            </p:cNvPr>
            <p:cNvSpPr/>
            <p:nvPr/>
          </p:nvSpPr>
          <p:spPr>
            <a:xfrm>
              <a:off x="2958449" y="2431505"/>
              <a:ext cx="1222368" cy="611184"/>
            </a:xfrm>
            <a:prstGeom prst="rect">
              <a:avLst/>
            </a:prstGeom>
            <a:solidFill>
              <a:srgbClr val="0047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57;p15">
              <a:extLst>
                <a:ext uri="{FF2B5EF4-FFF2-40B4-BE49-F238E27FC236}">
                  <a16:creationId xmlns:a16="http://schemas.microsoft.com/office/drawing/2014/main" id="{9F01B0EA-CEC6-A8D6-E8FC-595E962C3074}"/>
                </a:ext>
              </a:extLst>
            </p:cNvPr>
            <p:cNvSpPr txBox="1"/>
            <p:nvPr/>
          </p:nvSpPr>
          <p:spPr>
            <a:xfrm>
              <a:off x="2958449" y="2431505"/>
              <a:ext cx="1222368" cy="611184"/>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chemeClr val="lt1"/>
                </a:buClr>
                <a:buSzPts val="1300"/>
                <a:buFont typeface="Arial"/>
                <a:buNone/>
              </a:pPr>
              <a:r>
                <a:rPr lang="en-US" sz="1300">
                  <a:solidFill>
                    <a:schemeClr val="lt1"/>
                  </a:solidFill>
                  <a:latin typeface="Arial"/>
                  <a:ea typeface="Arial"/>
                  <a:cs typeface="Arial"/>
                  <a:sym typeface="Arial"/>
                </a:rPr>
                <a:t>State Revolving Funds</a:t>
              </a:r>
              <a:endParaRPr/>
            </a:p>
          </p:txBody>
        </p:sp>
        <p:sp>
          <p:nvSpPr>
            <p:cNvPr id="26" name="Google Shape;558;p15">
              <a:extLst>
                <a:ext uri="{FF2B5EF4-FFF2-40B4-BE49-F238E27FC236}">
                  <a16:creationId xmlns:a16="http://schemas.microsoft.com/office/drawing/2014/main" id="{C7D840F6-2A9B-1BB2-017A-039CA3420EB1}"/>
                </a:ext>
              </a:extLst>
            </p:cNvPr>
            <p:cNvSpPr/>
            <p:nvPr/>
          </p:nvSpPr>
          <p:spPr>
            <a:xfrm>
              <a:off x="4437514" y="2431505"/>
              <a:ext cx="1222368" cy="611184"/>
            </a:xfrm>
            <a:prstGeom prst="rect">
              <a:avLst/>
            </a:prstGeom>
            <a:solidFill>
              <a:srgbClr val="0047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59;p15">
              <a:extLst>
                <a:ext uri="{FF2B5EF4-FFF2-40B4-BE49-F238E27FC236}">
                  <a16:creationId xmlns:a16="http://schemas.microsoft.com/office/drawing/2014/main" id="{2D2CBF9F-5783-4248-71A8-F844187B3D62}"/>
                </a:ext>
              </a:extLst>
            </p:cNvPr>
            <p:cNvSpPr txBox="1"/>
            <p:nvPr/>
          </p:nvSpPr>
          <p:spPr>
            <a:xfrm>
              <a:off x="4437514" y="2431505"/>
              <a:ext cx="1222368" cy="611184"/>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chemeClr val="lt1"/>
                </a:buClr>
                <a:buSzPts val="1300"/>
                <a:buFont typeface="Arial"/>
                <a:buNone/>
              </a:pPr>
              <a:r>
                <a:rPr lang="en-US" sz="1300">
                  <a:solidFill>
                    <a:schemeClr val="lt1"/>
                  </a:solidFill>
                  <a:latin typeface="Arial"/>
                  <a:ea typeface="Arial"/>
                  <a:cs typeface="Arial"/>
                  <a:sym typeface="Arial"/>
                </a:rPr>
                <a:t>Rural Water Assistance Fund</a:t>
              </a:r>
              <a:endParaRPr/>
            </a:p>
          </p:txBody>
        </p:sp>
        <p:sp>
          <p:nvSpPr>
            <p:cNvPr id="28" name="Google Shape;560;p15">
              <a:extLst>
                <a:ext uri="{FF2B5EF4-FFF2-40B4-BE49-F238E27FC236}">
                  <a16:creationId xmlns:a16="http://schemas.microsoft.com/office/drawing/2014/main" id="{B41E3C8D-213D-0414-C93B-15DFC5BBC239}"/>
                </a:ext>
              </a:extLst>
            </p:cNvPr>
            <p:cNvSpPr/>
            <p:nvPr/>
          </p:nvSpPr>
          <p:spPr>
            <a:xfrm>
              <a:off x="5916580" y="2431505"/>
              <a:ext cx="1222368" cy="611184"/>
            </a:xfrm>
            <a:prstGeom prst="rect">
              <a:avLst/>
            </a:prstGeom>
            <a:solidFill>
              <a:srgbClr val="0047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61;p15">
              <a:extLst>
                <a:ext uri="{FF2B5EF4-FFF2-40B4-BE49-F238E27FC236}">
                  <a16:creationId xmlns:a16="http://schemas.microsoft.com/office/drawing/2014/main" id="{4CB3510C-9860-249F-B3FD-62EB34ED64B0}"/>
                </a:ext>
              </a:extLst>
            </p:cNvPr>
            <p:cNvSpPr txBox="1"/>
            <p:nvPr/>
          </p:nvSpPr>
          <p:spPr>
            <a:xfrm>
              <a:off x="5916580" y="2431505"/>
              <a:ext cx="1222368" cy="611184"/>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chemeClr val="lt1"/>
                </a:buClr>
                <a:buSzPts val="1300"/>
                <a:buFont typeface="Arial"/>
                <a:buNone/>
              </a:pPr>
              <a:r>
                <a:rPr lang="en-US" sz="1300">
                  <a:solidFill>
                    <a:schemeClr val="lt1"/>
                  </a:solidFill>
                  <a:latin typeface="Arial"/>
                  <a:ea typeface="Arial"/>
                  <a:cs typeface="Arial"/>
                  <a:sym typeface="Arial"/>
                </a:rPr>
                <a:t>DFund</a:t>
              </a:r>
              <a:endParaRPr sz="1300">
                <a:solidFill>
                  <a:schemeClr val="lt1"/>
                </a:solidFill>
                <a:latin typeface="Arial"/>
                <a:ea typeface="Arial"/>
                <a:cs typeface="Arial"/>
                <a:sym typeface="Arial"/>
              </a:endParaRPr>
            </a:p>
          </p:txBody>
        </p:sp>
        <p:sp>
          <p:nvSpPr>
            <p:cNvPr id="30" name="Google Shape;562;p15">
              <a:extLst>
                <a:ext uri="{FF2B5EF4-FFF2-40B4-BE49-F238E27FC236}">
                  <a16:creationId xmlns:a16="http://schemas.microsoft.com/office/drawing/2014/main" id="{34C14532-7B89-27AF-57C1-44B39BCABFAF}"/>
                </a:ext>
              </a:extLst>
            </p:cNvPr>
            <p:cNvSpPr/>
            <p:nvPr/>
          </p:nvSpPr>
          <p:spPr>
            <a:xfrm>
              <a:off x="7395646" y="2431505"/>
              <a:ext cx="1222368" cy="611184"/>
            </a:xfrm>
            <a:prstGeom prst="rect">
              <a:avLst/>
            </a:prstGeom>
            <a:solidFill>
              <a:srgbClr val="0047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63;p15">
              <a:extLst>
                <a:ext uri="{FF2B5EF4-FFF2-40B4-BE49-F238E27FC236}">
                  <a16:creationId xmlns:a16="http://schemas.microsoft.com/office/drawing/2014/main" id="{06713636-0938-C431-DBF5-92879442F99E}"/>
                </a:ext>
              </a:extLst>
            </p:cNvPr>
            <p:cNvSpPr txBox="1"/>
            <p:nvPr/>
          </p:nvSpPr>
          <p:spPr>
            <a:xfrm>
              <a:off x="7395646" y="2431505"/>
              <a:ext cx="1222368" cy="611184"/>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a:solidFill>
                    <a:schemeClr val="lt1"/>
                  </a:solidFill>
                  <a:latin typeface="Calibri"/>
                  <a:ea typeface="Calibri"/>
                  <a:cs typeface="Calibri"/>
                  <a:sym typeface="Calibri"/>
                </a:rPr>
                <a:t>State Participation Fund</a:t>
              </a:r>
              <a:endParaRPr/>
            </a:p>
          </p:txBody>
        </p:sp>
        <p:sp>
          <p:nvSpPr>
            <p:cNvPr id="32" name="Google Shape;564;p15">
              <a:extLst>
                <a:ext uri="{FF2B5EF4-FFF2-40B4-BE49-F238E27FC236}">
                  <a16:creationId xmlns:a16="http://schemas.microsoft.com/office/drawing/2014/main" id="{6CE6C787-CB02-A6A7-0510-404D1A98AE7E}"/>
                </a:ext>
              </a:extLst>
            </p:cNvPr>
            <p:cNvSpPr/>
            <p:nvPr/>
          </p:nvSpPr>
          <p:spPr>
            <a:xfrm>
              <a:off x="8874712" y="2431505"/>
              <a:ext cx="1222368" cy="611184"/>
            </a:xfrm>
            <a:prstGeom prst="rect">
              <a:avLst/>
            </a:prstGeom>
            <a:solidFill>
              <a:srgbClr val="0047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65;p15">
              <a:extLst>
                <a:ext uri="{FF2B5EF4-FFF2-40B4-BE49-F238E27FC236}">
                  <a16:creationId xmlns:a16="http://schemas.microsoft.com/office/drawing/2014/main" id="{B87279E5-EBF1-AA73-DC7D-3A246D83598B}"/>
                </a:ext>
              </a:extLst>
            </p:cNvPr>
            <p:cNvSpPr txBox="1"/>
            <p:nvPr/>
          </p:nvSpPr>
          <p:spPr>
            <a:xfrm>
              <a:off x="8874712" y="2431505"/>
              <a:ext cx="1222368" cy="611184"/>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rgbClr val="FF0000"/>
                </a:buClr>
                <a:buSzPts val="1300"/>
                <a:buFont typeface="Calibri"/>
                <a:buNone/>
              </a:pPr>
              <a:r>
                <a:rPr lang="en-US" sz="1300">
                  <a:solidFill>
                    <a:schemeClr val="bg1"/>
                  </a:solidFill>
                  <a:latin typeface="Calibri"/>
                  <a:ea typeface="Calibri"/>
                  <a:cs typeface="Calibri"/>
                  <a:sym typeface="Calibri"/>
                </a:rPr>
                <a:t>Water Awareness Fund (new)</a:t>
              </a:r>
              <a:endParaRPr>
                <a:solidFill>
                  <a:schemeClr val="bg1"/>
                </a:solidFill>
              </a:endParaRPr>
            </a:p>
          </p:txBody>
        </p:sp>
        <p:sp>
          <p:nvSpPr>
            <p:cNvPr id="34" name="Google Shape;566;p15">
              <a:extLst>
                <a:ext uri="{FF2B5EF4-FFF2-40B4-BE49-F238E27FC236}">
                  <a16:creationId xmlns:a16="http://schemas.microsoft.com/office/drawing/2014/main" id="{A708E817-DFE3-DD22-F624-40BD02985775}"/>
                </a:ext>
              </a:extLst>
            </p:cNvPr>
            <p:cNvSpPr/>
            <p:nvPr/>
          </p:nvSpPr>
          <p:spPr>
            <a:xfrm>
              <a:off x="10353777" y="2431505"/>
              <a:ext cx="1222368" cy="611184"/>
            </a:xfrm>
            <a:prstGeom prst="rect">
              <a:avLst/>
            </a:prstGeom>
            <a:solidFill>
              <a:srgbClr val="0047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67;p15">
              <a:extLst>
                <a:ext uri="{FF2B5EF4-FFF2-40B4-BE49-F238E27FC236}">
                  <a16:creationId xmlns:a16="http://schemas.microsoft.com/office/drawing/2014/main" id="{DBC8FF2C-DEB1-83FE-04E4-5B57298A202B}"/>
                </a:ext>
              </a:extLst>
            </p:cNvPr>
            <p:cNvSpPr txBox="1"/>
            <p:nvPr/>
          </p:nvSpPr>
          <p:spPr>
            <a:xfrm>
              <a:off x="10353777" y="2431505"/>
              <a:ext cx="1222368" cy="611184"/>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a:solidFill>
                    <a:schemeClr val="lt1"/>
                  </a:solidFill>
                  <a:latin typeface="Calibri"/>
                  <a:ea typeface="Calibri"/>
                  <a:cs typeface="Calibri"/>
                  <a:sym typeface="Calibri"/>
                </a:rPr>
                <a:t>Water Assistance Fund</a:t>
              </a:r>
              <a:endParaRPr sz="1300">
                <a:solidFill>
                  <a:schemeClr val="lt1"/>
                </a:solidFill>
                <a:latin typeface="Arial"/>
                <a:ea typeface="Arial"/>
                <a:cs typeface="Arial"/>
                <a:sym typeface="Arial"/>
              </a:endParaRPr>
            </a:p>
          </p:txBody>
        </p:sp>
      </p:grpSp>
      <p:pic>
        <p:nvPicPr>
          <p:cNvPr id="3" name="Picture 2">
            <a:extLst>
              <a:ext uri="{FF2B5EF4-FFF2-40B4-BE49-F238E27FC236}">
                <a16:creationId xmlns:a16="http://schemas.microsoft.com/office/drawing/2014/main" id="{C01EF41E-1EAC-12F8-0B31-FD4499C17282}"/>
              </a:ext>
            </a:extLst>
          </p:cNvPr>
          <p:cNvPicPr>
            <a:picLocks noChangeAspect="1"/>
          </p:cNvPicPr>
          <p:nvPr/>
        </p:nvPicPr>
        <p:blipFill>
          <a:blip r:embed="rId3"/>
          <a:stretch>
            <a:fillRect/>
          </a:stretch>
        </p:blipFill>
        <p:spPr>
          <a:xfrm>
            <a:off x="647951" y="-291100"/>
            <a:ext cx="10896097" cy="6998711"/>
          </a:xfrm>
          <a:prstGeom prst="rect">
            <a:avLst/>
          </a:prstGeom>
        </p:spPr>
      </p:pic>
    </p:spTree>
    <p:extLst>
      <p:ext uri="{BB962C8B-B14F-4D97-AF65-F5344CB8AC3E}">
        <p14:creationId xmlns:p14="http://schemas.microsoft.com/office/powerpoint/2010/main" val="42424332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4CDB0-3051-52FE-D901-2F01CCAE5CD5}"/>
              </a:ext>
            </a:extLst>
          </p:cNvPr>
          <p:cNvSpPr>
            <a:spLocks noGrp="1"/>
          </p:cNvSpPr>
          <p:nvPr>
            <p:ph type="title"/>
          </p:nvPr>
        </p:nvSpPr>
        <p:spPr>
          <a:xfrm>
            <a:off x="838200" y="136525"/>
            <a:ext cx="10515600" cy="1325563"/>
          </a:xfrm>
        </p:spPr>
        <p:txBody>
          <a:bodyPr/>
          <a:lstStyle/>
          <a:p>
            <a:pPr algn="ctr"/>
            <a:r>
              <a:rPr lang="en-US">
                <a:solidFill>
                  <a:srgbClr val="002060"/>
                </a:solidFill>
                <a:latin typeface="Arial" panose="020B0604020202020204" pitchFamily="34" charset="0"/>
                <a:cs typeface="Arial" panose="020B0604020202020204" pitchFamily="34" charset="0"/>
              </a:rPr>
              <a:t>Texas Water Fund</a:t>
            </a:r>
          </a:p>
        </p:txBody>
      </p:sp>
      <p:sp>
        <p:nvSpPr>
          <p:cNvPr id="3" name="Content Placeholder 2">
            <a:extLst>
              <a:ext uri="{FF2B5EF4-FFF2-40B4-BE49-F238E27FC236}">
                <a16:creationId xmlns:a16="http://schemas.microsoft.com/office/drawing/2014/main" id="{24E3A9A2-C47E-F761-80A2-E1DFF0CA07F5}"/>
              </a:ext>
            </a:extLst>
          </p:cNvPr>
          <p:cNvSpPr>
            <a:spLocks noGrp="1"/>
          </p:cNvSpPr>
          <p:nvPr>
            <p:ph idx="1"/>
          </p:nvPr>
        </p:nvSpPr>
        <p:spPr>
          <a:xfrm>
            <a:off x="838200" y="1711763"/>
            <a:ext cx="10515600" cy="4351338"/>
          </a:xfrm>
        </p:spPr>
        <p:txBody>
          <a:bodyPr vert="horz" lIns="91440" tIns="45720" rIns="91440" bIns="45720" rtlCol="0" anchor="t">
            <a:normAutofit/>
          </a:bodyPr>
          <a:lstStyle/>
          <a:p>
            <a:r>
              <a:rPr lang="en-US" sz="2300" b="0" i="0">
                <a:solidFill>
                  <a:srgbClr val="002060"/>
                </a:solidFill>
                <a:effectLst/>
                <a:latin typeface="Arial" panose="020B0604020202020204" pitchFamily="34" charset="0"/>
                <a:cs typeface="Arial" panose="020B0604020202020204" pitchFamily="34" charset="0"/>
              </a:rPr>
              <a:t>Umbrella fund that does not directly award funds; TWDB has discretion to move money into other eligible funds/programs</a:t>
            </a:r>
            <a:endParaRPr lang="en-US" sz="2300" b="0" i="0">
              <a:solidFill>
                <a:srgbClr val="002060"/>
              </a:solidFill>
              <a:effectLst/>
              <a:latin typeface="Arial" panose="020B0604020202020204" pitchFamily="34" charset="0"/>
              <a:ea typeface="Calibri"/>
              <a:cs typeface="Arial" panose="020B0604020202020204" pitchFamily="34" charset="0"/>
            </a:endParaRPr>
          </a:p>
          <a:p>
            <a:r>
              <a:rPr lang="en-US" sz="2300" b="0" i="0">
                <a:solidFill>
                  <a:srgbClr val="002060"/>
                </a:solidFill>
                <a:effectLst/>
                <a:latin typeface="Arial" panose="020B0604020202020204" pitchFamily="34" charset="0"/>
                <a:cs typeface="Arial" panose="020B0604020202020204" pitchFamily="34" charset="0"/>
              </a:rPr>
              <a:t>Legislative prioritie</a:t>
            </a:r>
            <a:r>
              <a:rPr lang="en-US" sz="2300">
                <a:solidFill>
                  <a:srgbClr val="002060"/>
                </a:solidFill>
                <a:latin typeface="Arial" panose="020B0604020202020204" pitchFamily="34" charset="0"/>
                <a:cs typeface="Arial" panose="020B0604020202020204" pitchFamily="34" charset="0"/>
              </a:rPr>
              <a:t>s for use of this money include:</a:t>
            </a:r>
            <a:endParaRPr lang="en-US" sz="2300" b="0" i="0">
              <a:solidFill>
                <a:srgbClr val="002060"/>
              </a:solidFill>
              <a:effectLst/>
              <a:latin typeface="Arial" panose="020B0604020202020204" pitchFamily="34" charset="0"/>
              <a:cs typeface="Arial" panose="020B0604020202020204" pitchFamily="34" charset="0"/>
            </a:endParaRPr>
          </a:p>
          <a:p>
            <a:pPr lvl="1"/>
            <a:r>
              <a:rPr lang="en-US" sz="2300" b="0" i="0">
                <a:solidFill>
                  <a:srgbClr val="002060"/>
                </a:solidFill>
                <a:effectLst/>
                <a:latin typeface="Arial" panose="020B0604020202020204" pitchFamily="34" charset="0"/>
                <a:cs typeface="Arial" panose="020B0604020202020204" pitchFamily="34" charset="0"/>
              </a:rPr>
              <a:t>water infrastructure for rural communities and municipalities with a population under 150,000</a:t>
            </a:r>
            <a:r>
              <a:rPr lang="en-US" sz="2300">
                <a:solidFill>
                  <a:srgbClr val="002060"/>
                </a:solidFill>
                <a:latin typeface="Arial" panose="020B0604020202020204" pitchFamily="34" charset="0"/>
                <a:cs typeface="Arial" panose="020B0604020202020204" pitchFamily="34" charset="0"/>
              </a:rPr>
              <a:t> </a:t>
            </a:r>
            <a:endParaRPr lang="en-US" sz="2300" b="0" i="0">
              <a:solidFill>
                <a:srgbClr val="002060"/>
              </a:solidFill>
              <a:effectLst/>
              <a:latin typeface="Arial" panose="020B0604020202020204" pitchFamily="34" charset="0"/>
              <a:cs typeface="Arial" panose="020B0604020202020204" pitchFamily="34" charset="0"/>
            </a:endParaRPr>
          </a:p>
          <a:p>
            <a:pPr lvl="1"/>
            <a:r>
              <a:rPr lang="en-US" sz="2300">
                <a:solidFill>
                  <a:srgbClr val="002060"/>
                </a:solidFill>
                <a:latin typeface="Arial" panose="020B0604020202020204" pitchFamily="34" charset="0"/>
                <a:ea typeface="+mn-lt"/>
                <a:cs typeface="Arial" panose="020B0604020202020204" pitchFamily="34" charset="0"/>
              </a:rPr>
              <a:t>projects with completed permitting </a:t>
            </a:r>
            <a:endParaRPr lang="en-US" sz="2300">
              <a:solidFill>
                <a:srgbClr val="002060"/>
              </a:solidFill>
              <a:latin typeface="Arial" panose="020B0604020202020204" pitchFamily="34" charset="0"/>
              <a:cs typeface="Arial" panose="020B0604020202020204" pitchFamily="34" charset="0"/>
            </a:endParaRPr>
          </a:p>
          <a:p>
            <a:pPr lvl="1"/>
            <a:r>
              <a:rPr lang="en-US" sz="2300">
                <a:solidFill>
                  <a:srgbClr val="002060"/>
                </a:solidFill>
                <a:latin typeface="Arial" panose="020B0604020202020204" pitchFamily="34" charset="0"/>
                <a:ea typeface="+mn-lt"/>
                <a:cs typeface="Arial" panose="020B0604020202020204" pitchFamily="34" charset="0"/>
              </a:rPr>
              <a:t>water awareness campaign </a:t>
            </a:r>
            <a:endParaRPr lang="en-US" sz="2300">
              <a:solidFill>
                <a:srgbClr val="002060"/>
              </a:solidFill>
              <a:latin typeface="Arial" panose="020B0604020202020204" pitchFamily="34" charset="0"/>
              <a:cs typeface="Arial" panose="020B0604020202020204" pitchFamily="34" charset="0"/>
            </a:endParaRPr>
          </a:p>
          <a:p>
            <a:pPr lvl="1"/>
            <a:r>
              <a:rPr lang="en-US" sz="2300" b="0" i="0">
                <a:solidFill>
                  <a:srgbClr val="002060"/>
                </a:solidFill>
                <a:effectLst/>
                <a:latin typeface="Arial" panose="020B0604020202020204" pitchFamily="34" charset="0"/>
                <a:cs typeface="Arial" panose="020B0604020202020204" pitchFamily="34" charset="0"/>
              </a:rPr>
              <a:t>water conservation strategies</a:t>
            </a:r>
            <a:r>
              <a:rPr lang="en-US" sz="2300">
                <a:solidFill>
                  <a:srgbClr val="002060"/>
                </a:solidFill>
                <a:latin typeface="Arial" panose="020B0604020202020204" pitchFamily="34" charset="0"/>
                <a:cs typeface="Arial" panose="020B0604020202020204" pitchFamily="34" charset="0"/>
              </a:rPr>
              <a:t> </a:t>
            </a:r>
            <a:endParaRPr lang="en-US" sz="2300" b="0" i="0">
              <a:solidFill>
                <a:srgbClr val="002060"/>
              </a:solidFill>
              <a:effectLst/>
              <a:latin typeface="Arial" panose="020B0604020202020204" pitchFamily="34" charset="0"/>
              <a:cs typeface="Arial" panose="020B0604020202020204" pitchFamily="34" charset="0"/>
            </a:endParaRPr>
          </a:p>
          <a:p>
            <a:pPr lvl="1"/>
            <a:r>
              <a:rPr lang="en-US" sz="2300" b="0" i="0">
                <a:solidFill>
                  <a:srgbClr val="002060"/>
                </a:solidFill>
                <a:effectLst/>
                <a:latin typeface="Arial" panose="020B0604020202020204" pitchFamily="34" charset="0"/>
                <a:cs typeface="Arial" panose="020B0604020202020204" pitchFamily="34" charset="0"/>
              </a:rPr>
              <a:t>water loss mitigation</a:t>
            </a:r>
            <a:r>
              <a:rPr lang="en-US" sz="2300">
                <a:solidFill>
                  <a:srgbClr val="002060"/>
                </a:solidFill>
                <a:latin typeface="Arial" panose="020B0604020202020204" pitchFamily="34" charset="0"/>
                <a:cs typeface="Arial" panose="020B0604020202020204" pitchFamily="34" charset="0"/>
              </a:rPr>
              <a:t> </a:t>
            </a:r>
            <a:endParaRPr lang="en-US" sz="2300" b="0" i="0">
              <a:solidFill>
                <a:srgbClr val="002060"/>
              </a:solidFill>
              <a:effectLst/>
              <a:latin typeface="Arial" panose="020B0604020202020204" pitchFamily="34" charset="0"/>
              <a:cs typeface="Arial" panose="020B0604020202020204" pitchFamily="34" charset="0"/>
            </a:endParaRPr>
          </a:p>
          <a:p>
            <a:r>
              <a:rPr lang="en-US" sz="2300">
                <a:solidFill>
                  <a:srgbClr val="002060"/>
                </a:solidFill>
                <a:latin typeface="Arial" panose="020B0604020202020204" pitchFamily="34" charset="0"/>
                <a:cs typeface="Arial" panose="020B0604020202020204" pitchFamily="34" charset="0"/>
              </a:rPr>
              <a:t>25% of the $1 billion must go to the New Water Supply Fund</a:t>
            </a:r>
          </a:p>
        </p:txBody>
      </p:sp>
      <p:sp>
        <p:nvSpPr>
          <p:cNvPr id="5" name="Rectangle 4">
            <a:extLst>
              <a:ext uri="{FF2B5EF4-FFF2-40B4-BE49-F238E27FC236}">
                <a16:creationId xmlns:a16="http://schemas.microsoft.com/office/drawing/2014/main" id="{556FC3D7-EDBF-B732-727E-D5AA94AD8F68}"/>
              </a:ext>
            </a:extLst>
          </p:cNvPr>
          <p:cNvSpPr/>
          <p:nvPr/>
        </p:nvSpPr>
        <p:spPr>
          <a:xfrm rot="5400000">
            <a:off x="-3312369" y="3312369"/>
            <a:ext cx="6858002" cy="23326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8923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4CDB0-3051-52FE-D901-2F01CCAE5CD5}"/>
              </a:ext>
            </a:extLst>
          </p:cNvPr>
          <p:cNvSpPr>
            <a:spLocks noGrp="1"/>
          </p:cNvSpPr>
          <p:nvPr>
            <p:ph type="title"/>
          </p:nvPr>
        </p:nvSpPr>
        <p:spPr>
          <a:xfrm>
            <a:off x="838200" y="136525"/>
            <a:ext cx="10515600" cy="1325563"/>
          </a:xfrm>
        </p:spPr>
        <p:txBody>
          <a:bodyPr/>
          <a:lstStyle/>
          <a:p>
            <a:pPr algn="ctr"/>
            <a:r>
              <a:rPr lang="en-US">
                <a:solidFill>
                  <a:srgbClr val="002060"/>
                </a:solidFill>
                <a:latin typeface="Arial" panose="020B0604020202020204" pitchFamily="34" charset="0"/>
                <a:cs typeface="Arial" panose="020B0604020202020204" pitchFamily="34" charset="0"/>
              </a:rPr>
              <a:t>New Water Supply Fund</a:t>
            </a:r>
          </a:p>
        </p:txBody>
      </p:sp>
      <p:sp>
        <p:nvSpPr>
          <p:cNvPr id="3" name="Content Placeholder 2">
            <a:extLst>
              <a:ext uri="{FF2B5EF4-FFF2-40B4-BE49-F238E27FC236}">
                <a16:creationId xmlns:a16="http://schemas.microsoft.com/office/drawing/2014/main" id="{24E3A9A2-C47E-F761-80A2-E1DFF0CA07F5}"/>
              </a:ext>
            </a:extLst>
          </p:cNvPr>
          <p:cNvSpPr>
            <a:spLocks noGrp="1"/>
          </p:cNvSpPr>
          <p:nvPr>
            <p:ph idx="1"/>
          </p:nvPr>
        </p:nvSpPr>
        <p:spPr/>
        <p:txBody>
          <a:bodyPr>
            <a:normAutofit/>
          </a:bodyPr>
          <a:lstStyle/>
          <a:p>
            <a:r>
              <a:rPr lang="en-US" sz="2400" b="0" i="0">
                <a:solidFill>
                  <a:srgbClr val="002060"/>
                </a:solidFill>
                <a:effectLst/>
                <a:latin typeface="Arial" panose="020B0604020202020204" pitchFamily="34" charset="0"/>
                <a:cs typeface="Arial" panose="020B0604020202020204" pitchFamily="34" charset="0"/>
              </a:rPr>
              <a:t>Focused on “New Water”</a:t>
            </a:r>
          </a:p>
          <a:p>
            <a:r>
              <a:rPr lang="en-US" sz="2400">
                <a:solidFill>
                  <a:srgbClr val="002060"/>
                </a:solidFill>
                <a:latin typeface="Arial" panose="020B0604020202020204" pitchFamily="34" charset="0"/>
                <a:cs typeface="Arial" panose="020B0604020202020204" pitchFamily="34" charset="0"/>
              </a:rPr>
              <a:t>Eligible projects include:</a:t>
            </a:r>
          </a:p>
          <a:p>
            <a:pPr lvl="1"/>
            <a:r>
              <a:rPr lang="en-US" b="0" i="0">
                <a:solidFill>
                  <a:srgbClr val="002060"/>
                </a:solidFill>
                <a:effectLst/>
                <a:latin typeface="Arial" panose="020B0604020202020204" pitchFamily="34" charset="0"/>
                <a:cs typeface="Arial" panose="020B0604020202020204" pitchFamily="34" charset="0"/>
              </a:rPr>
              <a:t>Desalination (marine and brackish groundwater) </a:t>
            </a:r>
          </a:p>
          <a:p>
            <a:pPr lvl="1"/>
            <a:r>
              <a:rPr lang="en-US" b="0" i="0">
                <a:solidFill>
                  <a:srgbClr val="002060"/>
                </a:solidFill>
                <a:effectLst/>
                <a:latin typeface="Arial" panose="020B0604020202020204" pitchFamily="34" charset="0"/>
                <a:cs typeface="Arial" panose="020B0604020202020204" pitchFamily="34" charset="0"/>
              </a:rPr>
              <a:t>Aquifer storage and recovery (ASR)</a:t>
            </a:r>
          </a:p>
          <a:p>
            <a:pPr lvl="1"/>
            <a:r>
              <a:rPr lang="en-US">
                <a:solidFill>
                  <a:srgbClr val="002060"/>
                </a:solidFill>
                <a:latin typeface="Arial" panose="020B0604020202020204" pitchFamily="34" charset="0"/>
                <a:cs typeface="Arial" panose="020B0604020202020204" pitchFamily="34" charset="0"/>
              </a:rPr>
              <a:t>U</a:t>
            </a:r>
            <a:r>
              <a:rPr lang="en-US" b="0" i="0">
                <a:solidFill>
                  <a:srgbClr val="002060"/>
                </a:solidFill>
                <a:effectLst/>
                <a:latin typeface="Arial" panose="020B0604020202020204" pitchFamily="34" charset="0"/>
                <a:cs typeface="Arial" panose="020B0604020202020204" pitchFamily="34" charset="0"/>
              </a:rPr>
              <a:t>se of produced water outside of oil/gas </a:t>
            </a:r>
          </a:p>
          <a:p>
            <a:pPr lvl="1"/>
            <a:r>
              <a:rPr lang="en-US">
                <a:solidFill>
                  <a:srgbClr val="002060"/>
                </a:solidFill>
                <a:latin typeface="Arial" panose="020B0604020202020204" pitchFamily="34" charset="0"/>
                <a:cs typeface="Arial" panose="020B0604020202020204" pitchFamily="34" charset="0"/>
              </a:rPr>
              <a:t>And transport of water made available by projects above</a:t>
            </a:r>
            <a:endParaRPr lang="en-US" b="0" i="0">
              <a:solidFill>
                <a:srgbClr val="002060"/>
              </a:solidFill>
              <a:effectLst/>
              <a:latin typeface="Arial" panose="020B0604020202020204" pitchFamily="34" charset="0"/>
              <a:cs typeface="Arial" panose="020B0604020202020204" pitchFamily="34" charset="0"/>
            </a:endParaRPr>
          </a:p>
          <a:p>
            <a:r>
              <a:rPr lang="en-US" sz="2400">
                <a:solidFill>
                  <a:srgbClr val="002060"/>
                </a:solidFill>
                <a:latin typeface="Arial" panose="020B0604020202020204" pitchFamily="34" charset="0"/>
                <a:cs typeface="Arial" panose="020B0604020202020204" pitchFamily="34" charset="0"/>
              </a:rPr>
              <a:t>These eligible projects generally rely on </a:t>
            </a:r>
            <a:r>
              <a:rPr lang="en-US" sz="2400" i="0">
                <a:solidFill>
                  <a:srgbClr val="002060"/>
                </a:solidFill>
                <a:effectLst/>
                <a:latin typeface="Arial" panose="020B0604020202020204" pitchFamily="34" charset="0"/>
                <a:cs typeface="Arial" panose="020B0604020202020204" pitchFamily="34" charset="0"/>
              </a:rPr>
              <a:t>more innovative technology and are more expensive. These projects</a:t>
            </a:r>
            <a:r>
              <a:rPr lang="en-US" sz="2400">
                <a:solidFill>
                  <a:srgbClr val="002060"/>
                </a:solidFill>
                <a:latin typeface="Arial" panose="020B0604020202020204" pitchFamily="34" charset="0"/>
                <a:cs typeface="Arial" panose="020B0604020202020204" pitchFamily="34" charset="0"/>
              </a:rPr>
              <a:t> are not common in the State Water Plan.</a:t>
            </a:r>
          </a:p>
        </p:txBody>
      </p:sp>
      <p:sp>
        <p:nvSpPr>
          <p:cNvPr id="5" name="Rectangle 4">
            <a:extLst>
              <a:ext uri="{FF2B5EF4-FFF2-40B4-BE49-F238E27FC236}">
                <a16:creationId xmlns:a16="http://schemas.microsoft.com/office/drawing/2014/main" id="{8D44EF13-FA50-1888-76E3-7A08792E3126}"/>
              </a:ext>
            </a:extLst>
          </p:cNvPr>
          <p:cNvSpPr/>
          <p:nvPr/>
        </p:nvSpPr>
        <p:spPr>
          <a:xfrm rot="5400000">
            <a:off x="-3312369" y="3312369"/>
            <a:ext cx="6858002" cy="23326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5145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D8F0F-9BCE-6322-020D-47C6E6708B3E}"/>
              </a:ext>
            </a:extLst>
          </p:cNvPr>
          <p:cNvSpPr>
            <a:spLocks noGrp="1"/>
          </p:cNvSpPr>
          <p:nvPr>
            <p:ph type="title"/>
          </p:nvPr>
        </p:nvSpPr>
        <p:spPr/>
        <p:txBody>
          <a:bodyPr/>
          <a:lstStyle/>
          <a:p>
            <a:r>
              <a:rPr lang="en-US" sz="2800" dirty="0">
                <a:solidFill>
                  <a:srgbClr val="0070C0"/>
                </a:solidFill>
              </a:rPr>
              <a:t>89</a:t>
            </a:r>
            <a:r>
              <a:rPr lang="en-US" sz="2800" baseline="30000" dirty="0">
                <a:solidFill>
                  <a:srgbClr val="0070C0"/>
                </a:solidFill>
              </a:rPr>
              <a:t>th</a:t>
            </a:r>
            <a:r>
              <a:rPr lang="en-US" sz="2800" dirty="0">
                <a:solidFill>
                  <a:srgbClr val="0070C0"/>
                </a:solidFill>
              </a:rPr>
              <a:t> Legislature</a:t>
            </a:r>
            <a:br>
              <a:rPr lang="en-US" dirty="0">
                <a:solidFill>
                  <a:srgbClr val="0070C0"/>
                </a:solidFill>
              </a:rPr>
            </a:br>
            <a:r>
              <a:rPr lang="en-US" dirty="0">
                <a:solidFill>
                  <a:srgbClr val="0070C0"/>
                </a:solidFill>
              </a:rPr>
              <a:t>TWF 2.0: The Perry Plan</a:t>
            </a:r>
          </a:p>
        </p:txBody>
      </p:sp>
      <p:sp>
        <p:nvSpPr>
          <p:cNvPr id="3" name="Content Placeholder 2">
            <a:extLst>
              <a:ext uri="{FF2B5EF4-FFF2-40B4-BE49-F238E27FC236}">
                <a16:creationId xmlns:a16="http://schemas.microsoft.com/office/drawing/2014/main" id="{B497AD0C-676C-46E2-8E10-32951E904614}"/>
              </a:ext>
            </a:extLst>
          </p:cNvPr>
          <p:cNvSpPr>
            <a:spLocks noGrp="1"/>
          </p:cNvSpPr>
          <p:nvPr>
            <p:ph idx="1"/>
          </p:nvPr>
        </p:nvSpPr>
        <p:spPr/>
        <p:txBody>
          <a:bodyPr>
            <a:normAutofit fontScale="70000" lnSpcReduction="20000"/>
          </a:bodyPr>
          <a:lstStyle/>
          <a:p>
            <a:r>
              <a:rPr lang="en-US" dirty="0"/>
              <a:t>Up to 6 pieces of legislation</a:t>
            </a:r>
          </a:p>
          <a:p>
            <a:pPr lvl="1"/>
            <a:r>
              <a:rPr lang="en-US" dirty="0"/>
              <a:t>Funding, implementation, legislative oversight, </a:t>
            </a:r>
          </a:p>
          <a:p>
            <a:pPr marL="457200" lvl="1" indent="0">
              <a:buNone/>
            </a:pPr>
            <a:r>
              <a:rPr lang="en-US" dirty="0"/>
              <a:t>   and streamlining components</a:t>
            </a:r>
          </a:p>
          <a:p>
            <a:r>
              <a:rPr lang="en-US" dirty="0"/>
              <a:t>Clean up and clarifying bill to TWF, rolling </a:t>
            </a:r>
          </a:p>
          <a:p>
            <a:pPr marL="0" indent="0">
              <a:buNone/>
            </a:pPr>
            <a:r>
              <a:rPr lang="en-US" dirty="0"/>
              <a:t>   FIF under TWP, clarify NWSF to shovel ready</a:t>
            </a:r>
          </a:p>
          <a:p>
            <a:r>
              <a:rPr lang="en-US" dirty="0"/>
              <a:t>Create new entity, Texas Water Supply </a:t>
            </a:r>
          </a:p>
          <a:p>
            <a:pPr marL="0" indent="0">
              <a:buNone/>
            </a:pPr>
            <a:r>
              <a:rPr lang="en-US" dirty="0"/>
              <a:t>   Distribution Authority</a:t>
            </a:r>
          </a:p>
          <a:p>
            <a:r>
              <a:rPr lang="en-US" dirty="0"/>
              <a:t>Expand produced water</a:t>
            </a:r>
          </a:p>
          <a:p>
            <a:r>
              <a:rPr lang="en-US" dirty="0"/>
              <a:t>Lump sum appropriations (one-time infusion)</a:t>
            </a:r>
            <a:br>
              <a:rPr lang="en-US" dirty="0"/>
            </a:br>
            <a:r>
              <a:rPr lang="en-US" dirty="0">
                <a:effectLst>
                  <a:outerShdw blurRad="38100" dist="38100" dir="2700000" algn="tl">
                    <a:srgbClr val="000000">
                      <a:alpha val="43137"/>
                    </a:srgbClr>
                  </a:outerShdw>
                </a:effectLst>
              </a:rPr>
              <a:t>?What is the percentage breakdown?</a:t>
            </a:r>
          </a:p>
          <a:p>
            <a:r>
              <a:rPr lang="en-US" dirty="0"/>
              <a:t>Dedicated revenue stream</a:t>
            </a:r>
          </a:p>
          <a:p>
            <a:pPr marL="0" indent="0">
              <a:buNone/>
            </a:pPr>
            <a:r>
              <a:rPr lang="en-US" dirty="0"/>
              <a:t>   </a:t>
            </a:r>
            <a:r>
              <a:rPr lang="en-US" dirty="0">
                <a:effectLst>
                  <a:outerShdw blurRad="38100" dist="38100" dir="2700000" algn="tl">
                    <a:srgbClr val="000000">
                      <a:alpha val="43137"/>
                    </a:srgbClr>
                  </a:outerShdw>
                </a:effectLst>
              </a:rPr>
              <a:t>?What is the percentage breakdown?</a:t>
            </a:r>
          </a:p>
          <a:p>
            <a:pPr marL="0" indent="0">
              <a:buNone/>
            </a:pPr>
            <a:endParaRPr lang="en-US" dirty="0"/>
          </a:p>
        </p:txBody>
      </p:sp>
      <p:sp>
        <p:nvSpPr>
          <p:cNvPr id="4" name="Text Placeholder 3">
            <a:extLst>
              <a:ext uri="{FF2B5EF4-FFF2-40B4-BE49-F238E27FC236}">
                <a16:creationId xmlns:a16="http://schemas.microsoft.com/office/drawing/2014/main" id="{F8D52468-31AC-EB69-B6E3-06ECD829C751}"/>
              </a:ext>
            </a:extLst>
          </p:cNvPr>
          <p:cNvSpPr>
            <a:spLocks noGrp="1"/>
          </p:cNvSpPr>
          <p:nvPr>
            <p:ph type="body" sz="quarter" idx="10"/>
          </p:nvPr>
        </p:nvSpPr>
        <p:spPr/>
        <p:txBody>
          <a:bodyPr>
            <a:normAutofit fontScale="92500" lnSpcReduction="20000"/>
          </a:bodyPr>
          <a:lstStyle/>
          <a:p>
            <a:endParaRPr lang="en-US"/>
          </a:p>
        </p:txBody>
      </p:sp>
      <p:sp>
        <p:nvSpPr>
          <p:cNvPr id="5" name="AutoShape 2">
            <a:extLst>
              <a:ext uri="{FF2B5EF4-FFF2-40B4-BE49-F238E27FC236}">
                <a16:creationId xmlns:a16="http://schemas.microsoft.com/office/drawing/2014/main" id="{406AA31F-730A-DFCF-CF81-C721E0197C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ED5751D0-2018-E4EA-BCF6-33F160B515BE}"/>
              </a:ext>
            </a:extLst>
          </p:cNvPr>
          <p:cNvPicPr>
            <a:picLocks noChangeAspect="1"/>
          </p:cNvPicPr>
          <p:nvPr/>
        </p:nvPicPr>
        <p:blipFill>
          <a:blip r:embed="rId3"/>
          <a:stretch>
            <a:fillRect/>
          </a:stretch>
        </p:blipFill>
        <p:spPr>
          <a:xfrm>
            <a:off x="7867162" y="11399"/>
            <a:ext cx="3631950" cy="6132637"/>
          </a:xfrm>
          <a:prstGeom prst="rect">
            <a:avLst/>
          </a:prstGeom>
        </p:spPr>
      </p:pic>
      <p:pic>
        <p:nvPicPr>
          <p:cNvPr id="8" name="Picture 2" descr="Make it Rain GIF – MavSocial">
            <a:extLst>
              <a:ext uri="{FF2B5EF4-FFF2-40B4-BE49-F238E27FC236}">
                <a16:creationId xmlns:a16="http://schemas.microsoft.com/office/drawing/2014/main" id="{58271FDF-E18C-96FC-B385-9F8ECBFA7F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9120" y="1633577"/>
            <a:ext cx="4876488" cy="4577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74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061E1-5FDC-DD13-3BA2-82C5A197196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5C1BC2C-E835-EAD7-F1F1-83C5F2ECFABD}"/>
              </a:ext>
            </a:extLst>
          </p:cNvPr>
          <p:cNvSpPr>
            <a:spLocks noGrp="1"/>
          </p:cNvSpPr>
          <p:nvPr>
            <p:ph type="body" sz="quarter" idx="10"/>
          </p:nvPr>
        </p:nvSpPr>
        <p:spPr/>
        <p:txBody>
          <a:bodyPr>
            <a:normAutofit fontScale="92500" lnSpcReduction="20000"/>
          </a:bodyPr>
          <a:lstStyle/>
          <a:p>
            <a:endParaRPr lang="en-US"/>
          </a:p>
        </p:txBody>
      </p:sp>
      <p:sp>
        <p:nvSpPr>
          <p:cNvPr id="5" name="Title 1">
            <a:extLst>
              <a:ext uri="{FF2B5EF4-FFF2-40B4-BE49-F238E27FC236}">
                <a16:creationId xmlns:a16="http://schemas.microsoft.com/office/drawing/2014/main" id="{315355C6-EFC8-56B6-4D7E-89C5548C24A1}"/>
              </a:ext>
            </a:extLst>
          </p:cNvPr>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10" dirty="0">
                <a:solidFill>
                  <a:srgbClr val="006FC0"/>
                </a:solidFill>
                <a:latin typeface="Mark Pro Book" panose="020B0604020201010104" pitchFamily="34" charset="0"/>
              </a:rPr>
              <a:t>89th Texas Legislature</a:t>
            </a:r>
            <a:br>
              <a:rPr lang="en-US" spc="-10" dirty="0">
                <a:solidFill>
                  <a:srgbClr val="006FC0"/>
                </a:solidFill>
                <a:latin typeface="Mark Pro Book" panose="020B0604020201010104" pitchFamily="34" charset="0"/>
              </a:rPr>
            </a:br>
            <a:r>
              <a:rPr lang="en-US" sz="3600" spc="-10" dirty="0">
                <a:solidFill>
                  <a:srgbClr val="0070C0"/>
                </a:solidFill>
                <a:latin typeface="Mark Pro Book" panose="020B0604020201010104" pitchFamily="34" charset="0"/>
              </a:rPr>
              <a:t>Texas Water Fund</a:t>
            </a:r>
            <a:endParaRPr lang="en-US" dirty="0">
              <a:solidFill>
                <a:srgbClr val="0070C0"/>
              </a:solidFill>
              <a:latin typeface="Mark Pro Book" panose="020B0604020201010104" pitchFamily="34" charset="0"/>
            </a:endParaRPr>
          </a:p>
        </p:txBody>
      </p:sp>
      <p:sp>
        <p:nvSpPr>
          <p:cNvPr id="6" name="TextBox 5">
            <a:extLst>
              <a:ext uri="{FF2B5EF4-FFF2-40B4-BE49-F238E27FC236}">
                <a16:creationId xmlns:a16="http://schemas.microsoft.com/office/drawing/2014/main" id="{45D1B821-E3E6-137A-52B7-03128CD2D4C4}"/>
              </a:ext>
            </a:extLst>
          </p:cNvPr>
          <p:cNvSpPr txBox="1"/>
          <p:nvPr/>
        </p:nvSpPr>
        <p:spPr>
          <a:xfrm>
            <a:off x="838200" y="1613118"/>
            <a:ext cx="10811123" cy="3650230"/>
          </a:xfrm>
          <a:prstGeom prst="rect">
            <a:avLst/>
          </a:prstGeom>
          <a:noFill/>
        </p:spPr>
        <p:txBody>
          <a:bodyPr wrap="square">
            <a:spAutoFit/>
          </a:bodyPr>
          <a:lstStyle/>
          <a:p>
            <a:pPr>
              <a:spcBef>
                <a:spcPct val="20000"/>
              </a:spcBef>
              <a:defRPr/>
            </a:pPr>
            <a:endParaRPr lang="en-US" sz="2000" dirty="0">
              <a:solidFill>
                <a:srgbClr val="000000"/>
              </a:solidFill>
              <a:latin typeface="Mark Pro Book" panose="020B0604020201010104" pitchFamily="34" charset="0"/>
            </a:endParaRPr>
          </a:p>
          <a:p>
            <a:pPr>
              <a:spcBef>
                <a:spcPct val="20000"/>
              </a:spcBef>
              <a:defRPr/>
            </a:pPr>
            <a:r>
              <a:rPr lang="en-US" sz="2800" b="1" dirty="0">
                <a:solidFill>
                  <a:srgbClr val="002060"/>
                </a:solidFill>
                <a:latin typeface="Mark Pro Book" panose="020B0604020201010104" pitchFamily="34" charset="0"/>
              </a:rPr>
              <a:t>SB 1288/ HB 3316 (Perry)/(Harris) </a:t>
            </a:r>
            <a:r>
              <a:rPr lang="en-US" sz="2400" dirty="0">
                <a:latin typeface="Mark Pro Book" panose="020B0604020201010104"/>
              </a:rPr>
              <a:t>Relating to the redesignation of the State Water Implementation Fund for Texas Advisory Committee as the Texas Water Fund Advisory Committee, the abolition of the Texas Infrastructure Resiliency Fund Advisory Committee, and the composition and functions of the Texas Water Fund Advisory Committee.</a:t>
            </a:r>
            <a:r>
              <a:rPr lang="en-US" sz="2400" dirty="0">
                <a:solidFill>
                  <a:srgbClr val="000000"/>
                </a:solidFill>
                <a:latin typeface="Mark Pro Book" panose="020B0604020201010104"/>
              </a:rPr>
              <a:t> </a:t>
            </a:r>
            <a:br>
              <a:rPr lang="en-US" sz="2400" dirty="0">
                <a:solidFill>
                  <a:srgbClr val="000000"/>
                </a:solidFill>
                <a:latin typeface="Mark Pro Book" panose="020B0604020201010104"/>
              </a:rPr>
            </a:br>
            <a:endParaRPr lang="en-US" sz="2400" dirty="0">
              <a:solidFill>
                <a:srgbClr val="000000"/>
              </a:solidFill>
              <a:latin typeface="Mark Pro Book" panose="020B0604020201010104"/>
            </a:endParaRPr>
          </a:p>
          <a:p>
            <a:pPr>
              <a:spcBef>
                <a:spcPct val="20000"/>
              </a:spcBef>
              <a:defRPr/>
            </a:pPr>
            <a:r>
              <a:rPr lang="en-US" sz="2800" b="1" dirty="0">
                <a:solidFill>
                  <a:srgbClr val="002060"/>
                </a:solidFill>
                <a:latin typeface="Mark Pro Book" panose="020B0604020201010104" pitchFamily="34" charset="0"/>
              </a:rPr>
              <a:t>SB 1289/ HB 3315 (Perry)/(Harris) </a:t>
            </a:r>
            <a:r>
              <a:rPr lang="en-US" sz="2400" dirty="0">
                <a:latin typeface="Mark Pro Book" panose="020B0604020201010104" pitchFamily="34" charset="0"/>
              </a:rPr>
              <a:t>Relating to the permissible use of the Texas Water Fund</a:t>
            </a:r>
            <a:endParaRPr lang="en-US" sz="2000" b="1" dirty="0">
              <a:latin typeface="Mark Pro Book" panose="020B0604020201010104" pitchFamily="34" charset="0"/>
            </a:endParaRPr>
          </a:p>
        </p:txBody>
      </p:sp>
    </p:spTree>
    <p:extLst>
      <p:ext uri="{BB962C8B-B14F-4D97-AF65-F5344CB8AC3E}">
        <p14:creationId xmlns:p14="http://schemas.microsoft.com/office/powerpoint/2010/main" val="157180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14C221-03E0-9A6F-9DB4-CCA8E2FED0DD}"/>
              </a:ext>
            </a:extLst>
          </p:cNvPr>
          <p:cNvSpPr>
            <a:spLocks noGrp="1"/>
          </p:cNvSpPr>
          <p:nvPr>
            <p:ph idx="1"/>
          </p:nvPr>
        </p:nvSpPr>
        <p:spPr>
          <a:xfrm>
            <a:off x="838199" y="1844098"/>
            <a:ext cx="10515600" cy="3821031"/>
          </a:xfrm>
        </p:spPr>
        <p:txBody>
          <a:bodyPr/>
          <a:lstStyle/>
          <a:p>
            <a:pPr marL="0" indent="0">
              <a:buNone/>
            </a:pPr>
            <a:r>
              <a:rPr lang="en-US" b="1" dirty="0">
                <a:solidFill>
                  <a:srgbClr val="002060"/>
                </a:solidFill>
              </a:rPr>
              <a:t>SB 1629 (Perry) </a:t>
            </a:r>
            <a:r>
              <a:rPr lang="en-US" sz="2400" dirty="0">
                <a:latin typeface="Mark Pro Book" panose="020B0604020201010104"/>
              </a:rPr>
              <a:t>Relating to the administration by the TWDB of the Texas Water Bank and certain funds and accounts</a:t>
            </a:r>
          </a:p>
          <a:p>
            <a:pPr marL="0" indent="0">
              <a:buNone/>
            </a:pPr>
            <a:endParaRPr lang="en-US" b="1" dirty="0">
              <a:solidFill>
                <a:srgbClr val="002060"/>
              </a:solidFill>
            </a:endParaRPr>
          </a:p>
          <a:p>
            <a:pPr marL="0" indent="0">
              <a:buNone/>
            </a:pPr>
            <a:r>
              <a:rPr lang="en-US" b="1" dirty="0">
                <a:solidFill>
                  <a:srgbClr val="002060"/>
                </a:solidFill>
              </a:rPr>
              <a:t>HB 3316 (Harris)</a:t>
            </a:r>
            <a:r>
              <a:rPr lang="en-US" b="1" i="0" dirty="0">
                <a:solidFill>
                  <a:srgbClr val="002060"/>
                </a:solidFill>
                <a:effectLst/>
                <a:latin typeface="verdana" panose="020B0604030504040204" pitchFamily="34" charset="0"/>
              </a:rPr>
              <a:t> </a:t>
            </a:r>
            <a:r>
              <a:rPr lang="en-US" sz="2400" b="0" i="0" dirty="0">
                <a:solidFill>
                  <a:srgbClr val="000000"/>
                </a:solidFill>
                <a:effectLst/>
                <a:latin typeface="Mark Pro Book" panose="020B0604020201010104"/>
              </a:rPr>
              <a:t>Relating to the redesignation of the State Water Implementation Fund for Texas Advisory Committee as the Texas Water Fund Advisory Committee, the abolition of the Texas Infrastructure Resiliency Fund Advisory Committee, and the composition and functions of the Texas Water Fund Advisory Committee</a:t>
            </a:r>
            <a:r>
              <a:rPr lang="en-US" sz="2400" dirty="0">
                <a:latin typeface="Mark Pro Book" panose="020B0604020201010104"/>
              </a:rPr>
              <a:t> </a:t>
            </a:r>
            <a:endParaRPr lang="en-US" dirty="0">
              <a:latin typeface="Mark Pro Book" panose="020B0604020201010104"/>
            </a:endParaRPr>
          </a:p>
        </p:txBody>
      </p:sp>
      <p:sp>
        <p:nvSpPr>
          <p:cNvPr id="4" name="Text Placeholder 3">
            <a:extLst>
              <a:ext uri="{FF2B5EF4-FFF2-40B4-BE49-F238E27FC236}">
                <a16:creationId xmlns:a16="http://schemas.microsoft.com/office/drawing/2014/main" id="{2514380A-EF21-EA9D-B7BC-44BECF545394}"/>
              </a:ext>
            </a:extLst>
          </p:cNvPr>
          <p:cNvSpPr>
            <a:spLocks noGrp="1"/>
          </p:cNvSpPr>
          <p:nvPr>
            <p:ph type="body" sz="quarter" idx="10"/>
          </p:nvPr>
        </p:nvSpPr>
        <p:spPr/>
        <p:txBody>
          <a:bodyPr>
            <a:normAutofit fontScale="92500" lnSpcReduction="20000"/>
          </a:bodyPr>
          <a:lstStyle/>
          <a:p>
            <a:endParaRPr lang="en-US"/>
          </a:p>
        </p:txBody>
      </p:sp>
      <p:sp>
        <p:nvSpPr>
          <p:cNvPr id="5" name="Title 1">
            <a:extLst>
              <a:ext uri="{FF2B5EF4-FFF2-40B4-BE49-F238E27FC236}">
                <a16:creationId xmlns:a16="http://schemas.microsoft.com/office/drawing/2014/main" id="{6258BD93-1A20-76D2-47CD-DCAB86A210E4}"/>
              </a:ext>
            </a:extLst>
          </p:cNvPr>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10" dirty="0">
                <a:solidFill>
                  <a:srgbClr val="006FC0"/>
                </a:solidFill>
                <a:latin typeface="Mark Pro Book" panose="020B0604020201010104" pitchFamily="34" charset="0"/>
              </a:rPr>
              <a:t>89th Texas Legislature</a:t>
            </a:r>
            <a:br>
              <a:rPr lang="en-US" spc="-10" dirty="0">
                <a:solidFill>
                  <a:srgbClr val="006FC0"/>
                </a:solidFill>
                <a:latin typeface="Mark Pro Book" panose="020B0604020201010104" pitchFamily="34" charset="0"/>
              </a:rPr>
            </a:br>
            <a:r>
              <a:rPr lang="en-US" sz="3600" spc="-10" dirty="0">
                <a:solidFill>
                  <a:srgbClr val="0070C0"/>
                </a:solidFill>
                <a:latin typeface="Mark Pro Book" panose="020B0604020201010104" pitchFamily="34" charset="0"/>
              </a:rPr>
              <a:t>Texas Water Fund </a:t>
            </a:r>
            <a:endParaRPr lang="en-US" dirty="0">
              <a:solidFill>
                <a:srgbClr val="0070C0"/>
              </a:solidFill>
              <a:latin typeface="Mark Pro Book" panose="020B0604020201010104" pitchFamily="34" charset="0"/>
            </a:endParaRPr>
          </a:p>
        </p:txBody>
      </p:sp>
    </p:spTree>
    <p:extLst>
      <p:ext uri="{BB962C8B-B14F-4D97-AF65-F5344CB8AC3E}">
        <p14:creationId xmlns:p14="http://schemas.microsoft.com/office/powerpoint/2010/main" val="3648922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792F0-CD7A-1B93-80A8-92D160E59D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8DD874-4CA8-6C00-41C0-FCF8DA5002A5}"/>
              </a:ext>
            </a:extLst>
          </p:cNvPr>
          <p:cNvSpPr>
            <a:spLocks noGrp="1"/>
          </p:cNvSpPr>
          <p:nvPr>
            <p:ph type="title"/>
          </p:nvPr>
        </p:nvSpPr>
        <p:spPr>
          <a:xfrm>
            <a:off x="838199" y="365125"/>
            <a:ext cx="10875859" cy="1325563"/>
          </a:xfrm>
        </p:spPr>
        <p:txBody>
          <a:bodyPr>
            <a:normAutofit/>
          </a:bodyPr>
          <a:lstStyle/>
          <a:p>
            <a:r>
              <a:rPr lang="en-US" sz="4200" b="1">
                <a:solidFill>
                  <a:srgbClr val="002060"/>
                </a:solidFill>
              </a:rPr>
              <a:t>Clean Water Funding</a:t>
            </a:r>
          </a:p>
        </p:txBody>
      </p:sp>
      <p:sp>
        <p:nvSpPr>
          <p:cNvPr id="6" name="Content Placeholder 5">
            <a:extLst>
              <a:ext uri="{FF2B5EF4-FFF2-40B4-BE49-F238E27FC236}">
                <a16:creationId xmlns:a16="http://schemas.microsoft.com/office/drawing/2014/main" id="{BB399E35-5A40-CF95-43CD-CFC9176B6FA1}"/>
              </a:ext>
            </a:extLst>
          </p:cNvPr>
          <p:cNvSpPr>
            <a:spLocks noGrp="1"/>
          </p:cNvSpPr>
          <p:nvPr>
            <p:ph idx="1"/>
          </p:nvPr>
        </p:nvSpPr>
        <p:spPr>
          <a:xfrm>
            <a:off x="641838" y="3647339"/>
            <a:ext cx="10515600" cy="2006833"/>
          </a:xfrm>
        </p:spPr>
        <p:txBody>
          <a:bodyPr vert="horz" lIns="91440" tIns="45720" rIns="91440" bIns="45720" rtlCol="0" anchor="t">
            <a:normAutofit/>
          </a:bodyPr>
          <a:lstStyle/>
          <a:p>
            <a:r>
              <a:rPr lang="en-US" dirty="0">
                <a:solidFill>
                  <a:srgbClr val="002060"/>
                </a:solidFill>
                <a:latin typeface="Arial"/>
                <a:cs typeface="Arial"/>
              </a:rPr>
              <a:t>CW SRFs</a:t>
            </a:r>
          </a:p>
          <a:p>
            <a:r>
              <a:rPr lang="en-US" dirty="0">
                <a:solidFill>
                  <a:srgbClr val="002060"/>
                </a:solidFill>
                <a:latin typeface="Arial"/>
                <a:cs typeface="Arial"/>
              </a:rPr>
              <a:t>SWIFT (“water reclamation plant”)</a:t>
            </a:r>
          </a:p>
          <a:p>
            <a:r>
              <a:rPr lang="en-US" dirty="0">
                <a:solidFill>
                  <a:srgbClr val="002060"/>
                </a:solidFill>
                <a:latin typeface="Arial"/>
                <a:cs typeface="Arial"/>
              </a:rPr>
              <a:t>D-Fund (very limited)</a:t>
            </a:r>
          </a:p>
          <a:p>
            <a:pPr marL="0" indent="0">
              <a:buNone/>
            </a:pPr>
            <a:endParaRPr lang="en-US" dirty="0">
              <a:solidFill>
                <a:srgbClr val="002060"/>
              </a:solidFill>
            </a:endParaRPr>
          </a:p>
        </p:txBody>
      </p:sp>
      <p:grpSp>
        <p:nvGrpSpPr>
          <p:cNvPr id="9" name="Google Shape;541;p15">
            <a:extLst>
              <a:ext uri="{FF2B5EF4-FFF2-40B4-BE49-F238E27FC236}">
                <a16:creationId xmlns:a16="http://schemas.microsoft.com/office/drawing/2014/main" id="{296A1D7F-3014-896C-C544-226F52A38106}"/>
              </a:ext>
            </a:extLst>
          </p:cNvPr>
          <p:cNvGrpSpPr/>
          <p:nvPr/>
        </p:nvGrpSpPr>
        <p:grpSpPr>
          <a:xfrm>
            <a:off x="-758714" y="7150819"/>
            <a:ext cx="11575828" cy="1479066"/>
            <a:chOff x="317" y="1563623"/>
            <a:chExt cx="11575828" cy="1479066"/>
          </a:xfrm>
        </p:grpSpPr>
        <p:sp>
          <p:nvSpPr>
            <p:cNvPr id="10" name="Google Shape;542;p15">
              <a:extLst>
                <a:ext uri="{FF2B5EF4-FFF2-40B4-BE49-F238E27FC236}">
                  <a16:creationId xmlns:a16="http://schemas.microsoft.com/office/drawing/2014/main" id="{37A940F3-D089-8304-17B8-30D891F9DB5F}"/>
                </a:ext>
              </a:extLst>
            </p:cNvPr>
            <p:cNvSpPr/>
            <p:nvPr/>
          </p:nvSpPr>
          <p:spPr>
            <a:xfrm>
              <a:off x="5788232" y="2174807"/>
              <a:ext cx="5176729" cy="256697"/>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00395B"/>
              </a:solidFill>
              <a:prstDash val="solid"/>
              <a:miter lim="800000"/>
              <a:headEnd type="none" w="sm" len="sm"/>
              <a:tailEnd type="none" w="sm" len="sm"/>
            </a:ln>
          </p:spPr>
          <p:txBody>
            <a:bodyPr/>
            <a:lstStyle/>
            <a:p>
              <a:endParaRPr lang="en-US">
                <a:solidFill>
                  <a:srgbClr val="0070C0"/>
                </a:solidFill>
              </a:endParaRPr>
            </a:p>
          </p:txBody>
        </p:sp>
        <p:sp>
          <p:nvSpPr>
            <p:cNvPr id="11" name="Google Shape;543;p15">
              <a:extLst>
                <a:ext uri="{FF2B5EF4-FFF2-40B4-BE49-F238E27FC236}">
                  <a16:creationId xmlns:a16="http://schemas.microsoft.com/office/drawing/2014/main" id="{7FE0234C-4BC6-4ED2-48F8-75598933AE37}"/>
                </a:ext>
              </a:extLst>
            </p:cNvPr>
            <p:cNvSpPr/>
            <p:nvPr/>
          </p:nvSpPr>
          <p:spPr>
            <a:xfrm>
              <a:off x="5788232" y="2174807"/>
              <a:ext cx="3697664" cy="256697"/>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0070C0"/>
              </a:solidFill>
              <a:prstDash val="solid"/>
              <a:miter lim="800000"/>
              <a:headEnd type="none" w="sm" len="sm"/>
              <a:tailEnd type="none" w="sm" len="sm"/>
            </a:ln>
          </p:spPr>
          <p:txBody>
            <a:bodyPr/>
            <a:lstStyle/>
            <a:p>
              <a:endParaRPr lang="en-US"/>
            </a:p>
          </p:txBody>
        </p:sp>
        <p:sp>
          <p:nvSpPr>
            <p:cNvPr id="12" name="Google Shape;544;p15">
              <a:extLst>
                <a:ext uri="{FF2B5EF4-FFF2-40B4-BE49-F238E27FC236}">
                  <a16:creationId xmlns:a16="http://schemas.microsoft.com/office/drawing/2014/main" id="{8BE8EB5A-CBA9-9E00-2EAA-E3F295B3771E}"/>
                </a:ext>
              </a:extLst>
            </p:cNvPr>
            <p:cNvSpPr/>
            <p:nvPr/>
          </p:nvSpPr>
          <p:spPr>
            <a:xfrm>
              <a:off x="5788232" y="2174807"/>
              <a:ext cx="2218598" cy="256697"/>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0070C0"/>
              </a:solidFill>
              <a:prstDash val="solid"/>
              <a:miter lim="800000"/>
              <a:headEnd type="none" w="sm" len="sm"/>
              <a:tailEnd type="none" w="sm" len="sm"/>
            </a:ln>
          </p:spPr>
          <p:txBody>
            <a:bodyPr/>
            <a:lstStyle/>
            <a:p>
              <a:endParaRPr lang="en-US"/>
            </a:p>
          </p:txBody>
        </p:sp>
        <p:sp>
          <p:nvSpPr>
            <p:cNvPr id="13" name="Google Shape;545;p15">
              <a:extLst>
                <a:ext uri="{FF2B5EF4-FFF2-40B4-BE49-F238E27FC236}">
                  <a16:creationId xmlns:a16="http://schemas.microsoft.com/office/drawing/2014/main" id="{788322CE-61CA-1100-B584-C5682F6AB630}"/>
                </a:ext>
              </a:extLst>
            </p:cNvPr>
            <p:cNvSpPr/>
            <p:nvPr/>
          </p:nvSpPr>
          <p:spPr>
            <a:xfrm>
              <a:off x="5788232" y="2174807"/>
              <a:ext cx="739532" cy="256697"/>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00395B"/>
              </a:solidFill>
              <a:prstDash val="solid"/>
              <a:miter lim="800000"/>
              <a:headEnd type="none" w="sm" len="sm"/>
              <a:tailEnd type="none" w="sm" len="sm"/>
            </a:ln>
          </p:spPr>
          <p:txBody>
            <a:bodyPr/>
            <a:lstStyle/>
            <a:p>
              <a:endParaRPr lang="en-US"/>
            </a:p>
          </p:txBody>
        </p:sp>
        <p:sp>
          <p:nvSpPr>
            <p:cNvPr id="14" name="Google Shape;546;p15">
              <a:extLst>
                <a:ext uri="{FF2B5EF4-FFF2-40B4-BE49-F238E27FC236}">
                  <a16:creationId xmlns:a16="http://schemas.microsoft.com/office/drawing/2014/main" id="{72F0E14D-D0AF-D9A8-38B1-BDD59715DDDE}"/>
                </a:ext>
              </a:extLst>
            </p:cNvPr>
            <p:cNvSpPr/>
            <p:nvPr/>
          </p:nvSpPr>
          <p:spPr>
            <a:xfrm>
              <a:off x="5048699" y="2174807"/>
              <a:ext cx="739532" cy="256697"/>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00395B"/>
              </a:solidFill>
              <a:prstDash val="solid"/>
              <a:miter lim="800000"/>
              <a:headEnd type="none" w="sm" len="sm"/>
              <a:tailEnd type="none" w="sm" len="sm"/>
            </a:ln>
          </p:spPr>
          <p:txBody>
            <a:bodyPr/>
            <a:lstStyle/>
            <a:p>
              <a:endParaRPr lang="en-US"/>
            </a:p>
          </p:txBody>
        </p:sp>
        <p:sp>
          <p:nvSpPr>
            <p:cNvPr id="15" name="Google Shape;547;p15">
              <a:extLst>
                <a:ext uri="{FF2B5EF4-FFF2-40B4-BE49-F238E27FC236}">
                  <a16:creationId xmlns:a16="http://schemas.microsoft.com/office/drawing/2014/main" id="{87CE905E-05B1-37E5-A248-2B131EF2BCC5}"/>
                </a:ext>
              </a:extLst>
            </p:cNvPr>
            <p:cNvSpPr/>
            <p:nvPr/>
          </p:nvSpPr>
          <p:spPr>
            <a:xfrm>
              <a:off x="3569633" y="2174807"/>
              <a:ext cx="2218598" cy="256697"/>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00395B"/>
              </a:solidFill>
              <a:prstDash val="solid"/>
              <a:miter lim="800000"/>
              <a:headEnd type="none" w="sm" len="sm"/>
              <a:tailEnd type="none" w="sm" len="sm"/>
            </a:ln>
          </p:spPr>
          <p:txBody>
            <a:bodyPr/>
            <a:lstStyle/>
            <a:p>
              <a:endParaRPr lang="en-US"/>
            </a:p>
          </p:txBody>
        </p:sp>
        <p:sp>
          <p:nvSpPr>
            <p:cNvPr id="16" name="Google Shape;548;p15">
              <a:extLst>
                <a:ext uri="{FF2B5EF4-FFF2-40B4-BE49-F238E27FC236}">
                  <a16:creationId xmlns:a16="http://schemas.microsoft.com/office/drawing/2014/main" id="{767AF45E-574B-ABD3-4AC7-271D19FA566D}"/>
                </a:ext>
              </a:extLst>
            </p:cNvPr>
            <p:cNvSpPr/>
            <p:nvPr/>
          </p:nvSpPr>
          <p:spPr>
            <a:xfrm>
              <a:off x="2090567" y="2174807"/>
              <a:ext cx="3697664" cy="256697"/>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00395B"/>
              </a:solidFill>
              <a:prstDash val="solid"/>
              <a:miter lim="800000"/>
              <a:headEnd type="none" w="sm" len="sm"/>
              <a:tailEnd type="none" w="sm" len="sm"/>
            </a:ln>
          </p:spPr>
          <p:txBody>
            <a:bodyPr/>
            <a:lstStyle/>
            <a:p>
              <a:endParaRPr lang="en-US"/>
            </a:p>
          </p:txBody>
        </p:sp>
        <p:sp>
          <p:nvSpPr>
            <p:cNvPr id="17" name="Google Shape;549;p15">
              <a:extLst>
                <a:ext uri="{FF2B5EF4-FFF2-40B4-BE49-F238E27FC236}">
                  <a16:creationId xmlns:a16="http://schemas.microsoft.com/office/drawing/2014/main" id="{F6EB1CF3-0B3C-7A84-3EBD-3721781322B5}"/>
                </a:ext>
              </a:extLst>
            </p:cNvPr>
            <p:cNvSpPr/>
            <p:nvPr/>
          </p:nvSpPr>
          <p:spPr>
            <a:xfrm>
              <a:off x="611502" y="2174807"/>
              <a:ext cx="5176729" cy="256697"/>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00395B"/>
              </a:solidFill>
              <a:prstDash val="solid"/>
              <a:miter lim="800000"/>
              <a:headEnd type="none" w="sm" len="sm"/>
              <a:tailEnd type="none" w="sm" len="sm"/>
            </a:ln>
          </p:spPr>
          <p:txBody>
            <a:bodyPr/>
            <a:lstStyle/>
            <a:p>
              <a:endParaRPr lang="en-US"/>
            </a:p>
          </p:txBody>
        </p:sp>
        <p:sp>
          <p:nvSpPr>
            <p:cNvPr id="18" name="Google Shape;550;p15">
              <a:extLst>
                <a:ext uri="{FF2B5EF4-FFF2-40B4-BE49-F238E27FC236}">
                  <a16:creationId xmlns:a16="http://schemas.microsoft.com/office/drawing/2014/main" id="{FD0CA673-3687-6EF0-4916-F3AC079A8C29}"/>
                </a:ext>
              </a:extLst>
            </p:cNvPr>
            <p:cNvSpPr/>
            <p:nvPr/>
          </p:nvSpPr>
          <p:spPr>
            <a:xfrm>
              <a:off x="5177047" y="1563623"/>
              <a:ext cx="1222368" cy="611184"/>
            </a:xfrm>
            <a:prstGeom prst="rect">
              <a:avLst/>
            </a:prstGeom>
            <a:solidFill>
              <a:srgbClr val="0047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51;p15">
              <a:extLst>
                <a:ext uri="{FF2B5EF4-FFF2-40B4-BE49-F238E27FC236}">
                  <a16:creationId xmlns:a16="http://schemas.microsoft.com/office/drawing/2014/main" id="{B7F43AC0-DFD2-4C88-8F1A-6A779E2698EC}"/>
                </a:ext>
              </a:extLst>
            </p:cNvPr>
            <p:cNvSpPr txBox="1"/>
            <p:nvPr/>
          </p:nvSpPr>
          <p:spPr>
            <a:xfrm>
              <a:off x="5177047" y="1563623"/>
              <a:ext cx="1222368" cy="611184"/>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rgbClr val="FF0000"/>
                </a:buClr>
                <a:buSzPts val="1300"/>
                <a:buFont typeface="Arial"/>
                <a:buNone/>
              </a:pPr>
              <a:r>
                <a:rPr lang="en-US" sz="1300">
                  <a:solidFill>
                    <a:schemeClr val="bg1"/>
                  </a:solidFill>
                  <a:latin typeface="Arial"/>
                  <a:ea typeface="Arial"/>
                  <a:cs typeface="Arial"/>
                  <a:sym typeface="Arial"/>
                </a:rPr>
                <a:t>Texas Water Fund (new)</a:t>
              </a:r>
              <a:endParaRPr>
                <a:solidFill>
                  <a:schemeClr val="bg1"/>
                </a:solidFill>
              </a:endParaRPr>
            </a:p>
          </p:txBody>
        </p:sp>
        <p:sp>
          <p:nvSpPr>
            <p:cNvPr id="20" name="Google Shape;552;p15">
              <a:extLst>
                <a:ext uri="{FF2B5EF4-FFF2-40B4-BE49-F238E27FC236}">
                  <a16:creationId xmlns:a16="http://schemas.microsoft.com/office/drawing/2014/main" id="{E1107A19-9665-77F4-59AF-5E240F90DCD4}"/>
                </a:ext>
              </a:extLst>
            </p:cNvPr>
            <p:cNvSpPr/>
            <p:nvPr/>
          </p:nvSpPr>
          <p:spPr>
            <a:xfrm>
              <a:off x="317" y="2431505"/>
              <a:ext cx="1222368" cy="611184"/>
            </a:xfrm>
            <a:prstGeom prst="rect">
              <a:avLst/>
            </a:prstGeom>
            <a:solidFill>
              <a:srgbClr val="0047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53;p15">
              <a:extLst>
                <a:ext uri="{FF2B5EF4-FFF2-40B4-BE49-F238E27FC236}">
                  <a16:creationId xmlns:a16="http://schemas.microsoft.com/office/drawing/2014/main" id="{4FEEC1AD-A325-5E50-43B3-99587ACD2D73}"/>
                </a:ext>
              </a:extLst>
            </p:cNvPr>
            <p:cNvSpPr txBox="1"/>
            <p:nvPr/>
          </p:nvSpPr>
          <p:spPr>
            <a:xfrm>
              <a:off x="317" y="2431505"/>
              <a:ext cx="1222368" cy="611184"/>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rgbClr val="FF0000"/>
                </a:buClr>
                <a:buSzPts val="1300"/>
                <a:buFont typeface="Arial"/>
                <a:buNone/>
              </a:pPr>
              <a:r>
                <a:rPr lang="en-US" sz="1300">
                  <a:solidFill>
                    <a:schemeClr val="bg1"/>
                  </a:solidFill>
                  <a:latin typeface="Arial"/>
                  <a:ea typeface="Arial"/>
                  <a:cs typeface="Arial"/>
                  <a:sym typeface="Arial"/>
                </a:rPr>
                <a:t>New Water Supply Fund (new)</a:t>
              </a:r>
              <a:endParaRPr>
                <a:solidFill>
                  <a:schemeClr val="bg1"/>
                </a:solidFill>
              </a:endParaRPr>
            </a:p>
          </p:txBody>
        </p:sp>
        <p:sp>
          <p:nvSpPr>
            <p:cNvPr id="22" name="Google Shape;554;p15">
              <a:extLst>
                <a:ext uri="{FF2B5EF4-FFF2-40B4-BE49-F238E27FC236}">
                  <a16:creationId xmlns:a16="http://schemas.microsoft.com/office/drawing/2014/main" id="{C935478A-3BAC-A065-FB39-17E4C2B5499F}"/>
                </a:ext>
              </a:extLst>
            </p:cNvPr>
            <p:cNvSpPr/>
            <p:nvPr/>
          </p:nvSpPr>
          <p:spPr>
            <a:xfrm>
              <a:off x="1479383" y="2431505"/>
              <a:ext cx="1222368" cy="611184"/>
            </a:xfrm>
            <a:prstGeom prst="rect">
              <a:avLst/>
            </a:prstGeom>
            <a:solidFill>
              <a:srgbClr val="0047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55;p15">
              <a:extLst>
                <a:ext uri="{FF2B5EF4-FFF2-40B4-BE49-F238E27FC236}">
                  <a16:creationId xmlns:a16="http://schemas.microsoft.com/office/drawing/2014/main" id="{892D9987-23A8-F313-B4D4-551B31136E15}"/>
                </a:ext>
              </a:extLst>
            </p:cNvPr>
            <p:cNvSpPr txBox="1"/>
            <p:nvPr/>
          </p:nvSpPr>
          <p:spPr>
            <a:xfrm>
              <a:off x="1479383" y="2431505"/>
              <a:ext cx="1222368" cy="611184"/>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chemeClr val="lt1"/>
                </a:buClr>
                <a:buSzPts val="1300"/>
                <a:buFont typeface="Arial"/>
                <a:buNone/>
              </a:pPr>
              <a:r>
                <a:rPr lang="en-US" sz="1300">
                  <a:solidFill>
                    <a:schemeClr val="lt1"/>
                  </a:solidFill>
                  <a:latin typeface="Arial"/>
                  <a:ea typeface="Arial"/>
                  <a:cs typeface="Arial"/>
                  <a:sym typeface="Arial"/>
                </a:rPr>
                <a:t>SWIFT</a:t>
              </a:r>
              <a:endParaRPr/>
            </a:p>
          </p:txBody>
        </p:sp>
        <p:sp>
          <p:nvSpPr>
            <p:cNvPr id="24" name="Google Shape;556;p15">
              <a:extLst>
                <a:ext uri="{FF2B5EF4-FFF2-40B4-BE49-F238E27FC236}">
                  <a16:creationId xmlns:a16="http://schemas.microsoft.com/office/drawing/2014/main" id="{845B89C1-1BD3-3FB0-2558-CE8EA0118B66}"/>
                </a:ext>
              </a:extLst>
            </p:cNvPr>
            <p:cNvSpPr/>
            <p:nvPr/>
          </p:nvSpPr>
          <p:spPr>
            <a:xfrm>
              <a:off x="2958449" y="2431505"/>
              <a:ext cx="1222368" cy="611184"/>
            </a:xfrm>
            <a:prstGeom prst="rect">
              <a:avLst/>
            </a:prstGeom>
            <a:solidFill>
              <a:srgbClr val="0047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57;p15">
              <a:extLst>
                <a:ext uri="{FF2B5EF4-FFF2-40B4-BE49-F238E27FC236}">
                  <a16:creationId xmlns:a16="http://schemas.microsoft.com/office/drawing/2014/main" id="{FE3AA6F7-2B53-295B-0A50-1B809813A9A8}"/>
                </a:ext>
              </a:extLst>
            </p:cNvPr>
            <p:cNvSpPr txBox="1"/>
            <p:nvPr/>
          </p:nvSpPr>
          <p:spPr>
            <a:xfrm>
              <a:off x="2958449" y="2431505"/>
              <a:ext cx="1222368" cy="611184"/>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chemeClr val="lt1"/>
                </a:buClr>
                <a:buSzPts val="1300"/>
                <a:buFont typeface="Arial"/>
                <a:buNone/>
              </a:pPr>
              <a:r>
                <a:rPr lang="en-US" sz="1300">
                  <a:solidFill>
                    <a:schemeClr val="lt1"/>
                  </a:solidFill>
                  <a:latin typeface="Arial"/>
                  <a:ea typeface="Arial"/>
                  <a:cs typeface="Arial"/>
                  <a:sym typeface="Arial"/>
                </a:rPr>
                <a:t>State Revolving Funds</a:t>
              </a:r>
              <a:endParaRPr/>
            </a:p>
          </p:txBody>
        </p:sp>
        <p:sp>
          <p:nvSpPr>
            <p:cNvPr id="26" name="Google Shape;558;p15">
              <a:extLst>
                <a:ext uri="{FF2B5EF4-FFF2-40B4-BE49-F238E27FC236}">
                  <a16:creationId xmlns:a16="http://schemas.microsoft.com/office/drawing/2014/main" id="{6ED12CA2-ED86-945F-CBBC-F156FB046E82}"/>
                </a:ext>
              </a:extLst>
            </p:cNvPr>
            <p:cNvSpPr/>
            <p:nvPr/>
          </p:nvSpPr>
          <p:spPr>
            <a:xfrm>
              <a:off x="4437514" y="2431505"/>
              <a:ext cx="1222368" cy="611184"/>
            </a:xfrm>
            <a:prstGeom prst="rect">
              <a:avLst/>
            </a:prstGeom>
            <a:solidFill>
              <a:srgbClr val="0047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59;p15">
              <a:extLst>
                <a:ext uri="{FF2B5EF4-FFF2-40B4-BE49-F238E27FC236}">
                  <a16:creationId xmlns:a16="http://schemas.microsoft.com/office/drawing/2014/main" id="{AA39C129-6298-A0E8-0341-6DD975ED83EE}"/>
                </a:ext>
              </a:extLst>
            </p:cNvPr>
            <p:cNvSpPr txBox="1"/>
            <p:nvPr/>
          </p:nvSpPr>
          <p:spPr>
            <a:xfrm>
              <a:off x="4437514" y="2431505"/>
              <a:ext cx="1222368" cy="611184"/>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chemeClr val="lt1"/>
                </a:buClr>
                <a:buSzPts val="1300"/>
                <a:buFont typeface="Arial"/>
                <a:buNone/>
              </a:pPr>
              <a:r>
                <a:rPr lang="en-US" sz="1300">
                  <a:solidFill>
                    <a:schemeClr val="lt1"/>
                  </a:solidFill>
                  <a:latin typeface="Arial"/>
                  <a:ea typeface="Arial"/>
                  <a:cs typeface="Arial"/>
                  <a:sym typeface="Arial"/>
                </a:rPr>
                <a:t>Rural Water Assistance Fund</a:t>
              </a:r>
              <a:endParaRPr/>
            </a:p>
          </p:txBody>
        </p:sp>
        <p:sp>
          <p:nvSpPr>
            <p:cNvPr id="28" name="Google Shape;560;p15">
              <a:extLst>
                <a:ext uri="{FF2B5EF4-FFF2-40B4-BE49-F238E27FC236}">
                  <a16:creationId xmlns:a16="http://schemas.microsoft.com/office/drawing/2014/main" id="{36724490-2796-4B73-8EDF-80FFAB22D544}"/>
                </a:ext>
              </a:extLst>
            </p:cNvPr>
            <p:cNvSpPr/>
            <p:nvPr/>
          </p:nvSpPr>
          <p:spPr>
            <a:xfrm>
              <a:off x="5916580" y="2431505"/>
              <a:ext cx="1222368" cy="611184"/>
            </a:xfrm>
            <a:prstGeom prst="rect">
              <a:avLst/>
            </a:prstGeom>
            <a:solidFill>
              <a:srgbClr val="0047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61;p15">
              <a:extLst>
                <a:ext uri="{FF2B5EF4-FFF2-40B4-BE49-F238E27FC236}">
                  <a16:creationId xmlns:a16="http://schemas.microsoft.com/office/drawing/2014/main" id="{EC6EEDF0-BCF8-B330-859C-E7E09DCB7331}"/>
                </a:ext>
              </a:extLst>
            </p:cNvPr>
            <p:cNvSpPr txBox="1"/>
            <p:nvPr/>
          </p:nvSpPr>
          <p:spPr>
            <a:xfrm>
              <a:off x="5916580" y="2431505"/>
              <a:ext cx="1222368" cy="611184"/>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chemeClr val="lt1"/>
                </a:buClr>
                <a:buSzPts val="1300"/>
                <a:buFont typeface="Arial"/>
                <a:buNone/>
              </a:pPr>
              <a:r>
                <a:rPr lang="en-US" sz="1300">
                  <a:solidFill>
                    <a:schemeClr val="lt1"/>
                  </a:solidFill>
                  <a:latin typeface="Arial"/>
                  <a:ea typeface="Arial"/>
                  <a:cs typeface="Arial"/>
                  <a:sym typeface="Arial"/>
                </a:rPr>
                <a:t>DFund</a:t>
              </a:r>
              <a:endParaRPr sz="1300">
                <a:solidFill>
                  <a:schemeClr val="lt1"/>
                </a:solidFill>
                <a:latin typeface="Arial"/>
                <a:ea typeface="Arial"/>
                <a:cs typeface="Arial"/>
                <a:sym typeface="Arial"/>
              </a:endParaRPr>
            </a:p>
          </p:txBody>
        </p:sp>
        <p:sp>
          <p:nvSpPr>
            <p:cNvPr id="30" name="Google Shape;562;p15">
              <a:extLst>
                <a:ext uri="{FF2B5EF4-FFF2-40B4-BE49-F238E27FC236}">
                  <a16:creationId xmlns:a16="http://schemas.microsoft.com/office/drawing/2014/main" id="{43C90430-4871-7AFA-9C05-A00E785360C6}"/>
                </a:ext>
              </a:extLst>
            </p:cNvPr>
            <p:cNvSpPr/>
            <p:nvPr/>
          </p:nvSpPr>
          <p:spPr>
            <a:xfrm>
              <a:off x="7395646" y="2431505"/>
              <a:ext cx="1222368" cy="611184"/>
            </a:xfrm>
            <a:prstGeom prst="rect">
              <a:avLst/>
            </a:prstGeom>
            <a:solidFill>
              <a:srgbClr val="0047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63;p15">
              <a:extLst>
                <a:ext uri="{FF2B5EF4-FFF2-40B4-BE49-F238E27FC236}">
                  <a16:creationId xmlns:a16="http://schemas.microsoft.com/office/drawing/2014/main" id="{3653B0D9-7C20-DDD0-81C4-0654624C1167}"/>
                </a:ext>
              </a:extLst>
            </p:cNvPr>
            <p:cNvSpPr txBox="1"/>
            <p:nvPr/>
          </p:nvSpPr>
          <p:spPr>
            <a:xfrm>
              <a:off x="7395646" y="2431505"/>
              <a:ext cx="1222368" cy="611184"/>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a:solidFill>
                    <a:schemeClr val="lt1"/>
                  </a:solidFill>
                  <a:latin typeface="Calibri"/>
                  <a:ea typeface="Calibri"/>
                  <a:cs typeface="Calibri"/>
                  <a:sym typeface="Calibri"/>
                </a:rPr>
                <a:t>State Participation Fund</a:t>
              </a:r>
              <a:endParaRPr/>
            </a:p>
          </p:txBody>
        </p:sp>
        <p:sp>
          <p:nvSpPr>
            <p:cNvPr id="32" name="Google Shape;564;p15">
              <a:extLst>
                <a:ext uri="{FF2B5EF4-FFF2-40B4-BE49-F238E27FC236}">
                  <a16:creationId xmlns:a16="http://schemas.microsoft.com/office/drawing/2014/main" id="{C3C45777-1697-DD4D-C0EF-ED84B5A4D7F4}"/>
                </a:ext>
              </a:extLst>
            </p:cNvPr>
            <p:cNvSpPr/>
            <p:nvPr/>
          </p:nvSpPr>
          <p:spPr>
            <a:xfrm>
              <a:off x="8874712" y="2431505"/>
              <a:ext cx="1222368" cy="611184"/>
            </a:xfrm>
            <a:prstGeom prst="rect">
              <a:avLst/>
            </a:prstGeom>
            <a:solidFill>
              <a:srgbClr val="0047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65;p15">
              <a:extLst>
                <a:ext uri="{FF2B5EF4-FFF2-40B4-BE49-F238E27FC236}">
                  <a16:creationId xmlns:a16="http://schemas.microsoft.com/office/drawing/2014/main" id="{7FAC760B-423B-8A62-D89C-7D863B46E6F0}"/>
                </a:ext>
              </a:extLst>
            </p:cNvPr>
            <p:cNvSpPr txBox="1"/>
            <p:nvPr/>
          </p:nvSpPr>
          <p:spPr>
            <a:xfrm>
              <a:off x="8874712" y="2431505"/>
              <a:ext cx="1222368" cy="611184"/>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rgbClr val="FF0000"/>
                </a:buClr>
                <a:buSzPts val="1300"/>
                <a:buFont typeface="Calibri"/>
                <a:buNone/>
              </a:pPr>
              <a:r>
                <a:rPr lang="en-US" sz="1300">
                  <a:solidFill>
                    <a:schemeClr val="bg1"/>
                  </a:solidFill>
                  <a:latin typeface="Calibri"/>
                  <a:ea typeface="Calibri"/>
                  <a:cs typeface="Calibri"/>
                  <a:sym typeface="Calibri"/>
                </a:rPr>
                <a:t>Water Awareness Fund (new)</a:t>
              </a:r>
              <a:endParaRPr>
                <a:solidFill>
                  <a:schemeClr val="bg1"/>
                </a:solidFill>
              </a:endParaRPr>
            </a:p>
          </p:txBody>
        </p:sp>
        <p:sp>
          <p:nvSpPr>
            <p:cNvPr id="34" name="Google Shape;566;p15">
              <a:extLst>
                <a:ext uri="{FF2B5EF4-FFF2-40B4-BE49-F238E27FC236}">
                  <a16:creationId xmlns:a16="http://schemas.microsoft.com/office/drawing/2014/main" id="{12C75491-C8A7-3F07-2CBA-74C1C8102B17}"/>
                </a:ext>
              </a:extLst>
            </p:cNvPr>
            <p:cNvSpPr/>
            <p:nvPr/>
          </p:nvSpPr>
          <p:spPr>
            <a:xfrm>
              <a:off x="10353777" y="2431505"/>
              <a:ext cx="1222368" cy="611184"/>
            </a:xfrm>
            <a:prstGeom prst="rect">
              <a:avLst/>
            </a:prstGeom>
            <a:solidFill>
              <a:srgbClr val="0047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67;p15">
              <a:extLst>
                <a:ext uri="{FF2B5EF4-FFF2-40B4-BE49-F238E27FC236}">
                  <a16:creationId xmlns:a16="http://schemas.microsoft.com/office/drawing/2014/main" id="{F3086EA4-FFE4-DBD8-0DFD-DED61896443A}"/>
                </a:ext>
              </a:extLst>
            </p:cNvPr>
            <p:cNvSpPr txBox="1"/>
            <p:nvPr/>
          </p:nvSpPr>
          <p:spPr>
            <a:xfrm>
              <a:off x="10353777" y="2431505"/>
              <a:ext cx="1222368" cy="611184"/>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a:solidFill>
                    <a:schemeClr val="lt1"/>
                  </a:solidFill>
                  <a:latin typeface="Calibri"/>
                  <a:ea typeface="Calibri"/>
                  <a:cs typeface="Calibri"/>
                  <a:sym typeface="Calibri"/>
                </a:rPr>
                <a:t>Water Assistance Fund</a:t>
              </a:r>
              <a:endParaRPr sz="1300">
                <a:solidFill>
                  <a:schemeClr val="lt1"/>
                </a:solidFill>
                <a:latin typeface="Arial"/>
                <a:ea typeface="Arial"/>
                <a:cs typeface="Arial"/>
                <a:sym typeface="Arial"/>
              </a:endParaRPr>
            </a:p>
          </p:txBody>
        </p:sp>
      </p:grpSp>
      <p:pic>
        <p:nvPicPr>
          <p:cNvPr id="37" name="Picture 36">
            <a:extLst>
              <a:ext uri="{FF2B5EF4-FFF2-40B4-BE49-F238E27FC236}">
                <a16:creationId xmlns:a16="http://schemas.microsoft.com/office/drawing/2014/main" id="{0081FBE4-426F-499E-36E8-454659705FA7}"/>
              </a:ext>
            </a:extLst>
          </p:cNvPr>
          <p:cNvPicPr>
            <a:picLocks noChangeAspect="1"/>
          </p:cNvPicPr>
          <p:nvPr/>
        </p:nvPicPr>
        <p:blipFill>
          <a:blip r:embed="rId3"/>
          <a:srcRect t="5351" b="5351"/>
          <a:stretch/>
        </p:blipFill>
        <p:spPr>
          <a:xfrm>
            <a:off x="6861853" y="3210319"/>
            <a:ext cx="4850513" cy="2886101"/>
          </a:xfrm>
          <a:prstGeom prst="rect">
            <a:avLst/>
          </a:prstGeom>
        </p:spPr>
      </p:pic>
      <p:pic>
        <p:nvPicPr>
          <p:cNvPr id="3" name="Picture 2">
            <a:extLst>
              <a:ext uri="{FF2B5EF4-FFF2-40B4-BE49-F238E27FC236}">
                <a16:creationId xmlns:a16="http://schemas.microsoft.com/office/drawing/2014/main" id="{4995D19D-489E-7732-89CD-1BD618DF0A88}"/>
              </a:ext>
            </a:extLst>
          </p:cNvPr>
          <p:cNvPicPr>
            <a:picLocks noChangeAspect="1"/>
          </p:cNvPicPr>
          <p:nvPr/>
        </p:nvPicPr>
        <p:blipFill>
          <a:blip r:embed="rId4"/>
          <a:stretch>
            <a:fillRect/>
          </a:stretch>
        </p:blipFill>
        <p:spPr>
          <a:xfrm>
            <a:off x="451589" y="-1196139"/>
            <a:ext cx="10896097" cy="6998711"/>
          </a:xfrm>
          <a:prstGeom prst="rect">
            <a:avLst/>
          </a:prstGeom>
        </p:spPr>
      </p:pic>
    </p:spTree>
    <p:extLst>
      <p:ext uri="{BB962C8B-B14F-4D97-AF65-F5344CB8AC3E}">
        <p14:creationId xmlns:p14="http://schemas.microsoft.com/office/powerpoint/2010/main" val="240585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xEl>
                                              <p:pRg st="0" end="0"/>
                                            </p:txEl>
                                          </p:spTgt>
                                        </p:tgtEl>
                                      </p:cBhvr>
                                    </p:animEffect>
                                    <p:animScale>
                                      <p:cBhvr>
                                        <p:cTn id="7" dur="250" autoRev="1" fill="hold"/>
                                        <p:tgtEl>
                                          <p:spTgt spid="6">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6">
                                            <p:txEl>
                                              <p:pRg st="1" end="1"/>
                                            </p:txEl>
                                          </p:spTgt>
                                        </p:tgtEl>
                                      </p:cBhvr>
                                    </p:animEffect>
                                    <p:animScale>
                                      <p:cBhvr>
                                        <p:cTn id="12" dur="250" autoRev="1" fill="hold"/>
                                        <p:tgtEl>
                                          <p:spTgt spid="6">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6">
                                            <p:txEl>
                                              <p:pRg st="2" end="2"/>
                                            </p:txEl>
                                          </p:spTgt>
                                        </p:tgtEl>
                                      </p:cBhvr>
                                    </p:animEffect>
                                    <p:animScale>
                                      <p:cBhvr>
                                        <p:cTn id="17" dur="250" autoRev="1" fill="hold"/>
                                        <p:tgtEl>
                                          <p:spTgt spid="6">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0FAA5-A24D-981B-8E5A-02614E274E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D2CCB7-7D97-C545-3D17-9FE653351A99}"/>
              </a:ext>
            </a:extLst>
          </p:cNvPr>
          <p:cNvSpPr>
            <a:spLocks noGrp="1"/>
          </p:cNvSpPr>
          <p:nvPr>
            <p:ph type="title"/>
          </p:nvPr>
        </p:nvSpPr>
        <p:spPr>
          <a:xfrm>
            <a:off x="838199" y="365125"/>
            <a:ext cx="10875859" cy="1325563"/>
          </a:xfrm>
        </p:spPr>
        <p:txBody>
          <a:bodyPr>
            <a:normAutofit/>
          </a:bodyPr>
          <a:lstStyle/>
          <a:p>
            <a:r>
              <a:rPr lang="en-US" sz="4200" b="1">
                <a:solidFill>
                  <a:srgbClr val="002060"/>
                </a:solidFill>
              </a:rPr>
              <a:t>Texas Water Fund</a:t>
            </a:r>
          </a:p>
        </p:txBody>
      </p:sp>
      <p:grpSp>
        <p:nvGrpSpPr>
          <p:cNvPr id="9" name="Google Shape;541;p15">
            <a:extLst>
              <a:ext uri="{FF2B5EF4-FFF2-40B4-BE49-F238E27FC236}">
                <a16:creationId xmlns:a16="http://schemas.microsoft.com/office/drawing/2014/main" id="{F82921F7-996A-4732-4467-8FB5FB942710}"/>
              </a:ext>
            </a:extLst>
          </p:cNvPr>
          <p:cNvGrpSpPr/>
          <p:nvPr/>
        </p:nvGrpSpPr>
        <p:grpSpPr>
          <a:xfrm>
            <a:off x="-758714" y="7150819"/>
            <a:ext cx="11575828" cy="1479066"/>
            <a:chOff x="317" y="1563623"/>
            <a:chExt cx="11575828" cy="1479066"/>
          </a:xfrm>
        </p:grpSpPr>
        <p:sp>
          <p:nvSpPr>
            <p:cNvPr id="10" name="Google Shape;542;p15">
              <a:extLst>
                <a:ext uri="{FF2B5EF4-FFF2-40B4-BE49-F238E27FC236}">
                  <a16:creationId xmlns:a16="http://schemas.microsoft.com/office/drawing/2014/main" id="{87365B73-24E9-182D-693B-8FD7F45DCE89}"/>
                </a:ext>
              </a:extLst>
            </p:cNvPr>
            <p:cNvSpPr/>
            <p:nvPr/>
          </p:nvSpPr>
          <p:spPr>
            <a:xfrm>
              <a:off x="5788232" y="2174807"/>
              <a:ext cx="5176729" cy="256697"/>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00395B"/>
              </a:solidFill>
              <a:prstDash val="solid"/>
              <a:miter lim="800000"/>
              <a:headEnd type="none" w="sm" len="sm"/>
              <a:tailEnd type="none" w="sm" len="sm"/>
            </a:ln>
          </p:spPr>
          <p:txBody>
            <a:bodyPr/>
            <a:lstStyle/>
            <a:p>
              <a:endParaRPr lang="en-US">
                <a:solidFill>
                  <a:srgbClr val="0070C0"/>
                </a:solidFill>
              </a:endParaRPr>
            </a:p>
          </p:txBody>
        </p:sp>
        <p:sp>
          <p:nvSpPr>
            <p:cNvPr id="11" name="Google Shape;543;p15">
              <a:extLst>
                <a:ext uri="{FF2B5EF4-FFF2-40B4-BE49-F238E27FC236}">
                  <a16:creationId xmlns:a16="http://schemas.microsoft.com/office/drawing/2014/main" id="{29F678A4-D23B-0AB6-75B3-AC7BE6248F45}"/>
                </a:ext>
              </a:extLst>
            </p:cNvPr>
            <p:cNvSpPr/>
            <p:nvPr/>
          </p:nvSpPr>
          <p:spPr>
            <a:xfrm>
              <a:off x="5788232" y="2174807"/>
              <a:ext cx="3697664" cy="256697"/>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0070C0"/>
              </a:solidFill>
              <a:prstDash val="solid"/>
              <a:miter lim="800000"/>
              <a:headEnd type="none" w="sm" len="sm"/>
              <a:tailEnd type="none" w="sm" len="sm"/>
            </a:ln>
          </p:spPr>
          <p:txBody>
            <a:bodyPr/>
            <a:lstStyle/>
            <a:p>
              <a:endParaRPr lang="en-US"/>
            </a:p>
          </p:txBody>
        </p:sp>
        <p:sp>
          <p:nvSpPr>
            <p:cNvPr id="12" name="Google Shape;544;p15">
              <a:extLst>
                <a:ext uri="{FF2B5EF4-FFF2-40B4-BE49-F238E27FC236}">
                  <a16:creationId xmlns:a16="http://schemas.microsoft.com/office/drawing/2014/main" id="{12F34E23-089F-C4C5-44E2-D0DE4C9A6CED}"/>
                </a:ext>
              </a:extLst>
            </p:cNvPr>
            <p:cNvSpPr/>
            <p:nvPr/>
          </p:nvSpPr>
          <p:spPr>
            <a:xfrm>
              <a:off x="5788232" y="2174807"/>
              <a:ext cx="2218598" cy="256697"/>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0070C0"/>
              </a:solidFill>
              <a:prstDash val="solid"/>
              <a:miter lim="800000"/>
              <a:headEnd type="none" w="sm" len="sm"/>
              <a:tailEnd type="none" w="sm" len="sm"/>
            </a:ln>
          </p:spPr>
          <p:txBody>
            <a:bodyPr/>
            <a:lstStyle/>
            <a:p>
              <a:endParaRPr lang="en-US"/>
            </a:p>
          </p:txBody>
        </p:sp>
        <p:sp>
          <p:nvSpPr>
            <p:cNvPr id="13" name="Google Shape;545;p15">
              <a:extLst>
                <a:ext uri="{FF2B5EF4-FFF2-40B4-BE49-F238E27FC236}">
                  <a16:creationId xmlns:a16="http://schemas.microsoft.com/office/drawing/2014/main" id="{A12E295B-F3BA-5B66-F42A-E849EEDF70F8}"/>
                </a:ext>
              </a:extLst>
            </p:cNvPr>
            <p:cNvSpPr/>
            <p:nvPr/>
          </p:nvSpPr>
          <p:spPr>
            <a:xfrm>
              <a:off x="5788232" y="2174807"/>
              <a:ext cx="739532" cy="256697"/>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00395B"/>
              </a:solidFill>
              <a:prstDash val="solid"/>
              <a:miter lim="800000"/>
              <a:headEnd type="none" w="sm" len="sm"/>
              <a:tailEnd type="none" w="sm" len="sm"/>
            </a:ln>
          </p:spPr>
          <p:txBody>
            <a:bodyPr/>
            <a:lstStyle/>
            <a:p>
              <a:endParaRPr lang="en-US"/>
            </a:p>
          </p:txBody>
        </p:sp>
        <p:sp>
          <p:nvSpPr>
            <p:cNvPr id="14" name="Google Shape;546;p15">
              <a:extLst>
                <a:ext uri="{FF2B5EF4-FFF2-40B4-BE49-F238E27FC236}">
                  <a16:creationId xmlns:a16="http://schemas.microsoft.com/office/drawing/2014/main" id="{032ED0CA-11FE-CD20-D7BB-9671BF3AD983}"/>
                </a:ext>
              </a:extLst>
            </p:cNvPr>
            <p:cNvSpPr/>
            <p:nvPr/>
          </p:nvSpPr>
          <p:spPr>
            <a:xfrm>
              <a:off x="5048699" y="2174807"/>
              <a:ext cx="739532" cy="256697"/>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00395B"/>
              </a:solidFill>
              <a:prstDash val="solid"/>
              <a:miter lim="800000"/>
              <a:headEnd type="none" w="sm" len="sm"/>
              <a:tailEnd type="none" w="sm" len="sm"/>
            </a:ln>
          </p:spPr>
          <p:txBody>
            <a:bodyPr/>
            <a:lstStyle/>
            <a:p>
              <a:endParaRPr lang="en-US"/>
            </a:p>
          </p:txBody>
        </p:sp>
        <p:sp>
          <p:nvSpPr>
            <p:cNvPr id="15" name="Google Shape;547;p15">
              <a:extLst>
                <a:ext uri="{FF2B5EF4-FFF2-40B4-BE49-F238E27FC236}">
                  <a16:creationId xmlns:a16="http://schemas.microsoft.com/office/drawing/2014/main" id="{CA185727-15D1-2004-A7B4-ECBAB205F8D7}"/>
                </a:ext>
              </a:extLst>
            </p:cNvPr>
            <p:cNvSpPr/>
            <p:nvPr/>
          </p:nvSpPr>
          <p:spPr>
            <a:xfrm>
              <a:off x="3569633" y="2174807"/>
              <a:ext cx="2218598" cy="256697"/>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00395B"/>
              </a:solidFill>
              <a:prstDash val="solid"/>
              <a:miter lim="800000"/>
              <a:headEnd type="none" w="sm" len="sm"/>
              <a:tailEnd type="none" w="sm" len="sm"/>
            </a:ln>
          </p:spPr>
          <p:txBody>
            <a:bodyPr/>
            <a:lstStyle/>
            <a:p>
              <a:endParaRPr lang="en-US"/>
            </a:p>
          </p:txBody>
        </p:sp>
        <p:sp>
          <p:nvSpPr>
            <p:cNvPr id="16" name="Google Shape;548;p15">
              <a:extLst>
                <a:ext uri="{FF2B5EF4-FFF2-40B4-BE49-F238E27FC236}">
                  <a16:creationId xmlns:a16="http://schemas.microsoft.com/office/drawing/2014/main" id="{6259595E-AF04-8B04-93B9-AE979A55992E}"/>
                </a:ext>
              </a:extLst>
            </p:cNvPr>
            <p:cNvSpPr/>
            <p:nvPr/>
          </p:nvSpPr>
          <p:spPr>
            <a:xfrm>
              <a:off x="2090567" y="2174807"/>
              <a:ext cx="3697664" cy="256697"/>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00395B"/>
              </a:solidFill>
              <a:prstDash val="solid"/>
              <a:miter lim="800000"/>
              <a:headEnd type="none" w="sm" len="sm"/>
              <a:tailEnd type="none" w="sm" len="sm"/>
            </a:ln>
          </p:spPr>
          <p:txBody>
            <a:bodyPr/>
            <a:lstStyle/>
            <a:p>
              <a:endParaRPr lang="en-US"/>
            </a:p>
          </p:txBody>
        </p:sp>
        <p:sp>
          <p:nvSpPr>
            <p:cNvPr id="17" name="Google Shape;549;p15">
              <a:extLst>
                <a:ext uri="{FF2B5EF4-FFF2-40B4-BE49-F238E27FC236}">
                  <a16:creationId xmlns:a16="http://schemas.microsoft.com/office/drawing/2014/main" id="{09DF9380-58C3-8000-5E38-2EF9ACDFE6B0}"/>
                </a:ext>
              </a:extLst>
            </p:cNvPr>
            <p:cNvSpPr/>
            <p:nvPr/>
          </p:nvSpPr>
          <p:spPr>
            <a:xfrm>
              <a:off x="611502" y="2174807"/>
              <a:ext cx="5176729" cy="256697"/>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00395B"/>
              </a:solidFill>
              <a:prstDash val="solid"/>
              <a:miter lim="800000"/>
              <a:headEnd type="none" w="sm" len="sm"/>
              <a:tailEnd type="none" w="sm" len="sm"/>
            </a:ln>
          </p:spPr>
          <p:txBody>
            <a:bodyPr/>
            <a:lstStyle/>
            <a:p>
              <a:endParaRPr lang="en-US"/>
            </a:p>
          </p:txBody>
        </p:sp>
        <p:sp>
          <p:nvSpPr>
            <p:cNvPr id="18" name="Google Shape;550;p15">
              <a:extLst>
                <a:ext uri="{FF2B5EF4-FFF2-40B4-BE49-F238E27FC236}">
                  <a16:creationId xmlns:a16="http://schemas.microsoft.com/office/drawing/2014/main" id="{46FD4699-D4A1-1392-EE12-7EB75F692B76}"/>
                </a:ext>
              </a:extLst>
            </p:cNvPr>
            <p:cNvSpPr/>
            <p:nvPr/>
          </p:nvSpPr>
          <p:spPr>
            <a:xfrm>
              <a:off x="5177047" y="1563623"/>
              <a:ext cx="1222368" cy="611184"/>
            </a:xfrm>
            <a:prstGeom prst="rect">
              <a:avLst/>
            </a:prstGeom>
            <a:solidFill>
              <a:srgbClr val="0047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51;p15">
              <a:extLst>
                <a:ext uri="{FF2B5EF4-FFF2-40B4-BE49-F238E27FC236}">
                  <a16:creationId xmlns:a16="http://schemas.microsoft.com/office/drawing/2014/main" id="{877BA4A4-6600-2B76-6419-19FE0D693BFA}"/>
                </a:ext>
              </a:extLst>
            </p:cNvPr>
            <p:cNvSpPr txBox="1"/>
            <p:nvPr/>
          </p:nvSpPr>
          <p:spPr>
            <a:xfrm>
              <a:off x="5177047" y="1563623"/>
              <a:ext cx="1222368" cy="611184"/>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rgbClr val="FF0000"/>
                </a:buClr>
                <a:buSzPts val="1300"/>
                <a:buFont typeface="Arial"/>
                <a:buNone/>
              </a:pPr>
              <a:r>
                <a:rPr lang="en-US" sz="1300">
                  <a:solidFill>
                    <a:schemeClr val="bg1"/>
                  </a:solidFill>
                  <a:latin typeface="Arial"/>
                  <a:ea typeface="Arial"/>
                  <a:cs typeface="Arial"/>
                  <a:sym typeface="Arial"/>
                </a:rPr>
                <a:t>Texas Water Fund (new)</a:t>
              </a:r>
              <a:endParaRPr>
                <a:solidFill>
                  <a:schemeClr val="bg1"/>
                </a:solidFill>
              </a:endParaRPr>
            </a:p>
          </p:txBody>
        </p:sp>
        <p:sp>
          <p:nvSpPr>
            <p:cNvPr id="20" name="Google Shape;552;p15">
              <a:extLst>
                <a:ext uri="{FF2B5EF4-FFF2-40B4-BE49-F238E27FC236}">
                  <a16:creationId xmlns:a16="http://schemas.microsoft.com/office/drawing/2014/main" id="{2748A6F1-A51D-8D2D-A4D3-07741FD38F7B}"/>
                </a:ext>
              </a:extLst>
            </p:cNvPr>
            <p:cNvSpPr/>
            <p:nvPr/>
          </p:nvSpPr>
          <p:spPr>
            <a:xfrm>
              <a:off x="317" y="2431505"/>
              <a:ext cx="1222368" cy="611184"/>
            </a:xfrm>
            <a:prstGeom prst="rect">
              <a:avLst/>
            </a:prstGeom>
            <a:solidFill>
              <a:srgbClr val="0047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53;p15">
              <a:extLst>
                <a:ext uri="{FF2B5EF4-FFF2-40B4-BE49-F238E27FC236}">
                  <a16:creationId xmlns:a16="http://schemas.microsoft.com/office/drawing/2014/main" id="{C88D8625-242A-F5EF-488B-70290A107EF7}"/>
                </a:ext>
              </a:extLst>
            </p:cNvPr>
            <p:cNvSpPr txBox="1"/>
            <p:nvPr/>
          </p:nvSpPr>
          <p:spPr>
            <a:xfrm>
              <a:off x="317" y="2431505"/>
              <a:ext cx="1222368" cy="611184"/>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rgbClr val="FF0000"/>
                </a:buClr>
                <a:buSzPts val="1300"/>
                <a:buFont typeface="Arial"/>
                <a:buNone/>
              </a:pPr>
              <a:r>
                <a:rPr lang="en-US" sz="1300">
                  <a:solidFill>
                    <a:schemeClr val="bg1"/>
                  </a:solidFill>
                  <a:latin typeface="Arial"/>
                  <a:ea typeface="Arial"/>
                  <a:cs typeface="Arial"/>
                  <a:sym typeface="Arial"/>
                </a:rPr>
                <a:t>New Water Supply Fund (new)</a:t>
              </a:r>
              <a:endParaRPr>
                <a:solidFill>
                  <a:schemeClr val="bg1"/>
                </a:solidFill>
              </a:endParaRPr>
            </a:p>
          </p:txBody>
        </p:sp>
        <p:sp>
          <p:nvSpPr>
            <p:cNvPr id="22" name="Google Shape;554;p15">
              <a:extLst>
                <a:ext uri="{FF2B5EF4-FFF2-40B4-BE49-F238E27FC236}">
                  <a16:creationId xmlns:a16="http://schemas.microsoft.com/office/drawing/2014/main" id="{7A703DFA-60A9-C2BD-F900-08157C34AC44}"/>
                </a:ext>
              </a:extLst>
            </p:cNvPr>
            <p:cNvSpPr/>
            <p:nvPr/>
          </p:nvSpPr>
          <p:spPr>
            <a:xfrm>
              <a:off x="1479383" y="2431505"/>
              <a:ext cx="1222368" cy="611184"/>
            </a:xfrm>
            <a:prstGeom prst="rect">
              <a:avLst/>
            </a:prstGeom>
            <a:solidFill>
              <a:srgbClr val="0047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55;p15">
              <a:extLst>
                <a:ext uri="{FF2B5EF4-FFF2-40B4-BE49-F238E27FC236}">
                  <a16:creationId xmlns:a16="http://schemas.microsoft.com/office/drawing/2014/main" id="{DD6F94E5-EB1E-1CD1-C48F-2842A515E702}"/>
                </a:ext>
              </a:extLst>
            </p:cNvPr>
            <p:cNvSpPr txBox="1"/>
            <p:nvPr/>
          </p:nvSpPr>
          <p:spPr>
            <a:xfrm>
              <a:off x="1479383" y="2431505"/>
              <a:ext cx="1222368" cy="611184"/>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chemeClr val="lt1"/>
                </a:buClr>
                <a:buSzPts val="1300"/>
                <a:buFont typeface="Arial"/>
                <a:buNone/>
              </a:pPr>
              <a:r>
                <a:rPr lang="en-US" sz="1300">
                  <a:solidFill>
                    <a:schemeClr val="lt1"/>
                  </a:solidFill>
                  <a:latin typeface="Arial"/>
                  <a:ea typeface="Arial"/>
                  <a:cs typeface="Arial"/>
                  <a:sym typeface="Arial"/>
                </a:rPr>
                <a:t>SWIFT</a:t>
              </a:r>
              <a:endParaRPr/>
            </a:p>
          </p:txBody>
        </p:sp>
        <p:sp>
          <p:nvSpPr>
            <p:cNvPr id="24" name="Google Shape;556;p15">
              <a:extLst>
                <a:ext uri="{FF2B5EF4-FFF2-40B4-BE49-F238E27FC236}">
                  <a16:creationId xmlns:a16="http://schemas.microsoft.com/office/drawing/2014/main" id="{A591C6E8-B9A0-8603-DB2A-3AC1F7921BEA}"/>
                </a:ext>
              </a:extLst>
            </p:cNvPr>
            <p:cNvSpPr/>
            <p:nvPr/>
          </p:nvSpPr>
          <p:spPr>
            <a:xfrm>
              <a:off x="2958449" y="2431505"/>
              <a:ext cx="1222368" cy="611184"/>
            </a:xfrm>
            <a:prstGeom prst="rect">
              <a:avLst/>
            </a:prstGeom>
            <a:solidFill>
              <a:srgbClr val="0047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57;p15">
              <a:extLst>
                <a:ext uri="{FF2B5EF4-FFF2-40B4-BE49-F238E27FC236}">
                  <a16:creationId xmlns:a16="http://schemas.microsoft.com/office/drawing/2014/main" id="{7DE1E5EB-BD56-5A73-495D-B1BC481A48F4}"/>
                </a:ext>
              </a:extLst>
            </p:cNvPr>
            <p:cNvSpPr txBox="1"/>
            <p:nvPr/>
          </p:nvSpPr>
          <p:spPr>
            <a:xfrm>
              <a:off x="2958449" y="2431505"/>
              <a:ext cx="1222368" cy="611184"/>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chemeClr val="lt1"/>
                </a:buClr>
                <a:buSzPts val="1300"/>
                <a:buFont typeface="Arial"/>
                <a:buNone/>
              </a:pPr>
              <a:r>
                <a:rPr lang="en-US" sz="1300">
                  <a:solidFill>
                    <a:schemeClr val="lt1"/>
                  </a:solidFill>
                  <a:latin typeface="Arial"/>
                  <a:ea typeface="Arial"/>
                  <a:cs typeface="Arial"/>
                  <a:sym typeface="Arial"/>
                </a:rPr>
                <a:t>State Revolving Funds</a:t>
              </a:r>
              <a:endParaRPr/>
            </a:p>
          </p:txBody>
        </p:sp>
        <p:sp>
          <p:nvSpPr>
            <p:cNvPr id="26" name="Google Shape;558;p15">
              <a:extLst>
                <a:ext uri="{FF2B5EF4-FFF2-40B4-BE49-F238E27FC236}">
                  <a16:creationId xmlns:a16="http://schemas.microsoft.com/office/drawing/2014/main" id="{F57089CE-D49D-2736-C518-89B7A4AF88E7}"/>
                </a:ext>
              </a:extLst>
            </p:cNvPr>
            <p:cNvSpPr/>
            <p:nvPr/>
          </p:nvSpPr>
          <p:spPr>
            <a:xfrm>
              <a:off x="4437514" y="2431505"/>
              <a:ext cx="1222368" cy="611184"/>
            </a:xfrm>
            <a:prstGeom prst="rect">
              <a:avLst/>
            </a:prstGeom>
            <a:solidFill>
              <a:srgbClr val="0047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59;p15">
              <a:extLst>
                <a:ext uri="{FF2B5EF4-FFF2-40B4-BE49-F238E27FC236}">
                  <a16:creationId xmlns:a16="http://schemas.microsoft.com/office/drawing/2014/main" id="{6226C687-49FA-5A23-9B51-6E28DA16C2A0}"/>
                </a:ext>
              </a:extLst>
            </p:cNvPr>
            <p:cNvSpPr txBox="1"/>
            <p:nvPr/>
          </p:nvSpPr>
          <p:spPr>
            <a:xfrm>
              <a:off x="4437514" y="2431505"/>
              <a:ext cx="1222368" cy="611184"/>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chemeClr val="lt1"/>
                </a:buClr>
                <a:buSzPts val="1300"/>
                <a:buFont typeface="Arial"/>
                <a:buNone/>
              </a:pPr>
              <a:r>
                <a:rPr lang="en-US" sz="1300">
                  <a:solidFill>
                    <a:schemeClr val="lt1"/>
                  </a:solidFill>
                  <a:latin typeface="Arial"/>
                  <a:ea typeface="Arial"/>
                  <a:cs typeface="Arial"/>
                  <a:sym typeface="Arial"/>
                </a:rPr>
                <a:t>Rural Water Assistance Fund</a:t>
              </a:r>
              <a:endParaRPr/>
            </a:p>
          </p:txBody>
        </p:sp>
        <p:sp>
          <p:nvSpPr>
            <p:cNvPr id="28" name="Google Shape;560;p15">
              <a:extLst>
                <a:ext uri="{FF2B5EF4-FFF2-40B4-BE49-F238E27FC236}">
                  <a16:creationId xmlns:a16="http://schemas.microsoft.com/office/drawing/2014/main" id="{FB90A356-B87C-B54C-CB94-D3F28089E22B}"/>
                </a:ext>
              </a:extLst>
            </p:cNvPr>
            <p:cNvSpPr/>
            <p:nvPr/>
          </p:nvSpPr>
          <p:spPr>
            <a:xfrm>
              <a:off x="5916580" y="2431505"/>
              <a:ext cx="1222368" cy="611184"/>
            </a:xfrm>
            <a:prstGeom prst="rect">
              <a:avLst/>
            </a:prstGeom>
            <a:solidFill>
              <a:srgbClr val="0047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61;p15">
              <a:extLst>
                <a:ext uri="{FF2B5EF4-FFF2-40B4-BE49-F238E27FC236}">
                  <a16:creationId xmlns:a16="http://schemas.microsoft.com/office/drawing/2014/main" id="{F788A396-C7FB-8509-6220-9F91F55EF414}"/>
                </a:ext>
              </a:extLst>
            </p:cNvPr>
            <p:cNvSpPr txBox="1"/>
            <p:nvPr/>
          </p:nvSpPr>
          <p:spPr>
            <a:xfrm>
              <a:off x="5916580" y="2431505"/>
              <a:ext cx="1222368" cy="611184"/>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chemeClr val="lt1"/>
                </a:buClr>
                <a:buSzPts val="1300"/>
                <a:buFont typeface="Arial"/>
                <a:buNone/>
              </a:pPr>
              <a:r>
                <a:rPr lang="en-US" sz="1300">
                  <a:solidFill>
                    <a:schemeClr val="lt1"/>
                  </a:solidFill>
                  <a:latin typeface="Arial"/>
                  <a:ea typeface="Arial"/>
                  <a:cs typeface="Arial"/>
                  <a:sym typeface="Arial"/>
                </a:rPr>
                <a:t>DFund</a:t>
              </a:r>
              <a:endParaRPr sz="1300">
                <a:solidFill>
                  <a:schemeClr val="lt1"/>
                </a:solidFill>
                <a:latin typeface="Arial"/>
                <a:ea typeface="Arial"/>
                <a:cs typeface="Arial"/>
                <a:sym typeface="Arial"/>
              </a:endParaRPr>
            </a:p>
          </p:txBody>
        </p:sp>
        <p:sp>
          <p:nvSpPr>
            <p:cNvPr id="30" name="Google Shape;562;p15">
              <a:extLst>
                <a:ext uri="{FF2B5EF4-FFF2-40B4-BE49-F238E27FC236}">
                  <a16:creationId xmlns:a16="http://schemas.microsoft.com/office/drawing/2014/main" id="{B063169A-DA05-C780-58A3-3B54F981A5E3}"/>
                </a:ext>
              </a:extLst>
            </p:cNvPr>
            <p:cNvSpPr/>
            <p:nvPr/>
          </p:nvSpPr>
          <p:spPr>
            <a:xfrm>
              <a:off x="7395646" y="2431505"/>
              <a:ext cx="1222368" cy="611184"/>
            </a:xfrm>
            <a:prstGeom prst="rect">
              <a:avLst/>
            </a:prstGeom>
            <a:solidFill>
              <a:srgbClr val="0047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63;p15">
              <a:extLst>
                <a:ext uri="{FF2B5EF4-FFF2-40B4-BE49-F238E27FC236}">
                  <a16:creationId xmlns:a16="http://schemas.microsoft.com/office/drawing/2014/main" id="{C46FBE53-65D4-281F-B55C-F5CCAB7728EB}"/>
                </a:ext>
              </a:extLst>
            </p:cNvPr>
            <p:cNvSpPr txBox="1"/>
            <p:nvPr/>
          </p:nvSpPr>
          <p:spPr>
            <a:xfrm>
              <a:off x="7395646" y="2431505"/>
              <a:ext cx="1222368" cy="611184"/>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a:solidFill>
                    <a:schemeClr val="lt1"/>
                  </a:solidFill>
                  <a:latin typeface="Calibri"/>
                  <a:ea typeface="Calibri"/>
                  <a:cs typeface="Calibri"/>
                  <a:sym typeface="Calibri"/>
                </a:rPr>
                <a:t>State Participation Fund</a:t>
              </a:r>
              <a:endParaRPr/>
            </a:p>
          </p:txBody>
        </p:sp>
        <p:sp>
          <p:nvSpPr>
            <p:cNvPr id="32" name="Google Shape;564;p15">
              <a:extLst>
                <a:ext uri="{FF2B5EF4-FFF2-40B4-BE49-F238E27FC236}">
                  <a16:creationId xmlns:a16="http://schemas.microsoft.com/office/drawing/2014/main" id="{4D1BB562-D6C1-CE91-CEEA-FBB110777348}"/>
                </a:ext>
              </a:extLst>
            </p:cNvPr>
            <p:cNvSpPr/>
            <p:nvPr/>
          </p:nvSpPr>
          <p:spPr>
            <a:xfrm>
              <a:off x="8874712" y="2431505"/>
              <a:ext cx="1222368" cy="611184"/>
            </a:xfrm>
            <a:prstGeom prst="rect">
              <a:avLst/>
            </a:prstGeom>
            <a:solidFill>
              <a:srgbClr val="0047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65;p15">
              <a:extLst>
                <a:ext uri="{FF2B5EF4-FFF2-40B4-BE49-F238E27FC236}">
                  <a16:creationId xmlns:a16="http://schemas.microsoft.com/office/drawing/2014/main" id="{322FAF92-7B8E-2557-2D32-4BD3021A8726}"/>
                </a:ext>
              </a:extLst>
            </p:cNvPr>
            <p:cNvSpPr txBox="1"/>
            <p:nvPr/>
          </p:nvSpPr>
          <p:spPr>
            <a:xfrm>
              <a:off x="8874712" y="2431505"/>
              <a:ext cx="1222368" cy="611184"/>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rgbClr val="FF0000"/>
                </a:buClr>
                <a:buSzPts val="1300"/>
                <a:buFont typeface="Calibri"/>
                <a:buNone/>
              </a:pPr>
              <a:r>
                <a:rPr lang="en-US" sz="1300">
                  <a:solidFill>
                    <a:schemeClr val="bg1"/>
                  </a:solidFill>
                  <a:latin typeface="Calibri"/>
                  <a:ea typeface="Calibri"/>
                  <a:cs typeface="Calibri"/>
                  <a:sym typeface="Calibri"/>
                </a:rPr>
                <a:t>Water Awareness Fund (new)</a:t>
              </a:r>
              <a:endParaRPr>
                <a:solidFill>
                  <a:schemeClr val="bg1"/>
                </a:solidFill>
              </a:endParaRPr>
            </a:p>
          </p:txBody>
        </p:sp>
        <p:sp>
          <p:nvSpPr>
            <p:cNvPr id="34" name="Google Shape;566;p15">
              <a:extLst>
                <a:ext uri="{FF2B5EF4-FFF2-40B4-BE49-F238E27FC236}">
                  <a16:creationId xmlns:a16="http://schemas.microsoft.com/office/drawing/2014/main" id="{7C7AE7AC-03FC-6C84-398B-43258A7ABC01}"/>
                </a:ext>
              </a:extLst>
            </p:cNvPr>
            <p:cNvSpPr/>
            <p:nvPr/>
          </p:nvSpPr>
          <p:spPr>
            <a:xfrm>
              <a:off x="10353777" y="2431505"/>
              <a:ext cx="1222368" cy="611184"/>
            </a:xfrm>
            <a:prstGeom prst="rect">
              <a:avLst/>
            </a:prstGeom>
            <a:solidFill>
              <a:srgbClr val="0047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67;p15">
              <a:extLst>
                <a:ext uri="{FF2B5EF4-FFF2-40B4-BE49-F238E27FC236}">
                  <a16:creationId xmlns:a16="http://schemas.microsoft.com/office/drawing/2014/main" id="{6E2C4C5A-FB76-7D52-678A-310CAA81BB31}"/>
                </a:ext>
              </a:extLst>
            </p:cNvPr>
            <p:cNvSpPr txBox="1"/>
            <p:nvPr/>
          </p:nvSpPr>
          <p:spPr>
            <a:xfrm>
              <a:off x="10353777" y="2431505"/>
              <a:ext cx="1222368" cy="611184"/>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a:solidFill>
                    <a:schemeClr val="lt1"/>
                  </a:solidFill>
                  <a:latin typeface="Calibri"/>
                  <a:ea typeface="Calibri"/>
                  <a:cs typeface="Calibri"/>
                  <a:sym typeface="Calibri"/>
                </a:rPr>
                <a:t>Water Assistance Fund</a:t>
              </a:r>
              <a:endParaRPr sz="1300">
                <a:solidFill>
                  <a:schemeClr val="lt1"/>
                </a:solidFill>
                <a:latin typeface="Arial"/>
                <a:ea typeface="Arial"/>
                <a:cs typeface="Arial"/>
                <a:sym typeface="Arial"/>
              </a:endParaRPr>
            </a:p>
          </p:txBody>
        </p:sp>
      </p:grpSp>
      <p:pic>
        <p:nvPicPr>
          <p:cNvPr id="4" name="Picture 3" descr="A screenshot of a computer screen&#10;&#10;AI-generated content may be incorrect.">
            <a:extLst>
              <a:ext uri="{FF2B5EF4-FFF2-40B4-BE49-F238E27FC236}">
                <a16:creationId xmlns:a16="http://schemas.microsoft.com/office/drawing/2014/main" id="{CFAD1B77-F4BE-E966-0B04-8A6C1BBC09AB}"/>
              </a:ext>
            </a:extLst>
          </p:cNvPr>
          <p:cNvPicPr>
            <a:picLocks noChangeAspect="1"/>
          </p:cNvPicPr>
          <p:nvPr/>
        </p:nvPicPr>
        <p:blipFill>
          <a:blip r:embed="rId3"/>
          <a:stretch>
            <a:fillRect/>
          </a:stretch>
        </p:blipFill>
        <p:spPr>
          <a:xfrm>
            <a:off x="544286" y="369807"/>
            <a:ext cx="11168743" cy="5824473"/>
          </a:xfrm>
          <a:prstGeom prst="rect">
            <a:avLst/>
          </a:prstGeom>
        </p:spPr>
      </p:pic>
      <p:sp>
        <p:nvSpPr>
          <p:cNvPr id="3" name="Rectangle 2">
            <a:extLst>
              <a:ext uri="{FF2B5EF4-FFF2-40B4-BE49-F238E27FC236}">
                <a16:creationId xmlns:a16="http://schemas.microsoft.com/office/drawing/2014/main" id="{01237F2A-3459-1CD7-CC5C-C591FC4CA72C}"/>
              </a:ext>
            </a:extLst>
          </p:cNvPr>
          <p:cNvSpPr/>
          <p:nvPr/>
        </p:nvSpPr>
        <p:spPr>
          <a:xfrm>
            <a:off x="9448885" y="3428999"/>
            <a:ext cx="145861" cy="487218"/>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3F2B3176-34D9-E343-8336-F2F5239D2FD2}"/>
              </a:ext>
            </a:extLst>
          </p:cNvPr>
          <p:cNvSpPr/>
          <p:nvPr/>
        </p:nvSpPr>
        <p:spPr>
          <a:xfrm>
            <a:off x="8728364" y="3515109"/>
            <a:ext cx="55418" cy="401108"/>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5EFF7C1-A945-6DD2-09DB-A74785EAA051}"/>
              </a:ext>
            </a:extLst>
          </p:cNvPr>
          <p:cNvSpPr/>
          <p:nvPr/>
        </p:nvSpPr>
        <p:spPr>
          <a:xfrm>
            <a:off x="9392438" y="3429000"/>
            <a:ext cx="55418" cy="48721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4279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7CC-D7BA-7327-60B0-F254EB757CE4}"/>
              </a:ext>
            </a:extLst>
          </p:cNvPr>
          <p:cNvSpPr>
            <a:spLocks noGrp="1"/>
          </p:cNvSpPr>
          <p:nvPr>
            <p:ph type="title"/>
          </p:nvPr>
        </p:nvSpPr>
        <p:spPr/>
        <p:txBody>
          <a:bodyPr/>
          <a:lstStyle/>
          <a:p>
            <a:endParaRPr lang="en-US"/>
          </a:p>
        </p:txBody>
      </p:sp>
      <p:pic>
        <p:nvPicPr>
          <p:cNvPr id="6" name="Content Placeholder 5" descr="A dog sitting on a wood floor&#10;&#10;AI-generated content may be incorrect.">
            <a:extLst>
              <a:ext uri="{FF2B5EF4-FFF2-40B4-BE49-F238E27FC236}">
                <a16:creationId xmlns:a16="http://schemas.microsoft.com/office/drawing/2014/main" id="{1A437EEB-2249-2E64-E4E7-507F2BA7FB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5636" y="-1"/>
            <a:ext cx="5130583" cy="6840779"/>
          </a:xfrm>
        </p:spPr>
      </p:pic>
      <p:sp>
        <p:nvSpPr>
          <p:cNvPr id="4" name="Text Placeholder 3">
            <a:extLst>
              <a:ext uri="{FF2B5EF4-FFF2-40B4-BE49-F238E27FC236}">
                <a16:creationId xmlns:a16="http://schemas.microsoft.com/office/drawing/2014/main" id="{14350605-2C29-5A42-DA57-D97173F76EE3}"/>
              </a:ext>
            </a:extLst>
          </p:cNvPr>
          <p:cNvSpPr>
            <a:spLocks noGrp="1"/>
          </p:cNvSpPr>
          <p:nvPr>
            <p:ph type="body" sz="quarter" idx="10"/>
          </p:nvPr>
        </p:nvSpPr>
        <p:spPr/>
        <p:txBody>
          <a:bodyPr>
            <a:normAutofit fontScale="92500" lnSpcReduction="20000"/>
          </a:bodyPr>
          <a:lstStyle/>
          <a:p>
            <a:endParaRPr lang="en-US"/>
          </a:p>
        </p:txBody>
      </p:sp>
      <p:pic>
        <p:nvPicPr>
          <p:cNvPr id="8" name="Picture 7" descr="A dog lying on the floor&#10;&#10;AI-generated content may be incorrect.">
            <a:extLst>
              <a:ext uri="{FF2B5EF4-FFF2-40B4-BE49-F238E27FC236}">
                <a16:creationId xmlns:a16="http://schemas.microsoft.com/office/drawing/2014/main" id="{99B27B36-E063-1F7A-BC03-DE8EE29498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353049" y="857250"/>
            <a:ext cx="6858000" cy="5143500"/>
          </a:xfrm>
          <a:prstGeom prst="rect">
            <a:avLst/>
          </a:prstGeom>
        </p:spPr>
      </p:pic>
      <p:pic>
        <p:nvPicPr>
          <p:cNvPr id="10" name="Picture 9" descr="Two dogs lying in the grass&#10;&#10;AI-generated content may be incorrect.">
            <a:extLst>
              <a:ext uri="{FF2B5EF4-FFF2-40B4-BE49-F238E27FC236}">
                <a16:creationId xmlns:a16="http://schemas.microsoft.com/office/drawing/2014/main" id="{1CDC2D21-A31A-F54E-2808-4EDB03348F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21183" y="-243997"/>
            <a:ext cx="13398886" cy="10049165"/>
          </a:xfrm>
          <a:prstGeom prst="rect">
            <a:avLst/>
          </a:prstGeom>
        </p:spPr>
      </p:pic>
    </p:spTree>
    <p:extLst>
      <p:ext uri="{BB962C8B-B14F-4D97-AF65-F5344CB8AC3E}">
        <p14:creationId xmlns:p14="http://schemas.microsoft.com/office/powerpoint/2010/main" val="180692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2C52A-A83C-7316-A12D-20F0F04F87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544738-D092-D694-B174-1B154B0D44EC}"/>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C7525965-8350-60D3-AE69-DAA649800E3E}"/>
              </a:ext>
            </a:extLst>
          </p:cNvPr>
          <p:cNvSpPr>
            <a:spLocks noGrp="1"/>
          </p:cNvSpPr>
          <p:nvPr>
            <p:ph type="body" sz="quarter" idx="10"/>
          </p:nvPr>
        </p:nvSpPr>
        <p:spPr/>
        <p:txBody>
          <a:bodyPr>
            <a:normAutofit fontScale="92500" lnSpcReduction="20000"/>
          </a:bodyPr>
          <a:lstStyle/>
          <a:p>
            <a:endParaRPr lang="en-US"/>
          </a:p>
        </p:txBody>
      </p:sp>
      <p:sp>
        <p:nvSpPr>
          <p:cNvPr id="5" name="Google Shape;741;p28">
            <a:extLst>
              <a:ext uri="{FF2B5EF4-FFF2-40B4-BE49-F238E27FC236}">
                <a16:creationId xmlns:a16="http://schemas.microsoft.com/office/drawing/2014/main" id="{F9FFCFA5-040B-2C8D-5763-05B5E73D5ADD}"/>
              </a:ext>
            </a:extLst>
          </p:cNvPr>
          <p:cNvSpPr txBox="1">
            <a:spLocks/>
          </p:cNvSpPr>
          <p:nvPr/>
        </p:nvSpPr>
        <p:spPr>
          <a:xfrm>
            <a:off x="1161977" y="165438"/>
            <a:ext cx="10161343" cy="1325563"/>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spcBef>
                <a:spcPts val="0"/>
              </a:spcBef>
              <a:buClr>
                <a:srgbClr val="002060"/>
              </a:buClr>
              <a:buSzPts val="4400"/>
              <a:buFont typeface="Arial"/>
              <a:buNone/>
            </a:pPr>
            <a:r>
              <a:rPr lang="en-US" b="1">
                <a:solidFill>
                  <a:srgbClr val="002060"/>
                </a:solidFill>
                <a:latin typeface="Arial"/>
                <a:ea typeface="Arial"/>
                <a:cs typeface="Arial"/>
                <a:sym typeface="Arial"/>
              </a:rPr>
              <a:t>The Great Water Loss</a:t>
            </a:r>
            <a:endParaRPr lang="en-US"/>
          </a:p>
        </p:txBody>
      </p:sp>
      <p:pic>
        <p:nvPicPr>
          <p:cNvPr id="6" name="Google Shape;743;p28">
            <a:extLst>
              <a:ext uri="{FF2B5EF4-FFF2-40B4-BE49-F238E27FC236}">
                <a16:creationId xmlns:a16="http://schemas.microsoft.com/office/drawing/2014/main" id="{15F6FED3-043F-2CB7-FBF3-FF4AA035CA85}"/>
              </a:ext>
            </a:extLst>
          </p:cNvPr>
          <p:cNvPicPr preferRelativeResize="0"/>
          <p:nvPr/>
        </p:nvPicPr>
        <p:blipFill rotWithShape="1">
          <a:blip r:embed="rId3">
            <a:alphaModFix/>
          </a:blip>
          <a:srcRect/>
          <a:stretch/>
        </p:blipFill>
        <p:spPr>
          <a:xfrm>
            <a:off x="7402592" y="265493"/>
            <a:ext cx="1833238" cy="1582230"/>
          </a:xfrm>
          <a:prstGeom prst="rect">
            <a:avLst/>
          </a:prstGeom>
          <a:noFill/>
          <a:ln>
            <a:noFill/>
          </a:ln>
        </p:spPr>
      </p:pic>
      <p:pic>
        <p:nvPicPr>
          <p:cNvPr id="7" name="Google Shape;745;p28">
            <a:extLst>
              <a:ext uri="{FF2B5EF4-FFF2-40B4-BE49-F238E27FC236}">
                <a16:creationId xmlns:a16="http://schemas.microsoft.com/office/drawing/2014/main" id="{CF7133E7-5132-15C0-222A-0B616E26A4A1}"/>
              </a:ext>
            </a:extLst>
          </p:cNvPr>
          <p:cNvPicPr preferRelativeResize="0"/>
          <p:nvPr/>
        </p:nvPicPr>
        <p:blipFill rotWithShape="1">
          <a:blip r:embed="rId4">
            <a:alphaModFix/>
          </a:blip>
          <a:srcRect/>
          <a:stretch/>
        </p:blipFill>
        <p:spPr>
          <a:xfrm>
            <a:off x="7412350" y="2137824"/>
            <a:ext cx="1833237" cy="1445414"/>
          </a:xfrm>
          <a:prstGeom prst="rect">
            <a:avLst/>
          </a:prstGeom>
          <a:noFill/>
          <a:ln>
            <a:noFill/>
          </a:ln>
        </p:spPr>
      </p:pic>
      <p:sp>
        <p:nvSpPr>
          <p:cNvPr id="8" name="TextBox 7">
            <a:extLst>
              <a:ext uri="{FF2B5EF4-FFF2-40B4-BE49-F238E27FC236}">
                <a16:creationId xmlns:a16="http://schemas.microsoft.com/office/drawing/2014/main" id="{CCEDB21E-48DC-BB5B-FCA7-2BA11AD864D4}"/>
              </a:ext>
            </a:extLst>
          </p:cNvPr>
          <p:cNvSpPr txBox="1"/>
          <p:nvPr/>
        </p:nvSpPr>
        <p:spPr>
          <a:xfrm>
            <a:off x="1088370" y="1755069"/>
            <a:ext cx="5927850" cy="5539978"/>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rgbClr val="002060"/>
                </a:solidFill>
              </a:rPr>
              <a:t>Chairman Tracy King </a:t>
            </a:r>
            <a:r>
              <a:rPr lang="en-US" sz="2800" dirty="0">
                <a:solidFill>
                  <a:srgbClr val="002060"/>
                </a:solidFill>
              </a:rPr>
              <a:t>(Chair of HNRC)</a:t>
            </a:r>
          </a:p>
          <a:p>
            <a:pPr marL="285750" indent="-285750">
              <a:buFont typeface="Arial" panose="020B0604020202020204" pitchFamily="34" charset="0"/>
              <a:buChar char="•"/>
            </a:pPr>
            <a:r>
              <a:rPr lang="en-US" sz="2800" b="1" dirty="0">
                <a:solidFill>
                  <a:srgbClr val="002060"/>
                </a:solidFill>
              </a:rPr>
              <a:t>Vice Chair Ed Thompson </a:t>
            </a:r>
            <a:r>
              <a:rPr lang="en-US" sz="2800" dirty="0">
                <a:solidFill>
                  <a:srgbClr val="002060"/>
                </a:solidFill>
              </a:rPr>
              <a:t>(VC of HNRC)</a:t>
            </a:r>
          </a:p>
          <a:p>
            <a:pPr marL="285750" indent="-285750">
              <a:buFont typeface="Arial" panose="020B0604020202020204" pitchFamily="34" charset="0"/>
              <a:buChar char="•"/>
            </a:pPr>
            <a:r>
              <a:rPr lang="en-US" sz="2800" b="1" dirty="0">
                <a:solidFill>
                  <a:srgbClr val="002060"/>
                </a:solidFill>
              </a:rPr>
              <a:t>Representative Four Price </a:t>
            </a:r>
            <a:r>
              <a:rPr lang="en-US" sz="2800" dirty="0">
                <a:solidFill>
                  <a:srgbClr val="002060"/>
                </a:solidFill>
              </a:rPr>
              <a:t>(HNRC)</a:t>
            </a:r>
          </a:p>
          <a:p>
            <a:pPr marL="285750" indent="-285750">
              <a:buFont typeface="Arial" panose="020B0604020202020204" pitchFamily="34" charset="0"/>
              <a:buChar char="•"/>
            </a:pPr>
            <a:r>
              <a:rPr lang="en-US" sz="2800" b="1" dirty="0">
                <a:solidFill>
                  <a:srgbClr val="002060"/>
                </a:solidFill>
              </a:rPr>
              <a:t>Representative Kyle </a:t>
            </a:r>
            <a:r>
              <a:rPr lang="en-US" sz="2800" b="1" dirty="0" err="1">
                <a:solidFill>
                  <a:srgbClr val="002060"/>
                </a:solidFill>
              </a:rPr>
              <a:t>Kacal</a:t>
            </a:r>
            <a:r>
              <a:rPr lang="en-US" sz="2800" b="1" dirty="0">
                <a:solidFill>
                  <a:srgbClr val="002060"/>
                </a:solidFill>
              </a:rPr>
              <a:t> </a:t>
            </a:r>
            <a:r>
              <a:rPr lang="en-US" sz="2800" dirty="0">
                <a:solidFill>
                  <a:srgbClr val="002060"/>
                </a:solidFill>
              </a:rPr>
              <a:t>(HNRC)</a:t>
            </a:r>
          </a:p>
          <a:p>
            <a:pPr marL="285750" indent="-285750">
              <a:buFont typeface="Arial" panose="020B0604020202020204" pitchFamily="34" charset="0"/>
              <a:buChar char="•"/>
            </a:pPr>
            <a:r>
              <a:rPr lang="en-US" sz="2800" b="1" dirty="0">
                <a:solidFill>
                  <a:srgbClr val="002060"/>
                </a:solidFill>
              </a:rPr>
              <a:t>Representative Andrew Murr</a:t>
            </a:r>
            <a:r>
              <a:rPr lang="en-US" sz="2800" dirty="0">
                <a:solidFill>
                  <a:srgbClr val="002060"/>
                </a:solidFill>
              </a:rPr>
              <a:t> (Former HNRC)</a:t>
            </a:r>
          </a:p>
          <a:p>
            <a:pPr marL="285750" indent="-285750">
              <a:buFont typeface="Arial" panose="020B0604020202020204" pitchFamily="34" charset="0"/>
              <a:buChar char="•"/>
            </a:pPr>
            <a:r>
              <a:rPr lang="en-US" sz="2800" b="1" dirty="0">
                <a:solidFill>
                  <a:srgbClr val="002060"/>
                </a:solidFill>
              </a:rPr>
              <a:t>Senator Drew Springer </a:t>
            </a:r>
            <a:r>
              <a:rPr lang="en-US" sz="2800" dirty="0">
                <a:solidFill>
                  <a:srgbClr val="002060"/>
                </a:solidFill>
              </a:rPr>
              <a:t>(Former SWAR)</a:t>
            </a:r>
          </a:p>
          <a:p>
            <a:pPr marL="285750" indent="-285750">
              <a:buFont typeface="Arial" panose="020B0604020202020204" pitchFamily="34" charset="0"/>
              <a:buChar char="•"/>
            </a:pPr>
            <a:endParaRPr lang="en-US" sz="2800" dirty="0">
              <a:solidFill>
                <a:srgbClr val="002060"/>
              </a:solidFill>
            </a:endParaRPr>
          </a:p>
          <a:p>
            <a:pPr marL="285750" indent="-285750">
              <a:buFont typeface="Arial" panose="020B0604020202020204" pitchFamily="34" charset="0"/>
              <a:buChar char="•"/>
            </a:pPr>
            <a:endParaRPr lang="en-US" sz="2800" dirty="0">
              <a:solidFill>
                <a:srgbClr val="002060"/>
              </a:solidFill>
            </a:endParaRPr>
          </a:p>
          <a:p>
            <a:pPr marL="285750" indent="-285750">
              <a:buFont typeface="Arial" panose="020B0604020202020204" pitchFamily="34" charset="0"/>
              <a:buChar char="•"/>
            </a:pPr>
            <a:endParaRPr lang="en-US" dirty="0"/>
          </a:p>
        </p:txBody>
      </p:sp>
      <p:pic>
        <p:nvPicPr>
          <p:cNvPr id="9" name="Google Shape;757;p29" descr="Ed Thompson House Floor">
            <a:extLst>
              <a:ext uri="{FF2B5EF4-FFF2-40B4-BE49-F238E27FC236}">
                <a16:creationId xmlns:a16="http://schemas.microsoft.com/office/drawing/2014/main" id="{2BBF47DB-E774-2EF5-2352-505C4A747136}"/>
              </a:ext>
            </a:extLst>
          </p:cNvPr>
          <p:cNvPicPr preferRelativeResize="0">
            <a:picLocks/>
          </p:cNvPicPr>
          <p:nvPr/>
        </p:nvPicPr>
        <p:blipFill rotWithShape="1">
          <a:blip r:embed="rId5">
            <a:alphaModFix/>
          </a:blip>
          <a:srcRect/>
          <a:stretch/>
        </p:blipFill>
        <p:spPr>
          <a:xfrm>
            <a:off x="9696741" y="1098420"/>
            <a:ext cx="2198783" cy="1582230"/>
          </a:xfrm>
          <a:prstGeom prst="rect">
            <a:avLst/>
          </a:prstGeom>
          <a:noFill/>
          <a:ln>
            <a:noFill/>
          </a:ln>
        </p:spPr>
      </p:pic>
      <p:pic>
        <p:nvPicPr>
          <p:cNvPr id="10" name="Google Shape;759;p29">
            <a:extLst>
              <a:ext uri="{FF2B5EF4-FFF2-40B4-BE49-F238E27FC236}">
                <a16:creationId xmlns:a16="http://schemas.microsoft.com/office/drawing/2014/main" id="{78B3B9EE-1A7E-3A10-8438-34ED0D33E6E9}"/>
              </a:ext>
            </a:extLst>
          </p:cNvPr>
          <p:cNvPicPr preferRelativeResize="0"/>
          <p:nvPr/>
        </p:nvPicPr>
        <p:blipFill rotWithShape="1">
          <a:blip r:embed="rId6">
            <a:alphaModFix/>
          </a:blip>
          <a:srcRect/>
          <a:stretch/>
        </p:blipFill>
        <p:spPr>
          <a:xfrm>
            <a:off x="9737412" y="2892813"/>
            <a:ext cx="2158112" cy="1713217"/>
          </a:xfrm>
          <a:prstGeom prst="rect">
            <a:avLst/>
          </a:prstGeom>
          <a:noFill/>
          <a:ln>
            <a:noFill/>
          </a:ln>
        </p:spPr>
      </p:pic>
      <p:pic>
        <p:nvPicPr>
          <p:cNvPr id="11" name="Google Shape;774;p30">
            <a:extLst>
              <a:ext uri="{FF2B5EF4-FFF2-40B4-BE49-F238E27FC236}">
                <a16:creationId xmlns:a16="http://schemas.microsoft.com/office/drawing/2014/main" id="{94CCE060-F58F-8085-A19D-16306E831ABA}"/>
              </a:ext>
            </a:extLst>
          </p:cNvPr>
          <p:cNvPicPr preferRelativeResize="0"/>
          <p:nvPr/>
        </p:nvPicPr>
        <p:blipFill rotWithShape="1">
          <a:blip r:embed="rId7">
            <a:alphaModFix/>
          </a:blip>
          <a:srcRect/>
          <a:stretch/>
        </p:blipFill>
        <p:spPr>
          <a:xfrm>
            <a:off x="7402592" y="3749421"/>
            <a:ext cx="2213472" cy="1445414"/>
          </a:xfrm>
          <a:prstGeom prst="rect">
            <a:avLst/>
          </a:prstGeom>
          <a:noFill/>
          <a:ln>
            <a:noFill/>
          </a:ln>
        </p:spPr>
      </p:pic>
      <p:pic>
        <p:nvPicPr>
          <p:cNvPr id="12" name="Google Shape;775;p30">
            <a:extLst>
              <a:ext uri="{FF2B5EF4-FFF2-40B4-BE49-F238E27FC236}">
                <a16:creationId xmlns:a16="http://schemas.microsoft.com/office/drawing/2014/main" id="{D2A84BDA-4644-BE9E-1B61-3A05005864D6}"/>
              </a:ext>
            </a:extLst>
          </p:cNvPr>
          <p:cNvPicPr preferRelativeResize="0"/>
          <p:nvPr/>
        </p:nvPicPr>
        <p:blipFill rotWithShape="1">
          <a:blip r:embed="rId8">
            <a:alphaModFix/>
          </a:blip>
          <a:srcRect/>
          <a:stretch/>
        </p:blipFill>
        <p:spPr>
          <a:xfrm>
            <a:off x="9737412" y="4835721"/>
            <a:ext cx="2158112" cy="1713217"/>
          </a:xfrm>
          <a:prstGeom prst="rect">
            <a:avLst/>
          </a:prstGeom>
          <a:noFill/>
          <a:ln>
            <a:noFill/>
          </a:ln>
        </p:spPr>
      </p:pic>
    </p:spTree>
    <p:extLst>
      <p:ext uri="{BB962C8B-B14F-4D97-AF65-F5344CB8AC3E}">
        <p14:creationId xmlns:p14="http://schemas.microsoft.com/office/powerpoint/2010/main" val="8248021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98C412-D98B-702A-6F15-DF8951106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0"/>
            <a:ext cx="5143500" cy="6858000"/>
          </a:xfrm>
          <a:prstGeom prst="rect">
            <a:avLst/>
          </a:prstGeom>
        </p:spPr>
      </p:pic>
      <p:pic>
        <p:nvPicPr>
          <p:cNvPr id="5" name="Picture 4">
            <a:extLst>
              <a:ext uri="{FF2B5EF4-FFF2-40B4-BE49-F238E27FC236}">
                <a16:creationId xmlns:a16="http://schemas.microsoft.com/office/drawing/2014/main" id="{5663FABC-FC37-8032-3C96-3C6999B3F4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6100" y="0"/>
            <a:ext cx="5143500" cy="6858000"/>
          </a:xfrm>
          <a:prstGeom prst="rect">
            <a:avLst/>
          </a:prstGeom>
        </p:spPr>
      </p:pic>
    </p:spTree>
    <p:extLst>
      <p:ext uri="{BB962C8B-B14F-4D97-AF65-F5344CB8AC3E}">
        <p14:creationId xmlns:p14="http://schemas.microsoft.com/office/powerpoint/2010/main" val="38655821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60BD1-1B88-1470-E78E-9D6101831753}"/>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7849C32-389B-5CD9-9AF8-2B872A5FDF93}"/>
              </a:ext>
            </a:extLst>
          </p:cNvPr>
          <p:cNvSpPr txBox="1"/>
          <p:nvPr/>
        </p:nvSpPr>
        <p:spPr>
          <a:xfrm>
            <a:off x="710791" y="2729631"/>
            <a:ext cx="226695" cy="3667125"/>
          </a:xfrm>
          <a:prstGeom prst="rect">
            <a:avLst/>
          </a:prstGeom>
        </p:spPr>
        <p:txBody>
          <a:bodyPr vert="horz" wrap="square" lIns="0" tIns="10795" rIns="0" bIns="0" rtlCol="0">
            <a:spAutoFit/>
          </a:bodyPr>
          <a:lstStyle/>
          <a:p>
            <a:pPr>
              <a:lnSpc>
                <a:spcPct val="100000"/>
              </a:lnSpc>
              <a:spcBef>
                <a:spcPts val="85"/>
              </a:spcBef>
            </a:pPr>
            <a:r>
              <a:rPr sz="1600" spc="-5" dirty="0">
                <a:solidFill>
                  <a:srgbClr val="756F6F"/>
                </a:solidFill>
                <a:latin typeface="Arial"/>
                <a:cs typeface="Arial"/>
              </a:rPr>
              <a:t>as</a:t>
            </a:r>
            <a:endParaRPr sz="1600" dirty="0">
              <a:latin typeface="Arial"/>
              <a:cs typeface="Arial"/>
            </a:endParaRPr>
          </a:p>
          <a:p>
            <a:pPr>
              <a:lnSpc>
                <a:spcPts val="1789"/>
              </a:lnSpc>
              <a:spcBef>
                <a:spcPts val="900"/>
              </a:spcBef>
            </a:pPr>
            <a:r>
              <a:rPr sz="1600" spc="-5" dirty="0">
                <a:solidFill>
                  <a:srgbClr val="756F6F"/>
                </a:solidFill>
                <a:latin typeface="Arial"/>
                <a:cs typeface="Arial"/>
              </a:rPr>
              <a:t>Tex of</a:t>
            </a:r>
            <a:endParaRPr sz="1600" dirty="0">
              <a:latin typeface="Arial"/>
              <a:cs typeface="Arial"/>
            </a:endParaRPr>
          </a:p>
          <a:p>
            <a:pPr>
              <a:lnSpc>
                <a:spcPts val="1805"/>
              </a:lnSpc>
              <a:spcBef>
                <a:spcPts val="235"/>
              </a:spcBef>
            </a:pPr>
            <a:r>
              <a:rPr sz="1600" spc="-5" dirty="0">
                <a:solidFill>
                  <a:srgbClr val="756F6F"/>
                </a:solidFill>
                <a:latin typeface="Arial"/>
                <a:cs typeface="Arial"/>
              </a:rPr>
              <a:t>on</a:t>
            </a:r>
            <a:endParaRPr sz="1600" dirty="0">
              <a:latin typeface="Arial"/>
              <a:cs typeface="Arial"/>
            </a:endParaRPr>
          </a:p>
          <a:p>
            <a:pPr>
              <a:lnSpc>
                <a:spcPct val="18700"/>
              </a:lnSpc>
              <a:spcBef>
                <a:spcPts val="1440"/>
              </a:spcBef>
            </a:pPr>
            <a:r>
              <a:rPr sz="1600" spc="-5" dirty="0">
                <a:solidFill>
                  <a:srgbClr val="756F6F"/>
                </a:solidFill>
                <a:latin typeface="Arial"/>
                <a:cs typeface="Arial"/>
              </a:rPr>
              <a:t>ati  i</a:t>
            </a:r>
            <a:endParaRPr sz="1600" dirty="0">
              <a:latin typeface="Arial"/>
              <a:cs typeface="Arial"/>
            </a:endParaRPr>
          </a:p>
          <a:p>
            <a:pPr>
              <a:lnSpc>
                <a:spcPts val="1130"/>
              </a:lnSpc>
            </a:pPr>
            <a:r>
              <a:rPr sz="1600" spc="-5" dirty="0">
                <a:solidFill>
                  <a:srgbClr val="756F6F"/>
                </a:solidFill>
                <a:latin typeface="Arial"/>
                <a:cs typeface="Arial"/>
              </a:rPr>
              <a:t>oc</a:t>
            </a:r>
            <a:endParaRPr sz="1600" dirty="0">
              <a:latin typeface="Arial"/>
              <a:cs typeface="Arial"/>
            </a:endParaRPr>
          </a:p>
          <a:p>
            <a:pPr>
              <a:lnSpc>
                <a:spcPts val="805"/>
              </a:lnSpc>
            </a:pPr>
            <a:r>
              <a:rPr sz="1600" spc="-5" dirty="0">
                <a:solidFill>
                  <a:srgbClr val="756F6F"/>
                </a:solidFill>
                <a:latin typeface="Arial"/>
                <a:cs typeface="Arial"/>
              </a:rPr>
              <a:t>s</a:t>
            </a:r>
            <a:endParaRPr sz="1600" dirty="0">
              <a:latin typeface="Arial"/>
              <a:cs typeface="Arial"/>
            </a:endParaRPr>
          </a:p>
          <a:p>
            <a:pPr>
              <a:lnSpc>
                <a:spcPct val="55700"/>
              </a:lnSpc>
              <a:spcBef>
                <a:spcPts val="285"/>
              </a:spcBef>
            </a:pPr>
            <a:r>
              <a:rPr sz="1600" spc="-5" dirty="0">
                <a:solidFill>
                  <a:srgbClr val="756F6F"/>
                </a:solidFill>
                <a:latin typeface="Arial"/>
                <a:cs typeface="Arial"/>
              </a:rPr>
              <a:t>s  A</a:t>
            </a:r>
            <a:endParaRPr sz="1600" dirty="0">
              <a:latin typeface="Arial"/>
              <a:cs typeface="Arial"/>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0"/>
              </a:spcBef>
            </a:pPr>
            <a:endParaRPr sz="1150" dirty="0">
              <a:latin typeface="Times New Roman"/>
              <a:cs typeface="Times New Roman"/>
            </a:endParaRPr>
          </a:p>
          <a:p>
            <a:pPr>
              <a:lnSpc>
                <a:spcPct val="18700"/>
              </a:lnSpc>
            </a:pPr>
            <a:r>
              <a:rPr sz="1600" spc="-5" dirty="0">
                <a:solidFill>
                  <a:srgbClr val="756F6F"/>
                </a:solidFill>
                <a:latin typeface="Arial"/>
                <a:cs typeface="Arial"/>
              </a:rPr>
              <a:t>ronment i</a:t>
            </a:r>
            <a:endParaRPr sz="1600" dirty="0">
              <a:latin typeface="Arial"/>
              <a:cs typeface="Arial"/>
            </a:endParaRPr>
          </a:p>
          <a:p>
            <a:pPr>
              <a:lnSpc>
                <a:spcPct val="100000"/>
              </a:lnSpc>
            </a:pPr>
            <a:endParaRPr sz="300" dirty="0">
              <a:latin typeface="Times New Roman"/>
              <a:cs typeface="Times New Roman"/>
            </a:endParaRPr>
          </a:p>
          <a:p>
            <a:pPr>
              <a:lnSpc>
                <a:spcPct val="100000"/>
              </a:lnSpc>
              <a:spcBef>
                <a:spcPts val="30"/>
              </a:spcBef>
            </a:pPr>
            <a:endParaRPr sz="400" dirty="0">
              <a:latin typeface="Times New Roman"/>
              <a:cs typeface="Times New Roman"/>
            </a:endParaRPr>
          </a:p>
          <a:p>
            <a:pPr>
              <a:lnSpc>
                <a:spcPct val="100000"/>
              </a:lnSpc>
            </a:pPr>
            <a:r>
              <a:rPr sz="1600" spc="-5" dirty="0">
                <a:solidFill>
                  <a:srgbClr val="756F6F"/>
                </a:solidFill>
                <a:latin typeface="Arial"/>
                <a:cs typeface="Arial"/>
              </a:rPr>
              <a:t>Env</a:t>
            </a:r>
            <a:endParaRPr sz="1600" dirty="0">
              <a:latin typeface="Arial"/>
              <a:cs typeface="Arial"/>
            </a:endParaRPr>
          </a:p>
          <a:p>
            <a:pPr>
              <a:lnSpc>
                <a:spcPts val="1714"/>
              </a:lnSpc>
              <a:spcBef>
                <a:spcPts val="1295"/>
              </a:spcBef>
            </a:pPr>
            <a:r>
              <a:rPr sz="1600" spc="-5" dirty="0">
                <a:solidFill>
                  <a:srgbClr val="756F6F"/>
                </a:solidFill>
                <a:latin typeface="Arial"/>
                <a:cs typeface="Arial"/>
              </a:rPr>
              <a:t>ater</a:t>
            </a:r>
            <a:endParaRPr sz="1600" dirty="0">
              <a:latin typeface="Arial"/>
              <a:cs typeface="Arial"/>
            </a:endParaRPr>
          </a:p>
          <a:p>
            <a:pPr>
              <a:lnSpc>
                <a:spcPts val="1395"/>
              </a:lnSpc>
            </a:pPr>
            <a:r>
              <a:rPr sz="1600" spc="-5" dirty="0">
                <a:solidFill>
                  <a:srgbClr val="756F6F"/>
                </a:solidFill>
                <a:latin typeface="Arial"/>
                <a:cs typeface="Arial"/>
              </a:rPr>
              <a:t>W</a:t>
            </a:r>
            <a:endParaRPr sz="1600" dirty="0">
              <a:latin typeface="Arial"/>
              <a:cs typeface="Arial"/>
            </a:endParaRPr>
          </a:p>
        </p:txBody>
      </p:sp>
      <p:sp>
        <p:nvSpPr>
          <p:cNvPr id="3" name="object 3">
            <a:extLst>
              <a:ext uri="{FF2B5EF4-FFF2-40B4-BE49-F238E27FC236}">
                <a16:creationId xmlns:a16="http://schemas.microsoft.com/office/drawing/2014/main" id="{C2DDCD80-F0D2-B2E0-A3C2-3F6F7CA98E2E}"/>
              </a:ext>
            </a:extLst>
          </p:cNvPr>
          <p:cNvSpPr/>
          <p:nvPr/>
        </p:nvSpPr>
        <p:spPr>
          <a:xfrm>
            <a:off x="249936" y="545591"/>
            <a:ext cx="1216152" cy="665988"/>
          </a:xfrm>
          <a:prstGeom prst="rect">
            <a:avLst/>
          </a:prstGeom>
          <a:blipFill>
            <a:blip r:embed="rId3" cstate="print"/>
            <a:stretch>
              <a:fillRect/>
            </a:stretch>
          </a:blipFill>
        </p:spPr>
        <p:txBody>
          <a:bodyPr wrap="square" lIns="0" tIns="0" rIns="0" bIns="0" rtlCol="0"/>
          <a:lstStyle/>
          <a:p>
            <a:endParaRPr/>
          </a:p>
        </p:txBody>
      </p:sp>
      <p:sp>
        <p:nvSpPr>
          <p:cNvPr id="4" name="object 4">
            <a:extLst>
              <a:ext uri="{FF2B5EF4-FFF2-40B4-BE49-F238E27FC236}">
                <a16:creationId xmlns:a16="http://schemas.microsoft.com/office/drawing/2014/main" id="{08D9BC36-3A4D-BF83-AB33-5EEF0D40A36F}"/>
              </a:ext>
            </a:extLst>
          </p:cNvPr>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364CD"/>
          </a:solidFill>
        </p:spPr>
        <p:txBody>
          <a:bodyPr wrap="square" lIns="0" tIns="0" rIns="0" bIns="0" rtlCol="0"/>
          <a:lstStyle/>
          <a:p>
            <a:endParaRPr/>
          </a:p>
        </p:txBody>
      </p:sp>
      <p:sp>
        <p:nvSpPr>
          <p:cNvPr id="5" name="object 5">
            <a:extLst>
              <a:ext uri="{FF2B5EF4-FFF2-40B4-BE49-F238E27FC236}">
                <a16:creationId xmlns:a16="http://schemas.microsoft.com/office/drawing/2014/main" id="{D777256A-1795-3AAE-97AA-B92FCB136785}"/>
              </a:ext>
            </a:extLst>
          </p:cNvPr>
          <p:cNvSpPr/>
          <p:nvPr/>
        </p:nvSpPr>
        <p:spPr>
          <a:xfrm>
            <a:off x="2506042" y="766893"/>
            <a:ext cx="9029699" cy="5105400"/>
          </a:xfrm>
          <a:prstGeom prst="rect">
            <a:avLst/>
          </a:prstGeom>
          <a:blipFill>
            <a:blip r:embed="rId4" cstate="print"/>
            <a:stretch>
              <a:fillRect/>
            </a:stretch>
          </a:blipFill>
        </p:spPr>
        <p:txBody>
          <a:bodyPr wrap="square" lIns="0" tIns="0" rIns="0" bIns="0" rtlCol="0"/>
          <a:lstStyle/>
          <a:p>
            <a:endParaRPr/>
          </a:p>
        </p:txBody>
      </p:sp>
      <p:sp>
        <p:nvSpPr>
          <p:cNvPr id="6" name="object 6">
            <a:extLst>
              <a:ext uri="{FF2B5EF4-FFF2-40B4-BE49-F238E27FC236}">
                <a16:creationId xmlns:a16="http://schemas.microsoft.com/office/drawing/2014/main" id="{C055B609-009B-EF58-1998-6FB8B13637F9}"/>
              </a:ext>
            </a:extLst>
          </p:cNvPr>
          <p:cNvSpPr/>
          <p:nvPr/>
        </p:nvSpPr>
        <p:spPr>
          <a:xfrm>
            <a:off x="937486" y="576865"/>
            <a:ext cx="4730745" cy="972154"/>
          </a:xfrm>
          <a:prstGeom prst="rect">
            <a:avLst/>
          </a:prstGeom>
          <a:blipFill>
            <a:blip r:embed="rId5" cstate="print"/>
            <a:stretch>
              <a:fillRect/>
            </a:stretch>
          </a:blipFill>
        </p:spPr>
        <p:txBody>
          <a:bodyPr wrap="square" lIns="0" tIns="0" rIns="0" bIns="0" rtlCol="0"/>
          <a:lstStyle/>
          <a:p>
            <a:endParaRPr dirty="0"/>
          </a:p>
        </p:txBody>
      </p:sp>
      <p:sp>
        <p:nvSpPr>
          <p:cNvPr id="9" name="TextBox 8">
            <a:extLst>
              <a:ext uri="{FF2B5EF4-FFF2-40B4-BE49-F238E27FC236}">
                <a16:creationId xmlns:a16="http://schemas.microsoft.com/office/drawing/2014/main" id="{63A36E67-B956-BD4C-E2CF-60E0F5999047}"/>
              </a:ext>
            </a:extLst>
          </p:cNvPr>
          <p:cNvSpPr txBox="1"/>
          <p:nvPr/>
        </p:nvSpPr>
        <p:spPr>
          <a:xfrm>
            <a:off x="6730175" y="4980151"/>
            <a:ext cx="4911222" cy="1384995"/>
          </a:xfrm>
          <a:prstGeom prst="rect">
            <a:avLst/>
          </a:prstGeom>
          <a:noFill/>
        </p:spPr>
        <p:txBody>
          <a:bodyPr wrap="square" rtlCol="0">
            <a:spAutoFit/>
          </a:bodyPr>
          <a:lstStyle/>
          <a:p>
            <a:r>
              <a:rPr lang="en-US" sz="2800" dirty="0">
                <a:solidFill>
                  <a:srgbClr val="5FC3E2"/>
                </a:solidFill>
                <a:ea typeface="Calibri"/>
                <a:cs typeface="Calibri"/>
                <a:sym typeface="Calibri"/>
              </a:rPr>
              <a:t>89</a:t>
            </a:r>
            <a:r>
              <a:rPr lang="en-US" sz="2800" baseline="30000" dirty="0">
                <a:solidFill>
                  <a:srgbClr val="5FC3E2"/>
                </a:solidFill>
                <a:ea typeface="Calibri"/>
                <a:cs typeface="Calibri"/>
                <a:sym typeface="Calibri"/>
              </a:rPr>
              <a:t>th</a:t>
            </a:r>
            <a:r>
              <a:rPr lang="en-US" sz="2800" dirty="0">
                <a:solidFill>
                  <a:srgbClr val="5FC3E2"/>
                </a:solidFill>
                <a:ea typeface="Calibri"/>
                <a:cs typeface="Calibri"/>
                <a:sym typeface="Calibri"/>
              </a:rPr>
              <a:t> Texas Legislative Session </a:t>
            </a:r>
            <a:br>
              <a:rPr lang="en-US" sz="2800" dirty="0">
                <a:solidFill>
                  <a:srgbClr val="5FC3E2"/>
                </a:solidFill>
                <a:ea typeface="Calibri"/>
                <a:cs typeface="Calibri"/>
                <a:sym typeface="Calibri"/>
              </a:rPr>
            </a:br>
            <a:r>
              <a:rPr lang="en-US" sz="2800" dirty="0">
                <a:solidFill>
                  <a:srgbClr val="5FC3E2"/>
                </a:solidFill>
                <a:ea typeface="Calibri"/>
                <a:cs typeface="Calibri"/>
                <a:sym typeface="Calibri"/>
              </a:rPr>
              <a:t>February 28, 2025</a:t>
            </a:r>
            <a:br>
              <a:rPr lang="en-US" sz="2800" dirty="0">
                <a:solidFill>
                  <a:srgbClr val="5FC3E2"/>
                </a:solidFill>
                <a:ea typeface="Calibri"/>
                <a:cs typeface="Calibri"/>
                <a:sym typeface="Calibri"/>
              </a:rPr>
            </a:br>
            <a:endParaRPr lang="en-US" sz="2800" dirty="0"/>
          </a:p>
        </p:txBody>
      </p:sp>
      <p:sp>
        <p:nvSpPr>
          <p:cNvPr id="12" name="object 7">
            <a:extLst>
              <a:ext uri="{FF2B5EF4-FFF2-40B4-BE49-F238E27FC236}">
                <a16:creationId xmlns:a16="http://schemas.microsoft.com/office/drawing/2014/main" id="{6631FC08-CF77-668B-FC3F-AFF93247DB76}"/>
              </a:ext>
            </a:extLst>
          </p:cNvPr>
          <p:cNvSpPr txBox="1">
            <a:spLocks/>
          </p:cNvSpPr>
          <p:nvPr/>
        </p:nvSpPr>
        <p:spPr>
          <a:xfrm>
            <a:off x="824138" y="1991101"/>
            <a:ext cx="10922914" cy="1427955"/>
          </a:xfrm>
          <a:prstGeom prst="rect">
            <a:avLst/>
          </a:prstGeom>
          <a:noFill/>
        </p:spPr>
        <p:txBody>
          <a:bodyPr vert="horz" wrap="square" lIns="0" tIns="12065"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39065">
              <a:lnSpc>
                <a:spcPct val="100000"/>
              </a:lnSpc>
              <a:spcBef>
                <a:spcPts val="95"/>
              </a:spcBef>
            </a:pPr>
            <a:r>
              <a:rPr lang="en-US" dirty="0">
                <a:solidFill>
                  <a:schemeClr val="bg1"/>
                </a:solidFill>
              </a:rPr>
              <a:t>89</a:t>
            </a:r>
            <a:r>
              <a:rPr lang="en-US" sz="3975" baseline="25157" dirty="0">
                <a:solidFill>
                  <a:schemeClr val="bg1"/>
                </a:solidFill>
              </a:rPr>
              <a:t>th  </a:t>
            </a:r>
            <a:r>
              <a:rPr lang="en-US" sz="4000" spc="-10" dirty="0">
                <a:solidFill>
                  <a:schemeClr val="bg1"/>
                </a:solidFill>
              </a:rPr>
              <a:t>Texas</a:t>
            </a:r>
            <a:r>
              <a:rPr lang="en-US" sz="4000" spc="-195" dirty="0">
                <a:solidFill>
                  <a:schemeClr val="bg1"/>
                </a:solidFill>
              </a:rPr>
              <a:t> </a:t>
            </a:r>
            <a:r>
              <a:rPr lang="en-US" sz="4000" spc="-10" dirty="0">
                <a:solidFill>
                  <a:schemeClr val="bg1"/>
                </a:solidFill>
              </a:rPr>
              <a:t>Legislative </a:t>
            </a:r>
            <a:r>
              <a:rPr lang="en-US" sz="4000" spc="-5" dirty="0">
                <a:solidFill>
                  <a:schemeClr val="bg1"/>
                </a:solidFill>
              </a:rPr>
              <a:t>Session</a:t>
            </a:r>
            <a:r>
              <a:rPr lang="en-US" spc="-5" dirty="0">
                <a:solidFill>
                  <a:schemeClr val="bg1"/>
                </a:solidFill>
              </a:rPr>
              <a:t>:</a:t>
            </a:r>
            <a:br>
              <a:rPr lang="en-US" spc="-5" dirty="0">
                <a:solidFill>
                  <a:schemeClr val="bg1"/>
                </a:solidFill>
              </a:rPr>
            </a:br>
            <a:r>
              <a:rPr lang="en-US" sz="4800" spc="-5" dirty="0">
                <a:solidFill>
                  <a:schemeClr val="bg1"/>
                </a:solidFill>
              </a:rPr>
              <a:t>Stop Me if You’ve Heard this One Before </a:t>
            </a:r>
            <a:endParaRPr lang="en-US" sz="4800" dirty="0">
              <a:solidFill>
                <a:schemeClr val="bg1"/>
              </a:solidFill>
            </a:endParaRPr>
          </a:p>
        </p:txBody>
      </p:sp>
      <p:sp>
        <p:nvSpPr>
          <p:cNvPr id="13" name="Title 12">
            <a:extLst>
              <a:ext uri="{FF2B5EF4-FFF2-40B4-BE49-F238E27FC236}">
                <a16:creationId xmlns:a16="http://schemas.microsoft.com/office/drawing/2014/main" id="{80559C36-9AF6-6FC8-0A8D-82E5F1A64196}"/>
              </a:ext>
            </a:extLst>
          </p:cNvPr>
          <p:cNvSpPr>
            <a:spLocks noGrp="1"/>
          </p:cNvSpPr>
          <p:nvPr>
            <p:ph type="title"/>
          </p:nvPr>
        </p:nvSpPr>
        <p:spPr/>
        <p:txBody>
          <a:bodyPr/>
          <a:lstStyle/>
          <a:p>
            <a:endParaRPr lang="en-US" dirty="0"/>
          </a:p>
        </p:txBody>
      </p:sp>
      <p:sp>
        <p:nvSpPr>
          <p:cNvPr id="11" name="Google Shape;94;p13">
            <a:extLst>
              <a:ext uri="{FF2B5EF4-FFF2-40B4-BE49-F238E27FC236}">
                <a16:creationId xmlns:a16="http://schemas.microsoft.com/office/drawing/2014/main" id="{6E28419D-D1B2-33CF-9161-86D640EAE34F}"/>
              </a:ext>
            </a:extLst>
          </p:cNvPr>
          <p:cNvSpPr txBox="1"/>
          <p:nvPr/>
        </p:nvSpPr>
        <p:spPr>
          <a:xfrm>
            <a:off x="710791" y="4947876"/>
            <a:ext cx="5426737" cy="70948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5FC3E2"/>
              </a:buClr>
              <a:buSzPts val="2000"/>
              <a:buFont typeface="Calibri"/>
              <a:buNone/>
            </a:pPr>
            <a:r>
              <a:rPr lang="en-US" sz="2400" dirty="0">
                <a:solidFill>
                  <a:srgbClr val="5FC3E2"/>
                </a:solidFill>
                <a:latin typeface="Calibri"/>
                <a:ea typeface="Calibri"/>
                <a:cs typeface="Calibri"/>
                <a:sym typeface="Calibri"/>
              </a:rPr>
              <a:t>Julie Nahrgang,  WEAT| TACWA</a:t>
            </a:r>
          </a:p>
          <a:p>
            <a:pPr marL="0" marR="0" lvl="0" indent="0" algn="l" rtl="0">
              <a:spcBef>
                <a:spcPts val="0"/>
              </a:spcBef>
              <a:spcAft>
                <a:spcPts val="0"/>
              </a:spcAft>
              <a:buClr>
                <a:srgbClr val="5FC3E2"/>
              </a:buClr>
              <a:buSzPts val="2000"/>
              <a:buFont typeface="Calibri"/>
              <a:buNone/>
            </a:pPr>
            <a:r>
              <a:rPr lang="en-US" sz="2400" dirty="0">
                <a:solidFill>
                  <a:srgbClr val="5FC3E2"/>
                </a:solidFill>
                <a:latin typeface="Calibri"/>
                <a:ea typeface="Calibri"/>
                <a:cs typeface="Calibri"/>
                <a:sym typeface="Calibri"/>
              </a:rPr>
              <a:t>julie@weat.org</a:t>
            </a:r>
            <a:br>
              <a:rPr lang="en-US" sz="2800" dirty="0">
                <a:solidFill>
                  <a:srgbClr val="5FC3E2"/>
                </a:solidFill>
                <a:latin typeface="Calibri"/>
                <a:ea typeface="Calibri"/>
                <a:cs typeface="Calibri"/>
                <a:sym typeface="Calibri"/>
              </a:rPr>
            </a:br>
            <a:endParaRPr sz="2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848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089644-E2B5-4416-1F10-D27D128514D1}"/>
              </a:ext>
            </a:extLst>
          </p:cNvPr>
          <p:cNvSpPr>
            <a:spLocks noGrp="1"/>
          </p:cNvSpPr>
          <p:nvPr>
            <p:ph type="body" sz="quarter" idx="10"/>
          </p:nvPr>
        </p:nvSpPr>
        <p:spPr/>
        <p:txBody>
          <a:bodyPr>
            <a:normAutofit fontScale="92500" lnSpcReduction="20000"/>
          </a:bodyPr>
          <a:lstStyle/>
          <a:p>
            <a:endParaRPr lang="en-US"/>
          </a:p>
        </p:txBody>
      </p:sp>
      <p:sp>
        <p:nvSpPr>
          <p:cNvPr id="5" name="Google Shape;727;p27">
            <a:extLst>
              <a:ext uri="{FF2B5EF4-FFF2-40B4-BE49-F238E27FC236}">
                <a16:creationId xmlns:a16="http://schemas.microsoft.com/office/drawing/2014/main" id="{8D7FFD8C-E044-60B0-6211-E4798B1D03B3}"/>
              </a:ext>
            </a:extLst>
          </p:cNvPr>
          <p:cNvSpPr txBox="1">
            <a:spLocks/>
          </p:cNvSpPr>
          <p:nvPr/>
        </p:nvSpPr>
        <p:spPr>
          <a:xfrm>
            <a:off x="838200" y="1795998"/>
            <a:ext cx="4229878" cy="4351338"/>
          </a:xfrm>
          <a:prstGeom prst="rect">
            <a:avLst/>
          </a:prstGeom>
          <a:noFill/>
          <a:ln>
            <a:noFill/>
          </a:ln>
        </p:spPr>
        <p:txBody>
          <a:bodyPr spcFirstLastPara="1" vert="horz" wrap="square" lIns="91425" tIns="45700" rIns="91425" bIns="45700" rtlCol="0" anchor="t" anchorCtr="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2060"/>
              </a:buClr>
              <a:buSzPct val="100000"/>
              <a:buFont typeface="Arial" panose="020B0604020202020204" pitchFamily="34" charset="0"/>
              <a:buNone/>
            </a:pPr>
            <a:r>
              <a:rPr lang="en-US" b="1">
                <a:solidFill>
                  <a:srgbClr val="002060"/>
                </a:solidFill>
                <a:latin typeface="Arial"/>
                <a:ea typeface="Arial"/>
                <a:cs typeface="Arial"/>
                <a:sym typeface="Arial"/>
              </a:rPr>
              <a:t>Retained Seat in Runoff:</a:t>
            </a:r>
            <a:endParaRPr lang="en-US"/>
          </a:p>
          <a:p>
            <a:pPr>
              <a:buClr>
                <a:srgbClr val="002060"/>
              </a:buClr>
              <a:buSzPct val="100000"/>
            </a:pPr>
            <a:r>
              <a:rPr lang="en-US">
                <a:solidFill>
                  <a:srgbClr val="002060"/>
                </a:solidFill>
                <a:latin typeface="Arial"/>
                <a:ea typeface="Arial"/>
                <a:cs typeface="Arial"/>
                <a:sym typeface="Arial"/>
              </a:rPr>
              <a:t>Speaker Dade Phelan</a:t>
            </a:r>
            <a:endParaRPr lang="en-US"/>
          </a:p>
          <a:p>
            <a:pPr>
              <a:buClr>
                <a:srgbClr val="002060"/>
              </a:buClr>
              <a:buSzPct val="100000"/>
            </a:pPr>
            <a:r>
              <a:rPr lang="en-US">
                <a:solidFill>
                  <a:srgbClr val="002060"/>
                </a:solidFill>
                <a:latin typeface="Arial"/>
                <a:ea typeface="Arial"/>
                <a:cs typeface="Arial"/>
                <a:sym typeface="Arial"/>
              </a:rPr>
              <a:t>Gary VanDeaver </a:t>
            </a:r>
            <a:endParaRPr lang="en-US"/>
          </a:p>
          <a:p>
            <a:pPr indent="-77470">
              <a:buClr>
                <a:schemeClr val="dk1"/>
              </a:buClr>
              <a:buSzPct val="100000"/>
              <a:buFont typeface="Arial" panose="020B0604020202020204" pitchFamily="34" charset="0"/>
              <a:buNone/>
            </a:pPr>
            <a:endParaRPr lang="en-US">
              <a:solidFill>
                <a:srgbClr val="002060"/>
              </a:solidFill>
              <a:latin typeface="Arial"/>
              <a:ea typeface="Arial"/>
              <a:cs typeface="Arial"/>
              <a:sym typeface="Arial"/>
            </a:endParaRPr>
          </a:p>
          <a:p>
            <a:pPr marL="0" indent="0">
              <a:buClr>
                <a:srgbClr val="002060"/>
              </a:buClr>
              <a:buSzPct val="100000"/>
              <a:buFont typeface="Arial" panose="020B0604020202020204" pitchFamily="34" charset="0"/>
              <a:buNone/>
            </a:pPr>
            <a:r>
              <a:rPr lang="en-US" b="1">
                <a:solidFill>
                  <a:srgbClr val="002060"/>
                </a:solidFill>
                <a:latin typeface="Arial"/>
                <a:ea typeface="Arial"/>
                <a:cs typeface="Arial"/>
                <a:sym typeface="Arial"/>
              </a:rPr>
              <a:t>Retired:</a:t>
            </a:r>
            <a:endParaRPr lang="en-US"/>
          </a:p>
          <a:p>
            <a:pPr>
              <a:buClr>
                <a:srgbClr val="002060"/>
              </a:buClr>
              <a:buSzPct val="100000"/>
            </a:pPr>
            <a:r>
              <a:rPr lang="en-US">
                <a:solidFill>
                  <a:srgbClr val="002060"/>
                </a:solidFill>
                <a:latin typeface="Arial"/>
                <a:ea typeface="Arial"/>
                <a:cs typeface="Arial"/>
                <a:sym typeface="Arial"/>
              </a:rPr>
              <a:t>Four Price</a:t>
            </a:r>
            <a:endParaRPr lang="en-US"/>
          </a:p>
          <a:p>
            <a:pPr>
              <a:buClr>
                <a:srgbClr val="002060"/>
              </a:buClr>
              <a:buSzPct val="100000"/>
            </a:pPr>
            <a:r>
              <a:rPr lang="en-US">
                <a:solidFill>
                  <a:srgbClr val="002060"/>
                </a:solidFill>
                <a:latin typeface="Arial"/>
                <a:ea typeface="Arial"/>
                <a:cs typeface="Arial"/>
                <a:sym typeface="Arial"/>
              </a:rPr>
              <a:t>Andrew Murr</a:t>
            </a:r>
          </a:p>
          <a:p>
            <a:pPr>
              <a:buClr>
                <a:srgbClr val="002060"/>
              </a:buClr>
              <a:buSzPct val="100000"/>
            </a:pPr>
            <a:r>
              <a:rPr lang="en-US">
                <a:solidFill>
                  <a:srgbClr val="002060"/>
                </a:solidFill>
                <a:latin typeface="Arial"/>
                <a:ea typeface="Arial"/>
                <a:cs typeface="Arial"/>
                <a:sym typeface="Arial"/>
              </a:rPr>
              <a:t>Tracy King</a:t>
            </a:r>
            <a:endParaRPr lang="en-US"/>
          </a:p>
          <a:p>
            <a:pPr>
              <a:buClr>
                <a:srgbClr val="002060"/>
              </a:buClr>
              <a:buSzPct val="100000"/>
            </a:pPr>
            <a:r>
              <a:rPr lang="en-US">
                <a:solidFill>
                  <a:srgbClr val="002060"/>
                </a:solidFill>
                <a:latin typeface="Arial"/>
                <a:ea typeface="Arial"/>
                <a:cs typeface="Arial"/>
                <a:sym typeface="Arial"/>
              </a:rPr>
              <a:t>Ed Thompson</a:t>
            </a:r>
            <a:endParaRPr lang="en-US"/>
          </a:p>
          <a:p>
            <a:pPr>
              <a:buClr>
                <a:srgbClr val="002060"/>
              </a:buClr>
              <a:buSzPct val="100000"/>
            </a:pPr>
            <a:r>
              <a:rPr lang="en-US">
                <a:solidFill>
                  <a:srgbClr val="002060"/>
                </a:solidFill>
                <a:latin typeface="Arial"/>
                <a:ea typeface="Arial"/>
                <a:cs typeface="Arial"/>
                <a:sym typeface="Arial"/>
              </a:rPr>
              <a:t>Kyle Kacal</a:t>
            </a:r>
          </a:p>
          <a:p>
            <a:pPr>
              <a:buClr>
                <a:srgbClr val="002060"/>
              </a:buClr>
              <a:buSzPct val="100000"/>
            </a:pPr>
            <a:r>
              <a:rPr lang="en-US">
                <a:solidFill>
                  <a:srgbClr val="002060"/>
                </a:solidFill>
                <a:latin typeface="Arial"/>
                <a:ea typeface="Arial"/>
                <a:cs typeface="Arial"/>
                <a:sym typeface="Arial"/>
              </a:rPr>
              <a:t>John Raney</a:t>
            </a:r>
            <a:endParaRPr lang="en-US"/>
          </a:p>
        </p:txBody>
      </p:sp>
      <p:sp>
        <p:nvSpPr>
          <p:cNvPr id="6" name="Google Shape;728;p27">
            <a:extLst>
              <a:ext uri="{FF2B5EF4-FFF2-40B4-BE49-F238E27FC236}">
                <a16:creationId xmlns:a16="http://schemas.microsoft.com/office/drawing/2014/main" id="{7D13C79A-F4D4-971C-7518-809B18D7FE17}"/>
              </a:ext>
            </a:extLst>
          </p:cNvPr>
          <p:cNvSpPr txBox="1">
            <a:spLocks/>
          </p:cNvSpPr>
          <p:nvPr/>
        </p:nvSpPr>
        <p:spPr>
          <a:xfrm>
            <a:off x="849087" y="524210"/>
            <a:ext cx="10504714" cy="1007392"/>
          </a:xfrm>
          <a:prstGeom prst="rect">
            <a:avLst/>
          </a:prstGeom>
          <a:noFill/>
          <a:ln>
            <a:noFill/>
          </a:ln>
        </p:spPr>
        <p:txBody>
          <a:bodyPr spcFirstLastPara="1" vert="horz" wrap="square" lIns="0" tIns="1205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12700">
              <a:lnSpc>
                <a:spcPct val="127083"/>
              </a:lnSpc>
              <a:spcBef>
                <a:spcPts val="0"/>
              </a:spcBef>
              <a:buClr>
                <a:srgbClr val="002060"/>
              </a:buClr>
              <a:buSzPts val="2400"/>
              <a:buFont typeface="Arial"/>
              <a:buNone/>
            </a:pPr>
            <a:r>
              <a:rPr lang="en-US" sz="2400">
                <a:solidFill>
                  <a:srgbClr val="002060"/>
                </a:solidFill>
                <a:latin typeface="Arial"/>
                <a:ea typeface="Arial"/>
                <a:cs typeface="Arial"/>
                <a:sym typeface="Arial"/>
              </a:rPr>
              <a:t>88th Texas Legislature</a:t>
            </a:r>
            <a:endParaRPr lang="en-US"/>
          </a:p>
          <a:p>
            <a:pPr marL="12700">
              <a:lnSpc>
                <a:spcPct val="124249"/>
              </a:lnSpc>
              <a:spcBef>
                <a:spcPts val="0"/>
              </a:spcBef>
              <a:buClr>
                <a:srgbClr val="002060"/>
              </a:buClr>
              <a:buSzPts val="4000"/>
              <a:buFont typeface="Arial"/>
              <a:buNone/>
            </a:pPr>
            <a:r>
              <a:rPr lang="en-US" sz="4000">
                <a:solidFill>
                  <a:srgbClr val="002060"/>
                </a:solidFill>
                <a:latin typeface="Arial"/>
                <a:ea typeface="Arial"/>
                <a:cs typeface="Arial"/>
                <a:sym typeface="Arial"/>
              </a:rPr>
              <a:t>Contentious Republican Primaries &amp; Runoffs</a:t>
            </a:r>
            <a:endParaRPr lang="en-US" sz="4000" dirty="0">
              <a:solidFill>
                <a:srgbClr val="002060"/>
              </a:solidFill>
              <a:latin typeface="Arial"/>
              <a:ea typeface="Arial"/>
              <a:cs typeface="Arial"/>
              <a:sym typeface="Arial"/>
            </a:endParaRPr>
          </a:p>
        </p:txBody>
      </p:sp>
      <p:sp>
        <p:nvSpPr>
          <p:cNvPr id="7" name="Google Shape;729;p27">
            <a:extLst>
              <a:ext uri="{FF2B5EF4-FFF2-40B4-BE49-F238E27FC236}">
                <a16:creationId xmlns:a16="http://schemas.microsoft.com/office/drawing/2014/main" id="{12BF829D-BFAA-877E-843E-43BE011DD6B3}"/>
              </a:ext>
            </a:extLst>
          </p:cNvPr>
          <p:cNvSpPr txBox="1"/>
          <p:nvPr/>
        </p:nvSpPr>
        <p:spPr>
          <a:xfrm>
            <a:off x="5235522" y="1863404"/>
            <a:ext cx="2710426" cy="445996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2060"/>
              </a:buClr>
              <a:buSzPts val="2400"/>
              <a:buFont typeface="Arial"/>
              <a:buNone/>
            </a:pPr>
            <a:r>
              <a:rPr lang="en-US" sz="2400" b="1" dirty="0">
                <a:solidFill>
                  <a:srgbClr val="002060"/>
                </a:solidFill>
                <a:latin typeface="Arial"/>
                <a:ea typeface="Arial"/>
                <a:cs typeface="Arial"/>
                <a:sym typeface="Arial"/>
              </a:rPr>
              <a:t>Lost Seat:</a:t>
            </a:r>
            <a:endParaRPr dirty="0"/>
          </a:p>
          <a:p>
            <a:pPr marL="228600" marR="0" lvl="0" indent="-228600" algn="l" rtl="0">
              <a:lnSpc>
                <a:spcPct val="90000"/>
              </a:lnSpc>
              <a:spcBef>
                <a:spcPts val="1000"/>
              </a:spcBef>
              <a:spcAft>
                <a:spcPts val="0"/>
              </a:spcAft>
              <a:buClr>
                <a:srgbClr val="002060"/>
              </a:buClr>
              <a:buSzPts val="2400"/>
              <a:buFont typeface="Arial"/>
              <a:buChar char="•"/>
            </a:pPr>
            <a:r>
              <a:rPr lang="en-US" sz="2400" dirty="0">
                <a:solidFill>
                  <a:srgbClr val="002060"/>
                </a:solidFill>
                <a:latin typeface="Arial"/>
                <a:ea typeface="Arial"/>
                <a:cs typeface="Arial"/>
                <a:sym typeface="Arial"/>
              </a:rPr>
              <a:t>Travis Clardy</a:t>
            </a:r>
            <a:endParaRPr dirty="0"/>
          </a:p>
          <a:p>
            <a:pPr marL="228600" marR="0" lvl="0" indent="-228600" algn="l" rtl="0">
              <a:lnSpc>
                <a:spcPct val="90000"/>
              </a:lnSpc>
              <a:spcBef>
                <a:spcPts val="1000"/>
              </a:spcBef>
              <a:spcAft>
                <a:spcPts val="0"/>
              </a:spcAft>
              <a:buClr>
                <a:srgbClr val="002060"/>
              </a:buClr>
              <a:buSzPts val="2400"/>
              <a:buFont typeface="Arial"/>
              <a:buChar char="•"/>
            </a:pPr>
            <a:r>
              <a:rPr lang="en-US" sz="2400" dirty="0">
                <a:solidFill>
                  <a:srgbClr val="002060"/>
                </a:solidFill>
                <a:latin typeface="Arial"/>
                <a:ea typeface="Arial"/>
                <a:cs typeface="Arial"/>
                <a:sym typeface="Arial"/>
              </a:rPr>
              <a:t>Ernest Bailes</a:t>
            </a:r>
            <a:endParaRPr sz="2400" dirty="0">
              <a:solidFill>
                <a:srgbClr val="002060"/>
              </a:solidFill>
              <a:latin typeface="Arial"/>
              <a:ea typeface="Arial"/>
              <a:cs typeface="Arial"/>
              <a:sym typeface="Arial"/>
            </a:endParaRPr>
          </a:p>
          <a:p>
            <a:pPr marL="228600" marR="0" lvl="0" indent="-228600" algn="l" rtl="0">
              <a:lnSpc>
                <a:spcPct val="90000"/>
              </a:lnSpc>
              <a:spcBef>
                <a:spcPts val="1000"/>
              </a:spcBef>
              <a:spcAft>
                <a:spcPts val="0"/>
              </a:spcAft>
              <a:buClr>
                <a:srgbClr val="002060"/>
              </a:buClr>
              <a:buSzPts val="2400"/>
              <a:buFont typeface="Arial"/>
              <a:buChar char="•"/>
            </a:pPr>
            <a:r>
              <a:rPr lang="en-US" sz="2400" dirty="0">
                <a:solidFill>
                  <a:srgbClr val="002060"/>
                </a:solidFill>
                <a:latin typeface="Arial"/>
                <a:ea typeface="Arial"/>
                <a:cs typeface="Arial"/>
                <a:sym typeface="Arial"/>
              </a:rPr>
              <a:t>Hugh Shine</a:t>
            </a:r>
            <a:endParaRPr dirty="0"/>
          </a:p>
          <a:p>
            <a:pPr marL="228600" marR="0" lvl="0" indent="-228600" algn="l" rtl="0">
              <a:lnSpc>
                <a:spcPct val="90000"/>
              </a:lnSpc>
              <a:spcBef>
                <a:spcPts val="1000"/>
              </a:spcBef>
              <a:spcAft>
                <a:spcPts val="0"/>
              </a:spcAft>
              <a:buClr>
                <a:srgbClr val="002060"/>
              </a:buClr>
              <a:buSzPts val="2400"/>
              <a:buFont typeface="Arial"/>
              <a:buChar char="•"/>
            </a:pPr>
            <a:r>
              <a:rPr lang="en-US" sz="2400" dirty="0">
                <a:solidFill>
                  <a:srgbClr val="002060"/>
                </a:solidFill>
                <a:latin typeface="Arial"/>
                <a:ea typeface="Arial"/>
                <a:cs typeface="Arial"/>
                <a:sym typeface="Arial"/>
              </a:rPr>
              <a:t>Glenn Rogers</a:t>
            </a:r>
            <a:endParaRPr dirty="0"/>
          </a:p>
          <a:p>
            <a:pPr marL="228600" marR="0" lvl="0" indent="-228600" algn="l" rtl="0">
              <a:lnSpc>
                <a:spcPct val="90000"/>
              </a:lnSpc>
              <a:spcBef>
                <a:spcPts val="1000"/>
              </a:spcBef>
              <a:spcAft>
                <a:spcPts val="0"/>
              </a:spcAft>
              <a:buClr>
                <a:srgbClr val="002060"/>
              </a:buClr>
              <a:buSzPts val="2400"/>
              <a:buFont typeface="Arial"/>
              <a:buChar char="•"/>
            </a:pPr>
            <a:r>
              <a:rPr lang="en-US" sz="2400" dirty="0">
                <a:solidFill>
                  <a:srgbClr val="002060"/>
                </a:solidFill>
                <a:latin typeface="Arial"/>
                <a:ea typeface="Arial"/>
                <a:cs typeface="Arial"/>
                <a:sym typeface="Arial"/>
              </a:rPr>
              <a:t>Steve Allison</a:t>
            </a:r>
            <a:endParaRPr dirty="0"/>
          </a:p>
          <a:p>
            <a:pPr marL="228600" marR="0" lvl="0" indent="-228600" algn="l" rtl="0">
              <a:lnSpc>
                <a:spcPct val="90000"/>
              </a:lnSpc>
              <a:spcBef>
                <a:spcPts val="1000"/>
              </a:spcBef>
              <a:spcAft>
                <a:spcPts val="0"/>
              </a:spcAft>
              <a:buClr>
                <a:srgbClr val="002060"/>
              </a:buClr>
              <a:buSzPts val="2400"/>
              <a:buFont typeface="Arial"/>
              <a:buChar char="•"/>
            </a:pPr>
            <a:r>
              <a:rPr lang="en-US" sz="2400" dirty="0">
                <a:solidFill>
                  <a:srgbClr val="002060"/>
                </a:solidFill>
                <a:latin typeface="Arial"/>
                <a:ea typeface="Arial"/>
                <a:cs typeface="Arial"/>
                <a:sym typeface="Arial"/>
              </a:rPr>
              <a:t>Stan Lambert</a:t>
            </a:r>
            <a:endParaRPr dirty="0"/>
          </a:p>
          <a:p>
            <a:pPr marL="228600" marR="0" lvl="0" indent="-228600" algn="l" rtl="0">
              <a:lnSpc>
                <a:spcPct val="90000"/>
              </a:lnSpc>
              <a:spcBef>
                <a:spcPts val="1000"/>
              </a:spcBef>
              <a:spcAft>
                <a:spcPts val="0"/>
              </a:spcAft>
              <a:buClr>
                <a:srgbClr val="002060"/>
              </a:buClr>
              <a:buSzPts val="2400"/>
              <a:buFont typeface="Arial"/>
              <a:buChar char="•"/>
            </a:pPr>
            <a:r>
              <a:rPr lang="en-US" sz="2400" dirty="0">
                <a:solidFill>
                  <a:srgbClr val="002060"/>
                </a:solidFill>
                <a:latin typeface="Arial"/>
                <a:ea typeface="Arial"/>
                <a:cs typeface="Arial"/>
                <a:sym typeface="Arial"/>
              </a:rPr>
              <a:t>Jacey Jetton</a:t>
            </a:r>
            <a:endParaRPr dirty="0"/>
          </a:p>
        </p:txBody>
      </p:sp>
      <p:sp>
        <p:nvSpPr>
          <p:cNvPr id="8" name="Google Shape;730;p27">
            <a:extLst>
              <a:ext uri="{FF2B5EF4-FFF2-40B4-BE49-F238E27FC236}">
                <a16:creationId xmlns:a16="http://schemas.microsoft.com/office/drawing/2014/main" id="{5326F0D1-302F-B73E-8609-F7A9A329333A}"/>
              </a:ext>
            </a:extLst>
          </p:cNvPr>
          <p:cNvSpPr txBox="1"/>
          <p:nvPr/>
        </p:nvSpPr>
        <p:spPr>
          <a:xfrm>
            <a:off x="8312281" y="1863404"/>
            <a:ext cx="3407851" cy="439443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002060"/>
              </a:buClr>
              <a:buSzPts val="2400"/>
              <a:buFont typeface="Arial"/>
              <a:buChar char="•"/>
            </a:pPr>
            <a:r>
              <a:rPr lang="en-US" sz="2400" dirty="0">
                <a:solidFill>
                  <a:srgbClr val="002060"/>
                </a:solidFill>
                <a:latin typeface="Arial"/>
                <a:ea typeface="Arial"/>
                <a:cs typeface="Arial"/>
                <a:sym typeface="Arial"/>
              </a:rPr>
              <a:t>Reggie Smith</a:t>
            </a:r>
            <a:endParaRPr dirty="0"/>
          </a:p>
          <a:p>
            <a:pPr marL="228600" marR="0" lvl="0" indent="-228600" algn="l" rtl="0">
              <a:lnSpc>
                <a:spcPct val="90000"/>
              </a:lnSpc>
              <a:spcBef>
                <a:spcPts val="1000"/>
              </a:spcBef>
              <a:spcAft>
                <a:spcPts val="0"/>
              </a:spcAft>
              <a:buClr>
                <a:srgbClr val="002060"/>
              </a:buClr>
              <a:buSzPts val="2400"/>
              <a:buFont typeface="Arial"/>
              <a:buChar char="•"/>
            </a:pPr>
            <a:r>
              <a:rPr lang="en-US" sz="2400" dirty="0" err="1">
                <a:solidFill>
                  <a:srgbClr val="002060"/>
                </a:solidFill>
                <a:latin typeface="Arial"/>
                <a:ea typeface="Arial"/>
                <a:cs typeface="Arial"/>
                <a:sym typeface="Arial"/>
              </a:rPr>
              <a:t>Kronda</a:t>
            </a:r>
            <a:r>
              <a:rPr lang="en-US" sz="2400" dirty="0">
                <a:solidFill>
                  <a:srgbClr val="002060"/>
                </a:solidFill>
                <a:latin typeface="Arial"/>
                <a:ea typeface="Arial"/>
                <a:cs typeface="Arial"/>
                <a:sym typeface="Arial"/>
              </a:rPr>
              <a:t> </a:t>
            </a:r>
            <a:r>
              <a:rPr lang="en-US" sz="2400" dirty="0" err="1">
                <a:solidFill>
                  <a:srgbClr val="002060"/>
                </a:solidFill>
                <a:latin typeface="Arial"/>
                <a:ea typeface="Arial"/>
                <a:cs typeface="Arial"/>
                <a:sym typeface="Arial"/>
              </a:rPr>
              <a:t>Thimesch</a:t>
            </a:r>
            <a:endParaRPr sz="2400" dirty="0">
              <a:solidFill>
                <a:srgbClr val="002060"/>
              </a:solidFill>
              <a:latin typeface="Arial"/>
              <a:ea typeface="Arial"/>
              <a:cs typeface="Arial"/>
              <a:sym typeface="Arial"/>
            </a:endParaRPr>
          </a:p>
          <a:p>
            <a:pPr marL="228600" marR="0" lvl="0" indent="-228600" algn="l" rtl="0">
              <a:lnSpc>
                <a:spcPct val="90000"/>
              </a:lnSpc>
              <a:spcBef>
                <a:spcPts val="1000"/>
              </a:spcBef>
              <a:spcAft>
                <a:spcPts val="0"/>
              </a:spcAft>
              <a:buClr>
                <a:srgbClr val="002060"/>
              </a:buClr>
              <a:buSzPts val="2400"/>
              <a:buFont typeface="Arial"/>
              <a:buChar char="•"/>
            </a:pPr>
            <a:r>
              <a:rPr lang="en-US" sz="2400" dirty="0">
                <a:solidFill>
                  <a:srgbClr val="002060"/>
                </a:solidFill>
                <a:latin typeface="Arial"/>
                <a:ea typeface="Arial"/>
                <a:cs typeface="Arial"/>
                <a:sym typeface="Arial"/>
              </a:rPr>
              <a:t>Justin Holland</a:t>
            </a:r>
            <a:endParaRPr dirty="0"/>
          </a:p>
          <a:p>
            <a:pPr marL="228600" marR="0" lvl="0" indent="-228600" algn="l" rtl="0">
              <a:lnSpc>
                <a:spcPct val="90000"/>
              </a:lnSpc>
              <a:spcBef>
                <a:spcPts val="1000"/>
              </a:spcBef>
              <a:spcAft>
                <a:spcPts val="0"/>
              </a:spcAft>
              <a:buClr>
                <a:srgbClr val="002060"/>
              </a:buClr>
              <a:buSzPts val="2400"/>
              <a:buFont typeface="Arial"/>
              <a:buChar char="•"/>
            </a:pPr>
            <a:r>
              <a:rPr lang="en-US" sz="2400" dirty="0">
                <a:solidFill>
                  <a:srgbClr val="002060"/>
                </a:solidFill>
                <a:latin typeface="Arial"/>
                <a:ea typeface="Arial"/>
                <a:cs typeface="Arial"/>
                <a:sym typeface="Arial"/>
              </a:rPr>
              <a:t>Stephanie Klick</a:t>
            </a:r>
            <a:endParaRPr dirty="0"/>
          </a:p>
          <a:p>
            <a:pPr marL="228600" marR="0" lvl="0" indent="-228600" algn="l" rtl="0">
              <a:lnSpc>
                <a:spcPct val="90000"/>
              </a:lnSpc>
              <a:spcBef>
                <a:spcPts val="1000"/>
              </a:spcBef>
              <a:spcAft>
                <a:spcPts val="0"/>
              </a:spcAft>
              <a:buClr>
                <a:srgbClr val="002060"/>
              </a:buClr>
              <a:buSzPts val="2400"/>
              <a:buFont typeface="Arial"/>
              <a:buChar char="•"/>
            </a:pPr>
            <a:r>
              <a:rPr lang="en-US" sz="2400" dirty="0">
                <a:solidFill>
                  <a:srgbClr val="002060"/>
                </a:solidFill>
                <a:latin typeface="Arial"/>
                <a:ea typeface="Arial"/>
                <a:cs typeface="Arial"/>
                <a:sym typeface="Arial"/>
              </a:rPr>
              <a:t>DeWayne Burns</a:t>
            </a:r>
            <a:endParaRPr dirty="0"/>
          </a:p>
          <a:p>
            <a:pPr marL="228600" marR="0" lvl="0" indent="-228600" algn="l" rtl="0">
              <a:lnSpc>
                <a:spcPct val="90000"/>
              </a:lnSpc>
              <a:spcBef>
                <a:spcPts val="1000"/>
              </a:spcBef>
              <a:spcAft>
                <a:spcPts val="0"/>
              </a:spcAft>
              <a:buClr>
                <a:srgbClr val="002060"/>
              </a:buClr>
              <a:buSzPts val="2400"/>
              <a:buFont typeface="Arial"/>
              <a:buChar char="•"/>
            </a:pPr>
            <a:r>
              <a:rPr lang="en-US" sz="2400" dirty="0">
                <a:solidFill>
                  <a:srgbClr val="002060"/>
                </a:solidFill>
                <a:latin typeface="Arial"/>
                <a:ea typeface="Arial"/>
                <a:cs typeface="Arial"/>
                <a:sym typeface="Arial"/>
              </a:rPr>
              <a:t>John </a:t>
            </a:r>
            <a:r>
              <a:rPr lang="en-US" sz="2400" dirty="0" err="1">
                <a:solidFill>
                  <a:srgbClr val="002060"/>
                </a:solidFill>
                <a:latin typeface="Arial"/>
                <a:ea typeface="Arial"/>
                <a:cs typeface="Arial"/>
                <a:sym typeface="Arial"/>
              </a:rPr>
              <a:t>Kuempel</a:t>
            </a:r>
            <a:endParaRPr sz="2400" dirty="0">
              <a:solidFill>
                <a:srgbClr val="002060"/>
              </a:solidFill>
              <a:latin typeface="Arial"/>
              <a:ea typeface="Arial"/>
              <a:cs typeface="Arial"/>
              <a:sym typeface="Arial"/>
            </a:endParaRPr>
          </a:p>
          <a:p>
            <a:pPr marL="228600" marR="0" lvl="0" indent="-228600" algn="l" rtl="0">
              <a:lnSpc>
                <a:spcPct val="90000"/>
              </a:lnSpc>
              <a:spcBef>
                <a:spcPts val="1000"/>
              </a:spcBef>
              <a:spcAft>
                <a:spcPts val="0"/>
              </a:spcAft>
              <a:buClr>
                <a:srgbClr val="002060"/>
              </a:buClr>
              <a:buSzPts val="2400"/>
              <a:buFont typeface="Arial"/>
              <a:buChar char="•"/>
            </a:pPr>
            <a:r>
              <a:rPr lang="en-US" sz="2400" dirty="0">
                <a:solidFill>
                  <a:srgbClr val="002060"/>
                </a:solidFill>
                <a:latin typeface="Arial"/>
                <a:ea typeface="Arial"/>
                <a:cs typeface="Arial"/>
                <a:sym typeface="Arial"/>
              </a:rPr>
              <a:t>Lynn Stucky</a:t>
            </a:r>
            <a:endParaRPr dirty="0"/>
          </a:p>
          <a:p>
            <a:pPr marL="228600" marR="0" lvl="0" indent="-228600" algn="l" rtl="0">
              <a:lnSpc>
                <a:spcPct val="90000"/>
              </a:lnSpc>
              <a:spcBef>
                <a:spcPts val="1000"/>
              </a:spcBef>
              <a:spcAft>
                <a:spcPts val="0"/>
              </a:spcAft>
              <a:buClr>
                <a:srgbClr val="002060"/>
              </a:buClr>
              <a:buSzPts val="2400"/>
              <a:buFont typeface="Arial"/>
              <a:buChar char="•"/>
            </a:pPr>
            <a:r>
              <a:rPr lang="en-US" sz="2400" dirty="0">
                <a:solidFill>
                  <a:srgbClr val="002060"/>
                </a:solidFill>
                <a:latin typeface="Arial"/>
                <a:ea typeface="Arial"/>
                <a:cs typeface="Arial"/>
                <a:sym typeface="Arial"/>
              </a:rPr>
              <a:t>Frederick Frazier</a:t>
            </a:r>
            <a:endParaRPr dirty="0"/>
          </a:p>
        </p:txBody>
      </p:sp>
    </p:spTree>
    <p:extLst>
      <p:ext uri="{BB962C8B-B14F-4D97-AF65-F5344CB8AC3E}">
        <p14:creationId xmlns:p14="http://schemas.microsoft.com/office/powerpoint/2010/main" val="390922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E8AD5-712B-C535-50B3-044E964FE8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33D6B7-5002-9509-A590-CDB00AD9DDB3}"/>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62A5ABD6-F7EF-8D6A-F843-37DAEFA72908}"/>
              </a:ext>
            </a:extLst>
          </p:cNvPr>
          <p:cNvSpPr>
            <a:spLocks noGrp="1"/>
          </p:cNvSpPr>
          <p:nvPr>
            <p:ph type="body" sz="quarter" idx="10"/>
          </p:nvPr>
        </p:nvSpPr>
        <p:spPr/>
        <p:txBody>
          <a:bodyPr>
            <a:normAutofit fontScale="92500" lnSpcReduction="20000"/>
          </a:bodyPr>
          <a:lstStyle/>
          <a:p>
            <a:endParaRPr lang="en-US"/>
          </a:p>
        </p:txBody>
      </p:sp>
      <p:pic>
        <p:nvPicPr>
          <p:cNvPr id="5" name="Google Shape;953;p42">
            <a:extLst>
              <a:ext uri="{FF2B5EF4-FFF2-40B4-BE49-F238E27FC236}">
                <a16:creationId xmlns:a16="http://schemas.microsoft.com/office/drawing/2014/main" id="{C78AB764-AA6B-F752-EE51-C9A6E3CEC41B}"/>
              </a:ext>
            </a:extLst>
          </p:cNvPr>
          <p:cNvPicPr preferRelativeResize="0"/>
          <p:nvPr/>
        </p:nvPicPr>
        <p:blipFill rotWithShape="1">
          <a:blip r:embed="rId2">
            <a:alphaModFix/>
          </a:blip>
          <a:srcRect r="18290"/>
          <a:stretch/>
        </p:blipFill>
        <p:spPr>
          <a:xfrm rot="5400000">
            <a:off x="6987495" y="448475"/>
            <a:ext cx="6152864" cy="5252063"/>
          </a:xfrm>
          <a:prstGeom prst="rect">
            <a:avLst/>
          </a:prstGeom>
          <a:noFill/>
          <a:ln>
            <a:noFill/>
          </a:ln>
        </p:spPr>
      </p:pic>
      <p:sp>
        <p:nvSpPr>
          <p:cNvPr id="6" name="Google Shape;954;p42">
            <a:extLst>
              <a:ext uri="{FF2B5EF4-FFF2-40B4-BE49-F238E27FC236}">
                <a16:creationId xmlns:a16="http://schemas.microsoft.com/office/drawing/2014/main" id="{90D0A498-362E-09FC-D31A-E1E9E71AE0C8}"/>
              </a:ext>
            </a:extLst>
          </p:cNvPr>
          <p:cNvSpPr txBox="1">
            <a:spLocks/>
          </p:cNvSpPr>
          <p:nvPr/>
        </p:nvSpPr>
        <p:spPr>
          <a:xfrm>
            <a:off x="548927" y="85597"/>
            <a:ext cx="7823878" cy="1125747"/>
          </a:xfrm>
          <a:prstGeom prst="rect">
            <a:avLst/>
          </a:prstGeom>
          <a:noFill/>
          <a:ln>
            <a:noFill/>
          </a:ln>
        </p:spPr>
        <p:txBody>
          <a:bodyPr spcFirstLastPara="1" vert="horz" wrap="square" lIns="0" tIns="13325"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12700">
              <a:lnSpc>
                <a:spcPct val="139305"/>
              </a:lnSpc>
              <a:spcBef>
                <a:spcPts val="0"/>
              </a:spcBef>
              <a:buClr>
                <a:srgbClr val="002060"/>
              </a:buClr>
              <a:buSzPts val="2400"/>
              <a:buFont typeface="Arial"/>
              <a:buNone/>
            </a:pPr>
            <a:r>
              <a:rPr lang="en-US" sz="2400" dirty="0">
                <a:solidFill>
                  <a:srgbClr val="002060"/>
                </a:solidFill>
                <a:latin typeface="Arial"/>
                <a:ea typeface="Arial"/>
                <a:cs typeface="Arial"/>
                <a:sym typeface="Arial"/>
              </a:rPr>
              <a:t>89</a:t>
            </a:r>
            <a:r>
              <a:rPr lang="en-US" sz="2400" baseline="30000" dirty="0">
                <a:solidFill>
                  <a:srgbClr val="002060"/>
                </a:solidFill>
                <a:latin typeface="Arial"/>
                <a:ea typeface="Arial"/>
                <a:cs typeface="Arial"/>
                <a:sym typeface="Arial"/>
              </a:rPr>
              <a:t>th</a:t>
            </a:r>
            <a:r>
              <a:rPr lang="en-US" sz="2400" dirty="0">
                <a:solidFill>
                  <a:srgbClr val="002060"/>
                </a:solidFill>
                <a:latin typeface="Arial"/>
                <a:ea typeface="Arial"/>
                <a:cs typeface="Arial"/>
                <a:sym typeface="Arial"/>
              </a:rPr>
              <a:t> Legislature</a:t>
            </a:r>
            <a:br>
              <a:rPr lang="en-US" sz="3600" dirty="0">
                <a:solidFill>
                  <a:srgbClr val="002060"/>
                </a:solidFill>
                <a:latin typeface="Arial"/>
                <a:ea typeface="Arial"/>
                <a:cs typeface="Arial"/>
                <a:sym typeface="Arial"/>
              </a:rPr>
            </a:br>
            <a:r>
              <a:rPr lang="en-US" sz="2800" dirty="0">
                <a:solidFill>
                  <a:srgbClr val="002060"/>
                </a:solidFill>
                <a:latin typeface="Arial"/>
                <a:ea typeface="Arial"/>
                <a:cs typeface="Arial"/>
                <a:sym typeface="Arial"/>
              </a:rPr>
              <a:t>Texas House and Senate Election Results</a:t>
            </a:r>
          </a:p>
        </p:txBody>
      </p:sp>
      <p:sp>
        <p:nvSpPr>
          <p:cNvPr id="7" name="Google Shape;955;p42">
            <a:extLst>
              <a:ext uri="{FF2B5EF4-FFF2-40B4-BE49-F238E27FC236}">
                <a16:creationId xmlns:a16="http://schemas.microsoft.com/office/drawing/2014/main" id="{7BB0609F-F722-D94D-D011-9E81D6F64AA6}"/>
              </a:ext>
            </a:extLst>
          </p:cNvPr>
          <p:cNvSpPr txBox="1"/>
          <p:nvPr/>
        </p:nvSpPr>
        <p:spPr>
          <a:xfrm>
            <a:off x="548927" y="1490872"/>
            <a:ext cx="11714201" cy="6368410"/>
          </a:xfrm>
          <a:prstGeom prst="rect">
            <a:avLst/>
          </a:prstGeom>
          <a:noFill/>
          <a:ln>
            <a:noFill/>
          </a:ln>
        </p:spPr>
        <p:txBody>
          <a:bodyPr spcFirstLastPara="1" wrap="square" lIns="0" tIns="0" rIns="0" bIns="0" anchor="t" anchorCtr="0">
            <a:spAutoFit/>
          </a:bodyPr>
          <a:lstStyle/>
          <a:p>
            <a:pPr marL="457200" marR="0" lvl="0" indent="-457200" algn="l" rtl="0">
              <a:lnSpc>
                <a:spcPct val="150000"/>
              </a:lnSpc>
              <a:spcBef>
                <a:spcPts val="0"/>
              </a:spcBef>
              <a:spcAft>
                <a:spcPts val="0"/>
              </a:spcAft>
              <a:buClr>
                <a:srgbClr val="002060"/>
              </a:buClr>
              <a:buSzPts val="2000"/>
              <a:buFont typeface="Arial"/>
              <a:buChar char="•"/>
            </a:pPr>
            <a:r>
              <a:rPr lang="en-US" b="1" dirty="0">
                <a:solidFill>
                  <a:srgbClr val="002060"/>
                </a:solidFill>
                <a:latin typeface="Arial"/>
                <a:ea typeface="Arial"/>
                <a:cs typeface="Arial"/>
                <a:sym typeface="Arial"/>
              </a:rPr>
              <a:t>Texas Senate: </a:t>
            </a:r>
          </a:p>
          <a:p>
            <a:pPr marL="914400" lvl="1" indent="-457200">
              <a:lnSpc>
                <a:spcPct val="150000"/>
              </a:lnSpc>
              <a:buClr>
                <a:srgbClr val="002060"/>
              </a:buClr>
              <a:buSzPts val="2000"/>
              <a:buFont typeface="Arial"/>
              <a:buChar char="•"/>
            </a:pPr>
            <a:r>
              <a:rPr lang="en-US" dirty="0">
                <a:solidFill>
                  <a:srgbClr val="002060"/>
                </a:solidFill>
                <a:latin typeface="Arial"/>
                <a:ea typeface="Arial"/>
                <a:cs typeface="Arial"/>
                <a:sym typeface="Arial"/>
              </a:rPr>
              <a:t>15 of 31 seats up for election</a:t>
            </a:r>
          </a:p>
          <a:p>
            <a:pPr marL="914400" lvl="1" indent="-457200">
              <a:lnSpc>
                <a:spcPct val="150000"/>
              </a:lnSpc>
              <a:buClr>
                <a:srgbClr val="002060"/>
              </a:buClr>
              <a:buSzPts val="2000"/>
              <a:buFont typeface="Arial"/>
              <a:buChar char="•"/>
            </a:pPr>
            <a:r>
              <a:rPr lang="en-US" dirty="0">
                <a:solidFill>
                  <a:srgbClr val="002060"/>
                </a:solidFill>
                <a:latin typeface="Arial"/>
                <a:cs typeface="Arial"/>
                <a:sym typeface="Arial"/>
              </a:rPr>
              <a:t>Adam Hinojosa (R) picked up District 27 over incumbent </a:t>
            </a:r>
            <a:br>
              <a:rPr lang="en-US" dirty="0">
                <a:solidFill>
                  <a:srgbClr val="002060"/>
                </a:solidFill>
                <a:latin typeface="Arial"/>
                <a:cs typeface="Arial"/>
                <a:sym typeface="Arial"/>
              </a:rPr>
            </a:br>
            <a:r>
              <a:rPr lang="en-US" dirty="0">
                <a:solidFill>
                  <a:srgbClr val="002060"/>
                </a:solidFill>
                <a:latin typeface="Arial"/>
                <a:cs typeface="Arial"/>
                <a:sym typeface="Arial"/>
              </a:rPr>
              <a:t>Sen. Morgan LaMantia</a:t>
            </a:r>
          </a:p>
          <a:p>
            <a:pPr marL="914400" lvl="1" indent="-457200">
              <a:lnSpc>
                <a:spcPct val="150000"/>
              </a:lnSpc>
              <a:buClr>
                <a:srgbClr val="002060"/>
              </a:buClr>
              <a:buSzPts val="2000"/>
              <a:buFont typeface="Arial"/>
              <a:buChar char="•"/>
            </a:pPr>
            <a:r>
              <a:rPr lang="en-US" dirty="0">
                <a:solidFill>
                  <a:srgbClr val="002060"/>
                </a:solidFill>
                <a:latin typeface="Arial"/>
                <a:cs typeface="Arial"/>
                <a:sym typeface="Arial"/>
              </a:rPr>
              <a:t>2025 Regular Session, 20 R’s and 11 D’s</a:t>
            </a:r>
            <a:endParaRPr dirty="0"/>
          </a:p>
          <a:p>
            <a:pPr marL="457200" marR="0" lvl="0" indent="-457200" algn="l" rtl="0">
              <a:lnSpc>
                <a:spcPct val="150000"/>
              </a:lnSpc>
              <a:spcBef>
                <a:spcPts val="0"/>
              </a:spcBef>
              <a:spcAft>
                <a:spcPts val="0"/>
              </a:spcAft>
              <a:buClr>
                <a:srgbClr val="002060"/>
              </a:buClr>
              <a:buSzPts val="2000"/>
              <a:buFont typeface="Arial"/>
              <a:buChar char="•"/>
            </a:pPr>
            <a:r>
              <a:rPr lang="en-US" b="1" dirty="0">
                <a:solidFill>
                  <a:srgbClr val="002060"/>
                </a:solidFill>
                <a:latin typeface="Arial"/>
                <a:ea typeface="Arial"/>
                <a:cs typeface="Arial"/>
                <a:sym typeface="Arial"/>
              </a:rPr>
              <a:t>Texas House:</a:t>
            </a:r>
            <a:endParaRPr b="1" dirty="0">
              <a:solidFill>
                <a:srgbClr val="002060"/>
              </a:solidFill>
              <a:latin typeface="Arial"/>
              <a:ea typeface="Arial"/>
              <a:cs typeface="Arial"/>
              <a:sym typeface="Arial"/>
            </a:endParaRPr>
          </a:p>
          <a:p>
            <a:pPr marL="914400" lvl="1" indent="-457200">
              <a:lnSpc>
                <a:spcPct val="150000"/>
              </a:lnSpc>
              <a:spcBef>
                <a:spcPts val="145"/>
              </a:spcBef>
              <a:buClr>
                <a:srgbClr val="002060"/>
              </a:buClr>
              <a:buSzPts val="2000"/>
              <a:buFont typeface="Arial"/>
              <a:buChar char="•"/>
            </a:pPr>
            <a:r>
              <a:rPr lang="en-US" dirty="0">
                <a:solidFill>
                  <a:srgbClr val="002060"/>
                </a:solidFill>
                <a:latin typeface="Arial"/>
                <a:ea typeface="Arial"/>
                <a:cs typeface="Arial"/>
                <a:sym typeface="Arial"/>
              </a:rPr>
              <a:t>Rs picked up two House seats</a:t>
            </a:r>
          </a:p>
          <a:p>
            <a:pPr marL="914400" lvl="1" indent="-457200">
              <a:lnSpc>
                <a:spcPct val="150000"/>
              </a:lnSpc>
              <a:spcBef>
                <a:spcPts val="145"/>
              </a:spcBef>
              <a:buClr>
                <a:srgbClr val="002060"/>
              </a:buClr>
              <a:buSzPts val="2000"/>
              <a:buFont typeface="Arial"/>
              <a:buChar char="•"/>
            </a:pPr>
            <a:r>
              <a:rPr lang="en-US" dirty="0">
                <a:solidFill>
                  <a:srgbClr val="002060"/>
                </a:solidFill>
                <a:latin typeface="Arial"/>
                <a:ea typeface="Arial"/>
                <a:cs typeface="Arial"/>
                <a:sym typeface="Arial"/>
              </a:rPr>
              <a:t>Don McLaughlin Jr. (R) picked up Chairman Tracy King’s</a:t>
            </a:r>
            <a:br>
              <a:rPr lang="en-US" dirty="0">
                <a:solidFill>
                  <a:srgbClr val="002060"/>
                </a:solidFill>
                <a:latin typeface="Arial"/>
                <a:ea typeface="Arial"/>
                <a:cs typeface="Arial"/>
                <a:sym typeface="Arial"/>
              </a:rPr>
            </a:br>
            <a:r>
              <a:rPr lang="en-US" dirty="0">
                <a:solidFill>
                  <a:srgbClr val="002060"/>
                </a:solidFill>
                <a:latin typeface="Arial"/>
                <a:ea typeface="Arial"/>
                <a:cs typeface="Arial"/>
                <a:sym typeface="Arial"/>
              </a:rPr>
              <a:t>District and Denise Villalobos (R) won </a:t>
            </a:r>
            <a:br>
              <a:rPr lang="en-US" dirty="0">
                <a:solidFill>
                  <a:srgbClr val="002060"/>
                </a:solidFill>
                <a:latin typeface="Arial"/>
                <a:ea typeface="Arial"/>
                <a:cs typeface="Arial"/>
                <a:sym typeface="Arial"/>
              </a:rPr>
            </a:br>
            <a:r>
              <a:rPr lang="en-US" dirty="0">
                <a:solidFill>
                  <a:srgbClr val="002060"/>
                </a:solidFill>
                <a:latin typeface="Arial"/>
                <a:ea typeface="Arial"/>
                <a:cs typeface="Arial"/>
                <a:sym typeface="Arial"/>
              </a:rPr>
              <a:t>Rep. Abel Herrero’s (D) District </a:t>
            </a:r>
          </a:p>
          <a:p>
            <a:pPr marL="914400" lvl="1" indent="-457200">
              <a:lnSpc>
                <a:spcPct val="150000"/>
              </a:lnSpc>
              <a:spcBef>
                <a:spcPts val="145"/>
              </a:spcBef>
              <a:buClr>
                <a:srgbClr val="002060"/>
              </a:buClr>
              <a:buSzPts val="2000"/>
              <a:buFont typeface="Arial"/>
              <a:buChar char="•"/>
            </a:pPr>
            <a:r>
              <a:rPr lang="en-US" dirty="0">
                <a:solidFill>
                  <a:srgbClr val="002060"/>
                </a:solidFill>
                <a:latin typeface="Arial"/>
                <a:ea typeface="Arial"/>
                <a:cs typeface="Arial"/>
                <a:sym typeface="Arial"/>
              </a:rPr>
              <a:t>2025 Regular Session, 88 R’s and 62 D’s</a:t>
            </a:r>
            <a:endParaRPr lang="en-US" dirty="0"/>
          </a:p>
          <a:p>
            <a:pPr marL="457200" marR="0" lvl="0" indent="-457200" algn="l" rtl="0">
              <a:lnSpc>
                <a:spcPct val="150000"/>
              </a:lnSpc>
              <a:spcBef>
                <a:spcPts val="145"/>
              </a:spcBef>
              <a:spcAft>
                <a:spcPts val="0"/>
              </a:spcAft>
              <a:buClr>
                <a:srgbClr val="002060"/>
              </a:buClr>
              <a:buSzPts val="2000"/>
              <a:buFont typeface="Arial"/>
              <a:buChar char="•"/>
            </a:pPr>
            <a:endParaRPr dirty="0"/>
          </a:p>
          <a:p>
            <a:pPr marL="0" marR="0" lvl="0" indent="0" algn="l" rtl="0">
              <a:spcBef>
                <a:spcPts val="145"/>
              </a:spcBef>
              <a:spcAft>
                <a:spcPts val="0"/>
              </a:spcAft>
              <a:buNone/>
            </a:pPr>
            <a:endParaRPr sz="2800" dirty="0">
              <a:solidFill>
                <a:srgbClr val="002060"/>
              </a:solidFill>
              <a:latin typeface="Arial"/>
              <a:ea typeface="Arial"/>
              <a:cs typeface="Arial"/>
              <a:sym typeface="Arial"/>
            </a:endParaRPr>
          </a:p>
          <a:p>
            <a:pPr marL="0" marR="0" lvl="0" indent="0" algn="l" rtl="0">
              <a:spcBef>
                <a:spcPts val="145"/>
              </a:spcBef>
              <a:spcAft>
                <a:spcPts val="0"/>
              </a:spcAft>
              <a:buNone/>
            </a:pPr>
            <a:endParaRPr sz="2800" dirty="0">
              <a:solidFill>
                <a:srgbClr val="002060"/>
              </a:solidFill>
              <a:latin typeface="Arial"/>
              <a:ea typeface="Arial"/>
              <a:cs typeface="Arial"/>
              <a:sym typeface="Arial"/>
            </a:endParaRPr>
          </a:p>
          <a:p>
            <a:pPr marL="0" marR="0" lvl="0" indent="0" algn="l" rtl="0">
              <a:spcBef>
                <a:spcPts val="145"/>
              </a:spcBef>
              <a:spcAft>
                <a:spcPts val="0"/>
              </a:spcAft>
              <a:buNone/>
            </a:pPr>
            <a:endParaRPr sz="2800" dirty="0">
              <a:solidFill>
                <a:srgbClr val="002060"/>
              </a:solidFill>
              <a:latin typeface="Arial"/>
              <a:ea typeface="Arial"/>
              <a:cs typeface="Arial"/>
              <a:sym typeface="Arial"/>
            </a:endParaRPr>
          </a:p>
        </p:txBody>
      </p:sp>
    </p:spTree>
    <p:extLst>
      <p:ext uri="{BB962C8B-B14F-4D97-AF65-F5344CB8AC3E}">
        <p14:creationId xmlns:p14="http://schemas.microsoft.com/office/powerpoint/2010/main" val="2021620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953;p42">
            <a:extLst>
              <a:ext uri="{FF2B5EF4-FFF2-40B4-BE49-F238E27FC236}">
                <a16:creationId xmlns:a16="http://schemas.microsoft.com/office/drawing/2014/main" id="{8BBD8723-0BFF-40BC-BA04-4F5A166BC38C}"/>
              </a:ext>
            </a:extLst>
          </p:cNvPr>
          <p:cNvPicPr preferRelativeResize="0"/>
          <p:nvPr/>
        </p:nvPicPr>
        <p:blipFill rotWithShape="1">
          <a:blip r:embed="rId3">
            <a:alphaModFix/>
          </a:blip>
          <a:srcRect r="18290"/>
          <a:stretch/>
        </p:blipFill>
        <p:spPr>
          <a:xfrm rot="5400000">
            <a:off x="7058667" y="377301"/>
            <a:ext cx="7038753" cy="6280298"/>
          </a:xfrm>
          <a:prstGeom prst="rect">
            <a:avLst/>
          </a:prstGeom>
          <a:noFill/>
          <a:ln>
            <a:noFill/>
          </a:ln>
        </p:spPr>
      </p:pic>
      <p:sp>
        <p:nvSpPr>
          <p:cNvPr id="2" name="Title 1">
            <a:extLst>
              <a:ext uri="{FF2B5EF4-FFF2-40B4-BE49-F238E27FC236}">
                <a16:creationId xmlns:a16="http://schemas.microsoft.com/office/drawing/2014/main" id="{EDCD6F5B-C056-F45A-1F75-682F92192B8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F070F9-2F47-1B01-E5CC-18F55478525B}"/>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7EB78A55-3E9F-5EF9-0EE8-B386864F0807}"/>
              </a:ext>
            </a:extLst>
          </p:cNvPr>
          <p:cNvSpPr>
            <a:spLocks noGrp="1"/>
          </p:cNvSpPr>
          <p:nvPr>
            <p:ph type="body" sz="quarter" idx="10"/>
          </p:nvPr>
        </p:nvSpPr>
        <p:spPr/>
        <p:txBody>
          <a:bodyPr>
            <a:normAutofit fontScale="92500" lnSpcReduction="20000"/>
          </a:bodyPr>
          <a:lstStyle/>
          <a:p>
            <a:endParaRPr lang="en-US"/>
          </a:p>
        </p:txBody>
      </p:sp>
      <p:sp>
        <p:nvSpPr>
          <p:cNvPr id="5" name="Google Shape;954;p42">
            <a:extLst>
              <a:ext uri="{FF2B5EF4-FFF2-40B4-BE49-F238E27FC236}">
                <a16:creationId xmlns:a16="http://schemas.microsoft.com/office/drawing/2014/main" id="{EBCA96D3-E2F2-884F-68E0-7353129CF406}"/>
              </a:ext>
            </a:extLst>
          </p:cNvPr>
          <p:cNvSpPr txBox="1">
            <a:spLocks/>
          </p:cNvSpPr>
          <p:nvPr/>
        </p:nvSpPr>
        <p:spPr>
          <a:xfrm>
            <a:off x="523875" y="373979"/>
            <a:ext cx="6785071" cy="1257460"/>
          </a:xfrm>
          <a:prstGeom prst="rect">
            <a:avLst/>
          </a:prstGeom>
          <a:noFill/>
          <a:ln>
            <a:noFill/>
          </a:ln>
        </p:spPr>
        <p:txBody>
          <a:bodyPr spcFirstLastPara="1" vert="horz" wrap="square" lIns="0" tIns="13325"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12700">
              <a:lnSpc>
                <a:spcPct val="139305"/>
              </a:lnSpc>
              <a:spcBef>
                <a:spcPts val="0"/>
              </a:spcBef>
              <a:buClr>
                <a:srgbClr val="002060"/>
              </a:buClr>
              <a:buSzPts val="2400"/>
              <a:buFont typeface="Arial"/>
              <a:buNone/>
            </a:pPr>
            <a:r>
              <a:rPr lang="en-US" sz="2400">
                <a:solidFill>
                  <a:srgbClr val="002060"/>
                </a:solidFill>
                <a:latin typeface="Arial"/>
                <a:ea typeface="Arial"/>
                <a:cs typeface="Arial"/>
                <a:sym typeface="Arial"/>
              </a:rPr>
              <a:t>89</a:t>
            </a:r>
            <a:r>
              <a:rPr lang="en-US" sz="2400" baseline="30000">
                <a:solidFill>
                  <a:srgbClr val="002060"/>
                </a:solidFill>
                <a:latin typeface="Arial"/>
                <a:ea typeface="Arial"/>
                <a:cs typeface="Arial"/>
                <a:sym typeface="Arial"/>
              </a:rPr>
              <a:t>th</a:t>
            </a:r>
            <a:r>
              <a:rPr lang="en-US" sz="2400">
                <a:solidFill>
                  <a:srgbClr val="002060"/>
                </a:solidFill>
                <a:latin typeface="Arial"/>
                <a:ea typeface="Arial"/>
                <a:cs typeface="Arial"/>
                <a:sym typeface="Arial"/>
              </a:rPr>
              <a:t> Legislature</a:t>
            </a:r>
            <a:br>
              <a:rPr lang="en-US" sz="3600">
                <a:solidFill>
                  <a:srgbClr val="002060"/>
                </a:solidFill>
                <a:latin typeface="Arial"/>
                <a:ea typeface="Arial"/>
                <a:cs typeface="Arial"/>
                <a:sym typeface="Arial"/>
              </a:rPr>
            </a:br>
            <a:r>
              <a:rPr lang="en-US" sz="3600">
                <a:solidFill>
                  <a:srgbClr val="002060"/>
                </a:solidFill>
                <a:latin typeface="Arial"/>
                <a:ea typeface="Arial"/>
                <a:cs typeface="Arial"/>
                <a:sym typeface="Arial"/>
              </a:rPr>
              <a:t>The Big 3 and Big Issues</a:t>
            </a:r>
            <a:endParaRPr lang="en-US" sz="4000" dirty="0">
              <a:solidFill>
                <a:srgbClr val="002060"/>
              </a:solidFill>
              <a:latin typeface="Arial"/>
              <a:ea typeface="Arial"/>
              <a:cs typeface="Arial"/>
              <a:sym typeface="Arial"/>
            </a:endParaRPr>
          </a:p>
        </p:txBody>
      </p:sp>
      <p:sp>
        <p:nvSpPr>
          <p:cNvPr id="6" name="Google Shape;955;p42">
            <a:extLst>
              <a:ext uri="{FF2B5EF4-FFF2-40B4-BE49-F238E27FC236}">
                <a16:creationId xmlns:a16="http://schemas.microsoft.com/office/drawing/2014/main" id="{9E359077-50CE-799A-F5A5-377F9538724F}"/>
              </a:ext>
            </a:extLst>
          </p:cNvPr>
          <p:cNvSpPr txBox="1"/>
          <p:nvPr/>
        </p:nvSpPr>
        <p:spPr>
          <a:xfrm>
            <a:off x="1143686" y="2214398"/>
            <a:ext cx="11714201" cy="4580741"/>
          </a:xfrm>
          <a:prstGeom prst="rect">
            <a:avLst/>
          </a:prstGeom>
          <a:noFill/>
          <a:ln>
            <a:noFill/>
          </a:ln>
        </p:spPr>
        <p:txBody>
          <a:bodyPr spcFirstLastPara="1" wrap="square" lIns="0" tIns="0" rIns="0" bIns="0" anchor="t" anchorCtr="0">
            <a:spAutoFit/>
          </a:bodyPr>
          <a:lstStyle/>
          <a:p>
            <a:pPr marL="457200" marR="0" lvl="0" indent="-457200" algn="l" rtl="0">
              <a:lnSpc>
                <a:spcPct val="150000"/>
              </a:lnSpc>
              <a:spcBef>
                <a:spcPts val="0"/>
              </a:spcBef>
              <a:spcAft>
                <a:spcPts val="0"/>
              </a:spcAft>
              <a:buClr>
                <a:srgbClr val="002060"/>
              </a:buClr>
              <a:buSzPts val="2000"/>
              <a:buFont typeface="Arial"/>
              <a:buChar char="•"/>
            </a:pPr>
            <a:r>
              <a:rPr lang="en-US" sz="2000" dirty="0">
                <a:solidFill>
                  <a:srgbClr val="002060"/>
                </a:solidFill>
                <a:latin typeface="Arial"/>
                <a:ea typeface="Arial"/>
                <a:cs typeface="Arial"/>
                <a:sym typeface="Arial"/>
              </a:rPr>
              <a:t>Budget Surplus</a:t>
            </a:r>
            <a:endParaRPr dirty="0"/>
          </a:p>
          <a:p>
            <a:pPr marL="457200" marR="0" lvl="0" indent="-457200" algn="l" rtl="0">
              <a:lnSpc>
                <a:spcPct val="150000"/>
              </a:lnSpc>
              <a:spcBef>
                <a:spcPts val="0"/>
              </a:spcBef>
              <a:spcAft>
                <a:spcPts val="0"/>
              </a:spcAft>
              <a:buClr>
                <a:srgbClr val="002060"/>
              </a:buClr>
              <a:buSzPts val="2000"/>
              <a:buFont typeface="Arial"/>
              <a:buChar char="•"/>
            </a:pPr>
            <a:r>
              <a:rPr lang="en-US" sz="2000" dirty="0">
                <a:solidFill>
                  <a:srgbClr val="002060"/>
                </a:solidFill>
                <a:latin typeface="Arial"/>
                <a:ea typeface="Arial"/>
                <a:cs typeface="Arial"/>
                <a:sym typeface="Arial"/>
              </a:rPr>
              <a:t>Property Taxes</a:t>
            </a:r>
            <a:endParaRPr sz="2000" dirty="0">
              <a:solidFill>
                <a:srgbClr val="002060"/>
              </a:solidFill>
              <a:latin typeface="Arial"/>
              <a:ea typeface="Arial"/>
              <a:cs typeface="Arial"/>
              <a:sym typeface="Arial"/>
            </a:endParaRPr>
          </a:p>
          <a:p>
            <a:pPr marL="457200" marR="0" lvl="0" indent="-457200" algn="l" rtl="0">
              <a:lnSpc>
                <a:spcPct val="150000"/>
              </a:lnSpc>
              <a:spcBef>
                <a:spcPts val="145"/>
              </a:spcBef>
              <a:spcAft>
                <a:spcPts val="0"/>
              </a:spcAft>
              <a:buClr>
                <a:srgbClr val="002060"/>
              </a:buClr>
              <a:buSzPts val="2000"/>
              <a:buFont typeface="Arial"/>
              <a:buChar char="•"/>
            </a:pPr>
            <a:r>
              <a:rPr lang="en-US" sz="2000" dirty="0">
                <a:solidFill>
                  <a:srgbClr val="002060"/>
                </a:solidFill>
                <a:latin typeface="Arial"/>
                <a:ea typeface="Arial"/>
                <a:cs typeface="Arial"/>
                <a:sym typeface="Arial"/>
              </a:rPr>
              <a:t>School Choice/Voucher Program (passed Senate)</a:t>
            </a:r>
            <a:endParaRPr lang="en-US" dirty="0"/>
          </a:p>
          <a:p>
            <a:pPr marL="457200" marR="0" lvl="0" indent="-457200" algn="l" rtl="0">
              <a:lnSpc>
                <a:spcPct val="150000"/>
              </a:lnSpc>
              <a:spcBef>
                <a:spcPts val="145"/>
              </a:spcBef>
              <a:spcAft>
                <a:spcPts val="0"/>
              </a:spcAft>
              <a:buClr>
                <a:srgbClr val="002060"/>
              </a:buClr>
              <a:buSzPts val="2000"/>
              <a:buFont typeface="Arial"/>
              <a:buChar char="•"/>
            </a:pPr>
            <a:r>
              <a:rPr lang="en-US" sz="2000" dirty="0">
                <a:solidFill>
                  <a:srgbClr val="002060"/>
                </a:solidFill>
                <a:latin typeface="Arial"/>
                <a:ea typeface="Arial"/>
                <a:cs typeface="Arial"/>
                <a:sym typeface="Arial"/>
              </a:rPr>
              <a:t>Strengthening Electrical Grid</a:t>
            </a:r>
            <a:endParaRPr dirty="0"/>
          </a:p>
          <a:p>
            <a:pPr marL="457200" marR="0" lvl="0" indent="-457200" algn="l" rtl="0">
              <a:lnSpc>
                <a:spcPct val="150000"/>
              </a:lnSpc>
              <a:spcBef>
                <a:spcPts val="145"/>
              </a:spcBef>
              <a:spcAft>
                <a:spcPts val="0"/>
              </a:spcAft>
              <a:buClr>
                <a:srgbClr val="002060"/>
              </a:buClr>
              <a:buSzPts val="2000"/>
              <a:buFont typeface="Arial"/>
              <a:buChar char="•"/>
            </a:pPr>
            <a:r>
              <a:rPr lang="en-US" sz="2000" dirty="0">
                <a:solidFill>
                  <a:srgbClr val="002060"/>
                </a:solidFill>
                <a:latin typeface="Arial"/>
                <a:ea typeface="Arial"/>
                <a:cs typeface="Arial"/>
                <a:sym typeface="Arial"/>
              </a:rPr>
              <a:t>Social/Cultural/Religious Issues</a:t>
            </a:r>
          </a:p>
          <a:p>
            <a:pPr marL="457200" indent="-457200">
              <a:lnSpc>
                <a:spcPct val="150000"/>
              </a:lnSpc>
              <a:spcBef>
                <a:spcPts val="145"/>
              </a:spcBef>
              <a:buClr>
                <a:srgbClr val="002060"/>
              </a:buClr>
              <a:buSzPts val="2000"/>
              <a:buFont typeface="Arial"/>
              <a:buChar char="•"/>
            </a:pPr>
            <a:r>
              <a:rPr lang="en-US" sz="2000" dirty="0">
                <a:solidFill>
                  <a:srgbClr val="002060"/>
                </a:solidFill>
                <a:latin typeface="Arial"/>
                <a:ea typeface="Arial"/>
                <a:cs typeface="Arial"/>
                <a:sym typeface="Arial"/>
              </a:rPr>
              <a:t>Border Security/Law Enforcement</a:t>
            </a:r>
            <a:endParaRPr lang="en-US" sz="2000" dirty="0"/>
          </a:p>
          <a:p>
            <a:pPr marL="457200" marR="0" lvl="0" indent="-457200" algn="l" rtl="0">
              <a:lnSpc>
                <a:spcPct val="150000"/>
              </a:lnSpc>
              <a:spcBef>
                <a:spcPts val="145"/>
              </a:spcBef>
              <a:spcAft>
                <a:spcPts val="0"/>
              </a:spcAft>
              <a:buClr>
                <a:srgbClr val="002060"/>
              </a:buClr>
              <a:buSzPts val="2000"/>
              <a:buFont typeface="Arial"/>
              <a:buChar char="•"/>
            </a:pPr>
            <a:endParaRPr dirty="0"/>
          </a:p>
          <a:p>
            <a:pPr marL="0" marR="0" lvl="0" indent="0" algn="l" rtl="0">
              <a:spcBef>
                <a:spcPts val="145"/>
              </a:spcBef>
              <a:spcAft>
                <a:spcPts val="0"/>
              </a:spcAft>
              <a:buNone/>
            </a:pPr>
            <a:endParaRPr sz="2800" dirty="0">
              <a:solidFill>
                <a:srgbClr val="002060"/>
              </a:solidFill>
              <a:latin typeface="Arial"/>
              <a:ea typeface="Arial"/>
              <a:cs typeface="Arial"/>
              <a:sym typeface="Arial"/>
            </a:endParaRPr>
          </a:p>
          <a:p>
            <a:pPr marL="0" marR="0" lvl="0" indent="0" algn="l" rtl="0">
              <a:spcBef>
                <a:spcPts val="145"/>
              </a:spcBef>
              <a:spcAft>
                <a:spcPts val="0"/>
              </a:spcAft>
              <a:buNone/>
            </a:pPr>
            <a:endParaRPr sz="2800" dirty="0">
              <a:solidFill>
                <a:srgbClr val="002060"/>
              </a:solidFill>
              <a:latin typeface="Arial"/>
              <a:ea typeface="Arial"/>
              <a:cs typeface="Arial"/>
              <a:sym typeface="Arial"/>
            </a:endParaRPr>
          </a:p>
          <a:p>
            <a:pPr marL="0" marR="0" lvl="0" indent="0" algn="l" rtl="0">
              <a:spcBef>
                <a:spcPts val="145"/>
              </a:spcBef>
              <a:spcAft>
                <a:spcPts val="0"/>
              </a:spcAft>
              <a:buNone/>
            </a:pPr>
            <a:endParaRPr sz="2800" dirty="0">
              <a:solidFill>
                <a:srgbClr val="002060"/>
              </a:solidFill>
              <a:latin typeface="Arial"/>
              <a:ea typeface="Arial"/>
              <a:cs typeface="Arial"/>
              <a:sym typeface="Arial"/>
            </a:endParaRPr>
          </a:p>
        </p:txBody>
      </p:sp>
      <p:pic>
        <p:nvPicPr>
          <p:cNvPr id="7" name="Google Shape;958;p42">
            <a:extLst>
              <a:ext uri="{FF2B5EF4-FFF2-40B4-BE49-F238E27FC236}">
                <a16:creationId xmlns:a16="http://schemas.microsoft.com/office/drawing/2014/main" id="{FE3040E6-4AFF-070A-ED1B-D8F86E37809C}"/>
              </a:ext>
            </a:extLst>
          </p:cNvPr>
          <p:cNvPicPr preferRelativeResize="0"/>
          <p:nvPr/>
        </p:nvPicPr>
        <p:blipFill rotWithShape="1">
          <a:blip r:embed="rId4">
            <a:alphaModFix/>
          </a:blip>
          <a:srcRect b="12929"/>
          <a:stretch/>
        </p:blipFill>
        <p:spPr>
          <a:xfrm>
            <a:off x="7448858" y="-11113"/>
            <a:ext cx="3659783" cy="2157929"/>
          </a:xfrm>
          <a:prstGeom prst="rect">
            <a:avLst/>
          </a:prstGeom>
          <a:noFill/>
          <a:ln>
            <a:noFill/>
          </a:ln>
        </p:spPr>
      </p:pic>
      <p:pic>
        <p:nvPicPr>
          <p:cNvPr id="8" name="Picture 7">
            <a:extLst>
              <a:ext uri="{FF2B5EF4-FFF2-40B4-BE49-F238E27FC236}">
                <a16:creationId xmlns:a16="http://schemas.microsoft.com/office/drawing/2014/main" id="{6396AE0A-5A77-076E-426C-632314130403}"/>
              </a:ext>
            </a:extLst>
          </p:cNvPr>
          <p:cNvPicPr>
            <a:picLocks noChangeAspect="1"/>
          </p:cNvPicPr>
          <p:nvPr/>
        </p:nvPicPr>
        <p:blipFill>
          <a:blip r:embed="rId5"/>
          <a:srcRect l="6245" t="6171" b="6661"/>
          <a:stretch/>
        </p:blipFill>
        <p:spPr>
          <a:xfrm>
            <a:off x="7448280" y="2140141"/>
            <a:ext cx="3660692" cy="2502056"/>
          </a:xfrm>
          <a:prstGeom prst="rect">
            <a:avLst/>
          </a:prstGeom>
        </p:spPr>
      </p:pic>
      <p:pic>
        <p:nvPicPr>
          <p:cNvPr id="9" name="Picture 8">
            <a:extLst>
              <a:ext uri="{FF2B5EF4-FFF2-40B4-BE49-F238E27FC236}">
                <a16:creationId xmlns:a16="http://schemas.microsoft.com/office/drawing/2014/main" id="{FA7159D3-09D6-102E-2935-31D7972FD604}"/>
              </a:ext>
            </a:extLst>
          </p:cNvPr>
          <p:cNvPicPr>
            <a:picLocks noChangeAspect="1"/>
          </p:cNvPicPr>
          <p:nvPr/>
        </p:nvPicPr>
        <p:blipFill>
          <a:blip r:embed="rId6"/>
          <a:stretch>
            <a:fillRect/>
          </a:stretch>
        </p:blipFill>
        <p:spPr>
          <a:xfrm>
            <a:off x="7429957" y="4401011"/>
            <a:ext cx="3660692" cy="2712475"/>
          </a:xfrm>
          <a:prstGeom prst="rect">
            <a:avLst/>
          </a:prstGeom>
        </p:spPr>
      </p:pic>
    </p:spTree>
    <p:extLst>
      <p:ext uri="{BB962C8B-B14F-4D97-AF65-F5344CB8AC3E}">
        <p14:creationId xmlns:p14="http://schemas.microsoft.com/office/powerpoint/2010/main" val="2059513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953;p42">
            <a:extLst>
              <a:ext uri="{FF2B5EF4-FFF2-40B4-BE49-F238E27FC236}">
                <a16:creationId xmlns:a16="http://schemas.microsoft.com/office/drawing/2014/main" id="{57F75F07-1DFF-B14A-40E5-C02D72F1DB91}"/>
              </a:ext>
            </a:extLst>
          </p:cNvPr>
          <p:cNvPicPr preferRelativeResize="0"/>
          <p:nvPr/>
        </p:nvPicPr>
        <p:blipFill rotWithShape="1">
          <a:blip r:embed="rId3">
            <a:alphaModFix/>
          </a:blip>
          <a:srcRect r="18290"/>
          <a:stretch/>
        </p:blipFill>
        <p:spPr>
          <a:xfrm rot="5400000">
            <a:off x="6987495" y="448475"/>
            <a:ext cx="6152864" cy="5252063"/>
          </a:xfrm>
          <a:prstGeom prst="rect">
            <a:avLst/>
          </a:prstGeom>
          <a:noFill/>
          <a:ln>
            <a:noFill/>
          </a:ln>
        </p:spPr>
      </p:pic>
      <p:sp>
        <p:nvSpPr>
          <p:cNvPr id="2" name="Title 1">
            <a:extLst>
              <a:ext uri="{FF2B5EF4-FFF2-40B4-BE49-F238E27FC236}">
                <a16:creationId xmlns:a16="http://schemas.microsoft.com/office/drawing/2014/main" id="{B4BFA721-DA8D-899E-EF53-6D23E0EE18D8}"/>
              </a:ext>
            </a:extLst>
          </p:cNvPr>
          <p:cNvSpPr>
            <a:spLocks noGrp="1"/>
          </p:cNvSpPr>
          <p:nvPr>
            <p:ph type="title"/>
          </p:nvPr>
        </p:nvSpPr>
        <p:spPr/>
        <p:txBody>
          <a:bodyPr/>
          <a:lstStyle/>
          <a:p>
            <a:r>
              <a:rPr lang="en-US" dirty="0">
                <a:solidFill>
                  <a:srgbClr val="0070C0"/>
                </a:solidFill>
              </a:rPr>
              <a:t>The Priorities </a:t>
            </a:r>
          </a:p>
        </p:txBody>
      </p:sp>
      <p:sp>
        <p:nvSpPr>
          <p:cNvPr id="3" name="Content Placeholder 2">
            <a:extLst>
              <a:ext uri="{FF2B5EF4-FFF2-40B4-BE49-F238E27FC236}">
                <a16:creationId xmlns:a16="http://schemas.microsoft.com/office/drawing/2014/main" id="{096E3478-AA39-9D88-90D2-CD0F3F00F89B}"/>
              </a:ext>
            </a:extLst>
          </p:cNvPr>
          <p:cNvSpPr>
            <a:spLocks noGrp="1"/>
          </p:cNvSpPr>
          <p:nvPr>
            <p:ph idx="1"/>
          </p:nvPr>
        </p:nvSpPr>
        <p:spPr/>
        <p:txBody>
          <a:bodyPr/>
          <a:lstStyle/>
          <a:p>
            <a:r>
              <a:rPr lang="en-US" dirty="0"/>
              <a:t>$24 billion budget </a:t>
            </a:r>
            <a:br>
              <a:rPr lang="en-US" dirty="0"/>
            </a:br>
            <a:r>
              <a:rPr lang="en-US" dirty="0"/>
              <a:t>surplus</a:t>
            </a:r>
            <a:br>
              <a:rPr lang="en-US" dirty="0"/>
            </a:br>
            <a:endParaRPr lang="en-US" dirty="0"/>
          </a:p>
          <a:p>
            <a:r>
              <a:rPr lang="en-US" dirty="0"/>
              <a:t>Texas-Size </a:t>
            </a:r>
            <a:br>
              <a:rPr lang="en-US" dirty="0"/>
            </a:br>
            <a:r>
              <a:rPr lang="en-US" dirty="0"/>
              <a:t>Investment in Water</a:t>
            </a:r>
            <a:br>
              <a:rPr lang="en-US" dirty="0"/>
            </a:br>
            <a:endParaRPr lang="en-US" dirty="0"/>
          </a:p>
          <a:p>
            <a:r>
              <a:rPr lang="en-US" dirty="0"/>
              <a:t>Priority #7</a:t>
            </a:r>
          </a:p>
        </p:txBody>
      </p:sp>
      <p:sp>
        <p:nvSpPr>
          <p:cNvPr id="4" name="Text Placeholder 3">
            <a:extLst>
              <a:ext uri="{FF2B5EF4-FFF2-40B4-BE49-F238E27FC236}">
                <a16:creationId xmlns:a16="http://schemas.microsoft.com/office/drawing/2014/main" id="{9A0C4A69-186F-8EBF-E6A2-0B0B7AA05B06}"/>
              </a:ext>
            </a:extLst>
          </p:cNvPr>
          <p:cNvSpPr>
            <a:spLocks noGrp="1"/>
          </p:cNvSpPr>
          <p:nvPr>
            <p:ph type="body" sz="quarter" idx="10"/>
          </p:nvPr>
        </p:nvSpPr>
        <p:spPr/>
        <p:txBody>
          <a:bodyPr>
            <a:normAutofit fontScale="92500" lnSpcReduction="20000"/>
          </a:bodyPr>
          <a:lstStyle/>
          <a:p>
            <a:endParaRPr lang="en-US"/>
          </a:p>
        </p:txBody>
      </p:sp>
      <p:pic>
        <p:nvPicPr>
          <p:cNvPr id="6" name="Picture 5">
            <a:extLst>
              <a:ext uri="{FF2B5EF4-FFF2-40B4-BE49-F238E27FC236}">
                <a16:creationId xmlns:a16="http://schemas.microsoft.com/office/drawing/2014/main" id="{12AD3929-D116-FA22-E54C-69E7A481DEA8}"/>
              </a:ext>
            </a:extLst>
          </p:cNvPr>
          <p:cNvPicPr>
            <a:picLocks noChangeAspect="1"/>
          </p:cNvPicPr>
          <p:nvPr/>
        </p:nvPicPr>
        <p:blipFill>
          <a:blip r:embed="rId4"/>
          <a:stretch>
            <a:fillRect/>
          </a:stretch>
        </p:blipFill>
        <p:spPr>
          <a:xfrm>
            <a:off x="4826179" y="1815102"/>
            <a:ext cx="7413668" cy="3933872"/>
          </a:xfrm>
          <a:prstGeom prst="rect">
            <a:avLst/>
          </a:prstGeom>
        </p:spPr>
      </p:pic>
      <p:pic>
        <p:nvPicPr>
          <p:cNvPr id="9" name="Picture 8">
            <a:extLst>
              <a:ext uri="{FF2B5EF4-FFF2-40B4-BE49-F238E27FC236}">
                <a16:creationId xmlns:a16="http://schemas.microsoft.com/office/drawing/2014/main" id="{9E13D072-20E4-FF34-DD81-414AE36CC3C9}"/>
              </a:ext>
            </a:extLst>
          </p:cNvPr>
          <p:cNvPicPr>
            <a:picLocks noChangeAspect="1"/>
          </p:cNvPicPr>
          <p:nvPr/>
        </p:nvPicPr>
        <p:blipFill>
          <a:blip r:embed="rId5"/>
          <a:stretch>
            <a:fillRect/>
          </a:stretch>
        </p:blipFill>
        <p:spPr>
          <a:xfrm rot="492483">
            <a:off x="5655359" y="337285"/>
            <a:ext cx="4330923" cy="560733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1504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B1AD1-6678-C8DE-F49B-B21691AD45D5}"/>
            </a:ext>
          </a:extLst>
        </p:cNvPr>
        <p:cNvGrpSpPr/>
        <p:nvPr/>
      </p:nvGrpSpPr>
      <p:grpSpPr>
        <a:xfrm>
          <a:off x="0" y="0"/>
          <a:ext cx="0" cy="0"/>
          <a:chOff x="0" y="0"/>
          <a:chExt cx="0" cy="0"/>
        </a:xfrm>
      </p:grpSpPr>
      <p:sp>
        <p:nvSpPr>
          <p:cNvPr id="11" name="Text Placeholder 3">
            <a:extLst>
              <a:ext uri="{FF2B5EF4-FFF2-40B4-BE49-F238E27FC236}">
                <a16:creationId xmlns:a16="http://schemas.microsoft.com/office/drawing/2014/main" id="{1EAC3520-5691-F26A-774B-C7622867E142}"/>
              </a:ext>
            </a:extLst>
          </p:cNvPr>
          <p:cNvSpPr txBox="1">
            <a:spLocks/>
          </p:cNvSpPr>
          <p:nvPr/>
        </p:nvSpPr>
        <p:spPr>
          <a:xfrm>
            <a:off x="8272829" y="-18481"/>
            <a:ext cx="4042945" cy="6858000"/>
          </a:xfrm>
          <a:prstGeom prst="rect">
            <a:avLst/>
          </a:prstGeom>
          <a:solidFill>
            <a:srgbClr val="2465CD"/>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3" name="object 3">
            <a:extLst>
              <a:ext uri="{FF2B5EF4-FFF2-40B4-BE49-F238E27FC236}">
                <a16:creationId xmlns:a16="http://schemas.microsoft.com/office/drawing/2014/main" id="{B06FDE89-7F46-CD0D-41D3-5A7D9D81B58E}"/>
              </a:ext>
            </a:extLst>
          </p:cNvPr>
          <p:cNvSpPr/>
          <p:nvPr/>
        </p:nvSpPr>
        <p:spPr>
          <a:xfrm>
            <a:off x="249936" y="545591"/>
            <a:ext cx="1216152" cy="665988"/>
          </a:xfrm>
          <a:prstGeom prst="rect">
            <a:avLst/>
          </a:prstGeom>
          <a:blipFill>
            <a:blip r:embed="rId3" cstate="print"/>
            <a:stretch>
              <a:fillRect/>
            </a:stretch>
          </a:blipFill>
        </p:spPr>
        <p:txBody>
          <a:bodyPr wrap="square" lIns="0" tIns="0" rIns="0" bIns="0" rtlCol="0"/>
          <a:lstStyle/>
          <a:p>
            <a:endParaRPr/>
          </a:p>
        </p:txBody>
      </p:sp>
      <p:sp>
        <p:nvSpPr>
          <p:cNvPr id="4" name="object 4">
            <a:extLst>
              <a:ext uri="{FF2B5EF4-FFF2-40B4-BE49-F238E27FC236}">
                <a16:creationId xmlns:a16="http://schemas.microsoft.com/office/drawing/2014/main" id="{D0D872E3-4A16-6A24-C7BB-5050F045F092}"/>
              </a:ext>
            </a:extLst>
          </p:cNvPr>
          <p:cNvSpPr txBox="1"/>
          <p:nvPr/>
        </p:nvSpPr>
        <p:spPr>
          <a:xfrm>
            <a:off x="1949081" y="1211579"/>
            <a:ext cx="5350510" cy="452120"/>
          </a:xfrm>
          <a:prstGeom prst="rect">
            <a:avLst/>
          </a:prstGeom>
        </p:spPr>
        <p:txBody>
          <a:bodyPr vert="horz" wrap="square" lIns="0" tIns="12065" rIns="0" bIns="0" rtlCol="0">
            <a:spAutoFit/>
          </a:bodyPr>
          <a:lstStyle/>
          <a:p>
            <a:pPr marL="12700">
              <a:lnSpc>
                <a:spcPct val="100000"/>
              </a:lnSpc>
              <a:spcBef>
                <a:spcPts val="95"/>
              </a:spcBef>
            </a:pPr>
            <a:r>
              <a:rPr sz="2800" spc="-10" dirty="0">
                <a:latin typeface="Calibri"/>
                <a:cs typeface="Calibri"/>
              </a:rPr>
              <a:t>House </a:t>
            </a:r>
            <a:r>
              <a:rPr sz="2800" spc="-5" dirty="0">
                <a:latin typeface="Calibri"/>
                <a:cs typeface="Calibri"/>
              </a:rPr>
              <a:t>Natural Resources</a:t>
            </a:r>
            <a:r>
              <a:rPr sz="2800" spc="50" dirty="0">
                <a:latin typeface="Calibri"/>
                <a:cs typeface="Calibri"/>
              </a:rPr>
              <a:t> </a:t>
            </a:r>
            <a:r>
              <a:rPr sz="2800" spc="-10" dirty="0">
                <a:latin typeface="Calibri"/>
                <a:cs typeface="Calibri"/>
              </a:rPr>
              <a:t>Committee</a:t>
            </a:r>
            <a:endParaRPr sz="2800" dirty="0">
              <a:latin typeface="Calibri"/>
              <a:cs typeface="Calibri"/>
            </a:endParaRPr>
          </a:p>
        </p:txBody>
      </p:sp>
      <p:graphicFrame>
        <p:nvGraphicFramePr>
          <p:cNvPr id="7" name="object 7">
            <a:extLst>
              <a:ext uri="{FF2B5EF4-FFF2-40B4-BE49-F238E27FC236}">
                <a16:creationId xmlns:a16="http://schemas.microsoft.com/office/drawing/2014/main" id="{BC14E683-F51A-8D6E-3154-B5A7FE4F1C42}"/>
              </a:ext>
            </a:extLst>
          </p:cNvPr>
          <p:cNvGraphicFramePr>
            <a:graphicFrameLocks noGrp="1"/>
          </p:cNvGraphicFramePr>
          <p:nvPr/>
        </p:nvGraphicFramePr>
        <p:xfrm>
          <a:off x="1088847" y="2211505"/>
          <a:ext cx="6068774" cy="4372175"/>
        </p:xfrm>
        <a:graphic>
          <a:graphicData uri="http://schemas.openxmlformats.org/drawingml/2006/table">
            <a:tbl>
              <a:tblPr firstRow="1" bandRow="1">
                <a:tableStyleId>{2D5ABB26-0587-4C30-8999-92F81FD0307C}</a:tableStyleId>
              </a:tblPr>
              <a:tblGrid>
                <a:gridCol w="2352842">
                  <a:extLst>
                    <a:ext uri="{9D8B030D-6E8A-4147-A177-3AD203B41FA5}">
                      <a16:colId xmlns:a16="http://schemas.microsoft.com/office/drawing/2014/main" val="20000"/>
                    </a:ext>
                  </a:extLst>
                </a:gridCol>
                <a:gridCol w="3715932">
                  <a:extLst>
                    <a:ext uri="{9D8B030D-6E8A-4147-A177-3AD203B41FA5}">
                      <a16:colId xmlns:a16="http://schemas.microsoft.com/office/drawing/2014/main" val="20001"/>
                    </a:ext>
                  </a:extLst>
                </a:gridCol>
              </a:tblGrid>
              <a:tr h="304800">
                <a:tc>
                  <a:txBody>
                    <a:bodyPr/>
                    <a:lstStyle/>
                    <a:p>
                      <a:pPr marL="127000">
                        <a:lnSpc>
                          <a:spcPct val="100000"/>
                        </a:lnSpc>
                        <a:spcBef>
                          <a:spcPts val="5"/>
                        </a:spcBef>
                      </a:pPr>
                      <a:endParaRPr sz="1600" dirty="0">
                        <a:latin typeface="Verdana"/>
                        <a:cs typeface="Verdana"/>
                      </a:endParaRPr>
                    </a:p>
                  </a:txBody>
                  <a:tcPr marL="0" marR="0" marT="635" marB="0"/>
                </a:tc>
                <a:tc>
                  <a:txBody>
                    <a:bodyPr/>
                    <a:lstStyle/>
                    <a:p>
                      <a:pPr marL="999490">
                        <a:lnSpc>
                          <a:spcPct val="100000"/>
                        </a:lnSpc>
                        <a:spcBef>
                          <a:spcPts val="5"/>
                        </a:spcBef>
                      </a:pPr>
                      <a:endParaRPr sz="1600" dirty="0">
                        <a:latin typeface="Verdana"/>
                        <a:cs typeface="Verdana"/>
                      </a:endParaRPr>
                    </a:p>
                  </a:txBody>
                  <a:tcPr marL="0" marR="0" marT="635" marB="0"/>
                </a:tc>
                <a:extLst>
                  <a:ext uri="{0D108BD9-81ED-4DB2-BD59-A6C34878D82A}">
                    <a16:rowId xmlns:a16="http://schemas.microsoft.com/office/drawing/2014/main" val="10000"/>
                  </a:ext>
                </a:extLst>
              </a:tr>
              <a:tr h="368300">
                <a:tc>
                  <a:txBody>
                    <a:bodyPr/>
                    <a:lstStyle/>
                    <a:p>
                      <a:pPr marL="127000">
                        <a:lnSpc>
                          <a:spcPct val="100000"/>
                        </a:lnSpc>
                        <a:spcBef>
                          <a:spcPts val="515"/>
                        </a:spcBef>
                      </a:pPr>
                      <a:endParaRPr sz="1600">
                        <a:latin typeface="Verdana"/>
                        <a:cs typeface="Verdana"/>
                      </a:endParaRPr>
                    </a:p>
                  </a:txBody>
                  <a:tcPr marL="0" marR="0" marT="65404" marB="0"/>
                </a:tc>
                <a:tc>
                  <a:txBody>
                    <a:bodyPr/>
                    <a:lstStyle/>
                    <a:p>
                      <a:pPr marL="999490">
                        <a:lnSpc>
                          <a:spcPct val="100000"/>
                        </a:lnSpc>
                        <a:spcBef>
                          <a:spcPts val="515"/>
                        </a:spcBef>
                      </a:pPr>
                      <a:endParaRPr lang="en-US" sz="1600" dirty="0">
                        <a:latin typeface="Verdana"/>
                        <a:cs typeface="Verdana"/>
                      </a:endParaRPr>
                    </a:p>
                  </a:txBody>
                  <a:tcPr marL="0" marR="0" marT="65404" marB="0"/>
                </a:tc>
                <a:extLst>
                  <a:ext uri="{0D108BD9-81ED-4DB2-BD59-A6C34878D82A}">
                    <a16:rowId xmlns:a16="http://schemas.microsoft.com/office/drawing/2014/main" val="10001"/>
                  </a:ext>
                </a:extLst>
              </a:tr>
              <a:tr h="368300">
                <a:tc>
                  <a:txBody>
                    <a:bodyPr/>
                    <a:lstStyle/>
                    <a:p>
                      <a:pPr marL="127000">
                        <a:lnSpc>
                          <a:spcPct val="100000"/>
                        </a:lnSpc>
                        <a:spcBef>
                          <a:spcPts val="515"/>
                        </a:spcBef>
                      </a:pPr>
                      <a:endParaRPr sz="1600">
                        <a:latin typeface="Verdana"/>
                        <a:cs typeface="Verdana"/>
                      </a:endParaRPr>
                    </a:p>
                  </a:txBody>
                  <a:tcPr marL="0" marR="0" marT="65404" marB="0"/>
                </a:tc>
                <a:tc>
                  <a:txBody>
                    <a:bodyPr/>
                    <a:lstStyle/>
                    <a:p>
                      <a:pPr marL="999490">
                        <a:lnSpc>
                          <a:spcPct val="100000"/>
                        </a:lnSpc>
                        <a:spcBef>
                          <a:spcPts val="515"/>
                        </a:spcBef>
                      </a:pPr>
                      <a:endParaRPr sz="1600" dirty="0">
                        <a:solidFill>
                          <a:srgbClr val="C00000"/>
                        </a:solidFill>
                        <a:latin typeface="Verdana"/>
                        <a:cs typeface="Verdana"/>
                      </a:endParaRPr>
                    </a:p>
                  </a:txBody>
                  <a:tcPr marL="0" marR="0" marT="65404" marB="0"/>
                </a:tc>
                <a:extLst>
                  <a:ext uri="{0D108BD9-81ED-4DB2-BD59-A6C34878D82A}">
                    <a16:rowId xmlns:a16="http://schemas.microsoft.com/office/drawing/2014/main" val="10002"/>
                  </a:ext>
                </a:extLst>
              </a:tr>
              <a:tr h="368300">
                <a:tc>
                  <a:txBody>
                    <a:bodyPr/>
                    <a:lstStyle/>
                    <a:p>
                      <a:pPr marL="127000">
                        <a:lnSpc>
                          <a:spcPct val="100000"/>
                        </a:lnSpc>
                        <a:spcBef>
                          <a:spcPts val="515"/>
                        </a:spcBef>
                      </a:pPr>
                      <a:endParaRPr sz="1600" dirty="0">
                        <a:latin typeface="Verdana"/>
                        <a:cs typeface="Verdana"/>
                      </a:endParaRPr>
                    </a:p>
                  </a:txBody>
                  <a:tcPr marL="0" marR="0" marT="65404" marB="0"/>
                </a:tc>
                <a:tc>
                  <a:txBody>
                    <a:bodyPr/>
                    <a:lstStyle/>
                    <a:p>
                      <a:pPr marL="999490">
                        <a:lnSpc>
                          <a:spcPct val="100000"/>
                        </a:lnSpc>
                        <a:spcBef>
                          <a:spcPts val="515"/>
                        </a:spcBef>
                      </a:pPr>
                      <a:endParaRPr sz="1600" dirty="0">
                        <a:solidFill>
                          <a:srgbClr val="C00000"/>
                        </a:solidFill>
                        <a:latin typeface="Verdana"/>
                        <a:cs typeface="Verdana"/>
                      </a:endParaRPr>
                    </a:p>
                  </a:txBody>
                  <a:tcPr marL="0" marR="0" marT="65404" marB="0"/>
                </a:tc>
                <a:extLst>
                  <a:ext uri="{0D108BD9-81ED-4DB2-BD59-A6C34878D82A}">
                    <a16:rowId xmlns:a16="http://schemas.microsoft.com/office/drawing/2014/main" val="10003"/>
                  </a:ext>
                </a:extLst>
              </a:tr>
              <a:tr h="368300">
                <a:tc>
                  <a:txBody>
                    <a:bodyPr/>
                    <a:lstStyle/>
                    <a:p>
                      <a:pPr>
                        <a:lnSpc>
                          <a:spcPct val="100000"/>
                        </a:lnSpc>
                      </a:pPr>
                      <a:endParaRPr sz="1900">
                        <a:latin typeface="Times New Roman"/>
                        <a:cs typeface="Times New Roman"/>
                      </a:endParaRPr>
                    </a:p>
                  </a:txBody>
                  <a:tcPr marL="0" marR="0" marT="0" marB="0"/>
                </a:tc>
                <a:tc>
                  <a:txBody>
                    <a:bodyPr/>
                    <a:lstStyle/>
                    <a:p>
                      <a:pPr marL="999490">
                        <a:lnSpc>
                          <a:spcPct val="100000"/>
                        </a:lnSpc>
                        <a:spcBef>
                          <a:spcPts val="509"/>
                        </a:spcBef>
                      </a:pPr>
                      <a:endParaRPr sz="1600" dirty="0">
                        <a:solidFill>
                          <a:srgbClr val="C00000"/>
                        </a:solidFill>
                        <a:latin typeface="Verdana"/>
                        <a:cs typeface="Verdana"/>
                      </a:endParaRPr>
                    </a:p>
                  </a:txBody>
                  <a:tcPr marL="0" marR="0" marT="64769" marB="0"/>
                </a:tc>
                <a:extLst>
                  <a:ext uri="{0D108BD9-81ED-4DB2-BD59-A6C34878D82A}">
                    <a16:rowId xmlns:a16="http://schemas.microsoft.com/office/drawing/2014/main" val="10004"/>
                  </a:ext>
                </a:extLst>
              </a:tr>
              <a:tr h="368300">
                <a:tc>
                  <a:txBody>
                    <a:bodyPr/>
                    <a:lstStyle/>
                    <a:p>
                      <a:pPr>
                        <a:lnSpc>
                          <a:spcPct val="100000"/>
                        </a:lnSpc>
                      </a:pPr>
                      <a:endParaRPr sz="1900" dirty="0">
                        <a:latin typeface="Times New Roman"/>
                        <a:cs typeface="Times New Roman"/>
                      </a:endParaRPr>
                    </a:p>
                  </a:txBody>
                  <a:tcPr marL="0" marR="0" marT="0" marB="0"/>
                </a:tc>
                <a:tc>
                  <a:txBody>
                    <a:bodyPr/>
                    <a:lstStyle/>
                    <a:p>
                      <a:pPr marL="999490">
                        <a:lnSpc>
                          <a:spcPct val="100000"/>
                        </a:lnSpc>
                        <a:spcBef>
                          <a:spcPts val="515"/>
                        </a:spcBef>
                      </a:pPr>
                      <a:endParaRPr sz="1600" dirty="0">
                        <a:latin typeface="Verdana"/>
                        <a:cs typeface="Verdana"/>
                      </a:endParaRPr>
                    </a:p>
                  </a:txBody>
                  <a:tcPr marL="0" marR="0" marT="65404" marB="0"/>
                </a:tc>
                <a:extLst>
                  <a:ext uri="{0D108BD9-81ED-4DB2-BD59-A6C34878D82A}">
                    <a16:rowId xmlns:a16="http://schemas.microsoft.com/office/drawing/2014/main" val="10005"/>
                  </a:ext>
                </a:extLst>
              </a:tr>
              <a:tr h="368300">
                <a:tc>
                  <a:txBody>
                    <a:bodyPr/>
                    <a:lstStyle/>
                    <a:p>
                      <a:pPr>
                        <a:lnSpc>
                          <a:spcPct val="100000"/>
                        </a:lnSpc>
                      </a:pPr>
                      <a:endParaRPr sz="1900">
                        <a:latin typeface="Times New Roman"/>
                        <a:cs typeface="Times New Roman"/>
                      </a:endParaRPr>
                    </a:p>
                  </a:txBody>
                  <a:tcPr marL="0" marR="0" marT="0" marB="0"/>
                </a:tc>
                <a:tc>
                  <a:txBody>
                    <a:bodyPr/>
                    <a:lstStyle/>
                    <a:p>
                      <a:pPr marL="999490">
                        <a:lnSpc>
                          <a:spcPct val="100000"/>
                        </a:lnSpc>
                        <a:spcBef>
                          <a:spcPts val="515"/>
                        </a:spcBef>
                      </a:pPr>
                      <a:endParaRPr sz="1600" dirty="0">
                        <a:solidFill>
                          <a:srgbClr val="2465CD"/>
                        </a:solidFill>
                        <a:latin typeface="Verdana"/>
                        <a:cs typeface="Verdana"/>
                      </a:endParaRPr>
                    </a:p>
                  </a:txBody>
                  <a:tcPr marL="0" marR="0" marT="65404" marB="0"/>
                </a:tc>
                <a:extLst>
                  <a:ext uri="{0D108BD9-81ED-4DB2-BD59-A6C34878D82A}">
                    <a16:rowId xmlns:a16="http://schemas.microsoft.com/office/drawing/2014/main" val="10006"/>
                  </a:ext>
                </a:extLst>
              </a:tr>
              <a:tr h="368300">
                <a:tc>
                  <a:txBody>
                    <a:bodyPr/>
                    <a:lstStyle/>
                    <a:p>
                      <a:pPr>
                        <a:lnSpc>
                          <a:spcPct val="100000"/>
                        </a:lnSpc>
                      </a:pPr>
                      <a:endParaRPr sz="1900">
                        <a:latin typeface="Times New Roman"/>
                        <a:cs typeface="Times New Roman"/>
                      </a:endParaRPr>
                    </a:p>
                  </a:txBody>
                  <a:tcPr marL="0" marR="0" marT="0" marB="0"/>
                </a:tc>
                <a:tc>
                  <a:txBody>
                    <a:bodyPr/>
                    <a:lstStyle/>
                    <a:p>
                      <a:pPr marL="999490">
                        <a:lnSpc>
                          <a:spcPct val="100000"/>
                        </a:lnSpc>
                        <a:spcBef>
                          <a:spcPts val="515"/>
                        </a:spcBef>
                      </a:pPr>
                      <a:endParaRPr sz="1600" dirty="0">
                        <a:solidFill>
                          <a:srgbClr val="C00000"/>
                        </a:solidFill>
                        <a:latin typeface="Verdana"/>
                        <a:cs typeface="Verdana"/>
                      </a:endParaRPr>
                    </a:p>
                  </a:txBody>
                  <a:tcPr marL="0" marR="0" marT="65404" marB="0"/>
                </a:tc>
                <a:extLst>
                  <a:ext uri="{0D108BD9-81ED-4DB2-BD59-A6C34878D82A}">
                    <a16:rowId xmlns:a16="http://schemas.microsoft.com/office/drawing/2014/main" val="10007"/>
                  </a:ext>
                </a:extLst>
              </a:tr>
              <a:tr h="368300">
                <a:tc>
                  <a:txBody>
                    <a:bodyPr/>
                    <a:lstStyle/>
                    <a:p>
                      <a:pPr>
                        <a:lnSpc>
                          <a:spcPct val="100000"/>
                        </a:lnSpc>
                      </a:pPr>
                      <a:endParaRPr sz="1900">
                        <a:latin typeface="Times New Roman"/>
                        <a:cs typeface="Times New Roman"/>
                      </a:endParaRPr>
                    </a:p>
                  </a:txBody>
                  <a:tcPr marL="0" marR="0" marT="0" marB="0"/>
                </a:tc>
                <a:tc>
                  <a:txBody>
                    <a:bodyPr/>
                    <a:lstStyle/>
                    <a:p>
                      <a:pPr marL="999490">
                        <a:lnSpc>
                          <a:spcPct val="100000"/>
                        </a:lnSpc>
                        <a:spcBef>
                          <a:spcPts val="515"/>
                        </a:spcBef>
                      </a:pPr>
                      <a:endParaRPr sz="1600" b="1" dirty="0">
                        <a:solidFill>
                          <a:srgbClr val="C00000"/>
                        </a:solidFill>
                        <a:latin typeface="Verdana"/>
                        <a:cs typeface="Verdana"/>
                      </a:endParaRPr>
                    </a:p>
                  </a:txBody>
                  <a:tcPr marL="0" marR="0" marT="65404" marB="0"/>
                </a:tc>
                <a:extLst>
                  <a:ext uri="{0D108BD9-81ED-4DB2-BD59-A6C34878D82A}">
                    <a16:rowId xmlns:a16="http://schemas.microsoft.com/office/drawing/2014/main" val="10008"/>
                  </a:ext>
                </a:extLst>
              </a:tr>
              <a:tr h="368300">
                <a:tc>
                  <a:txBody>
                    <a:bodyPr/>
                    <a:lstStyle/>
                    <a:p>
                      <a:pPr>
                        <a:lnSpc>
                          <a:spcPct val="100000"/>
                        </a:lnSpc>
                      </a:pPr>
                      <a:endParaRPr sz="1900" dirty="0">
                        <a:latin typeface="Times New Roman"/>
                        <a:cs typeface="Times New Roman"/>
                      </a:endParaRPr>
                    </a:p>
                  </a:txBody>
                  <a:tcPr marL="0" marR="0" marT="0" marB="0"/>
                </a:tc>
                <a:tc>
                  <a:txBody>
                    <a:bodyPr/>
                    <a:lstStyle/>
                    <a:p>
                      <a:pPr marL="999490">
                        <a:lnSpc>
                          <a:spcPct val="100000"/>
                        </a:lnSpc>
                        <a:spcBef>
                          <a:spcPts val="515"/>
                        </a:spcBef>
                      </a:pPr>
                      <a:endParaRPr sz="1600" dirty="0">
                        <a:solidFill>
                          <a:srgbClr val="C00000"/>
                        </a:solidFill>
                        <a:latin typeface="Verdana"/>
                        <a:cs typeface="Verdana"/>
                      </a:endParaRPr>
                    </a:p>
                  </a:txBody>
                  <a:tcPr marL="0" marR="0" marT="65404" marB="0"/>
                </a:tc>
                <a:extLst>
                  <a:ext uri="{0D108BD9-81ED-4DB2-BD59-A6C34878D82A}">
                    <a16:rowId xmlns:a16="http://schemas.microsoft.com/office/drawing/2014/main" val="10009"/>
                  </a:ext>
                </a:extLst>
              </a:tr>
              <a:tr h="447875">
                <a:tc>
                  <a:txBody>
                    <a:bodyPr/>
                    <a:lstStyle/>
                    <a:p>
                      <a:pPr>
                        <a:lnSpc>
                          <a:spcPct val="100000"/>
                        </a:lnSpc>
                      </a:pPr>
                      <a:endParaRPr sz="1900" dirty="0">
                        <a:latin typeface="Times New Roman"/>
                        <a:cs typeface="Times New Roman"/>
                      </a:endParaRPr>
                    </a:p>
                  </a:txBody>
                  <a:tcPr marL="0" marR="0" marT="0" marB="0"/>
                </a:tc>
                <a:tc>
                  <a:txBody>
                    <a:bodyPr/>
                    <a:lstStyle/>
                    <a:p>
                      <a:pPr marL="999490">
                        <a:lnSpc>
                          <a:spcPct val="100000"/>
                        </a:lnSpc>
                        <a:spcBef>
                          <a:spcPts val="515"/>
                        </a:spcBef>
                      </a:pPr>
                      <a:endParaRPr sz="1600" dirty="0">
                        <a:latin typeface="Verdana"/>
                        <a:cs typeface="Verdana"/>
                      </a:endParaRPr>
                    </a:p>
                  </a:txBody>
                  <a:tcPr marL="0" marR="0" marT="65404" marB="0"/>
                </a:tc>
                <a:extLst>
                  <a:ext uri="{0D108BD9-81ED-4DB2-BD59-A6C34878D82A}">
                    <a16:rowId xmlns:a16="http://schemas.microsoft.com/office/drawing/2014/main" val="10010"/>
                  </a:ext>
                </a:extLst>
              </a:tr>
              <a:tr h="304800">
                <a:tc>
                  <a:txBody>
                    <a:bodyPr/>
                    <a:lstStyle/>
                    <a:p>
                      <a:pPr>
                        <a:lnSpc>
                          <a:spcPct val="100000"/>
                        </a:lnSpc>
                      </a:pPr>
                      <a:endParaRPr sz="1900">
                        <a:latin typeface="Times New Roman"/>
                        <a:cs typeface="Times New Roman"/>
                      </a:endParaRPr>
                    </a:p>
                  </a:txBody>
                  <a:tcPr marL="0" marR="0" marT="0" marB="0"/>
                </a:tc>
                <a:tc>
                  <a:txBody>
                    <a:bodyPr/>
                    <a:lstStyle/>
                    <a:p>
                      <a:pPr marL="999490">
                        <a:lnSpc>
                          <a:spcPts val="1835"/>
                        </a:lnSpc>
                        <a:spcBef>
                          <a:spcPts val="515"/>
                        </a:spcBef>
                      </a:pPr>
                      <a:endParaRPr sz="1600" dirty="0">
                        <a:latin typeface="Verdana"/>
                        <a:cs typeface="Verdana"/>
                      </a:endParaRPr>
                    </a:p>
                  </a:txBody>
                  <a:tcPr marL="0" marR="0" marT="65404" marB="0"/>
                </a:tc>
                <a:extLst>
                  <a:ext uri="{0D108BD9-81ED-4DB2-BD59-A6C34878D82A}">
                    <a16:rowId xmlns:a16="http://schemas.microsoft.com/office/drawing/2014/main" val="10011"/>
                  </a:ext>
                </a:extLst>
              </a:tr>
            </a:tbl>
          </a:graphicData>
        </a:graphic>
      </p:graphicFrame>
      <p:pic>
        <p:nvPicPr>
          <p:cNvPr id="10" name="Picture 9">
            <a:extLst>
              <a:ext uri="{FF2B5EF4-FFF2-40B4-BE49-F238E27FC236}">
                <a16:creationId xmlns:a16="http://schemas.microsoft.com/office/drawing/2014/main" id="{C714A700-9EF1-7AFC-2665-B18AF506E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2682" y="290153"/>
            <a:ext cx="4057850" cy="4003985"/>
          </a:xfrm>
          <a:prstGeom prst="rect">
            <a:avLst/>
          </a:prstGeom>
        </p:spPr>
      </p:pic>
      <p:sp>
        <p:nvSpPr>
          <p:cNvPr id="16" name="object 5">
            <a:extLst>
              <a:ext uri="{FF2B5EF4-FFF2-40B4-BE49-F238E27FC236}">
                <a16:creationId xmlns:a16="http://schemas.microsoft.com/office/drawing/2014/main" id="{702B3229-709A-A5DE-57E3-0DA34924BB0B}"/>
              </a:ext>
            </a:extLst>
          </p:cNvPr>
          <p:cNvSpPr txBox="1">
            <a:spLocks/>
          </p:cNvSpPr>
          <p:nvPr/>
        </p:nvSpPr>
        <p:spPr>
          <a:xfrm>
            <a:off x="1953839" y="274320"/>
            <a:ext cx="5861050" cy="1089401"/>
          </a:xfrm>
          <a:prstGeom prst="rect">
            <a:avLst/>
          </a:prstGeom>
        </p:spPr>
        <p:txBody>
          <a:bodyPr vert="horz" wrap="square" lIns="0" tIns="12065"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ts val="3010"/>
              </a:lnSpc>
              <a:spcBef>
                <a:spcPts val="95"/>
              </a:spcBef>
            </a:pPr>
            <a:r>
              <a:rPr lang="en-US" sz="2800" spc="-10" dirty="0">
                <a:solidFill>
                  <a:srgbClr val="006FC0"/>
                </a:solidFill>
              </a:rPr>
              <a:t>88th Texas Legislative Session:</a:t>
            </a:r>
          </a:p>
          <a:p>
            <a:pPr marL="12700">
              <a:lnSpc>
                <a:spcPts val="5410"/>
              </a:lnSpc>
            </a:pPr>
            <a:r>
              <a:rPr lang="en-US" sz="4800" dirty="0">
                <a:solidFill>
                  <a:srgbClr val="006FC0"/>
                </a:solidFill>
                <a:latin typeface="Calibri"/>
                <a:cs typeface="Calibri"/>
              </a:rPr>
              <a:t>Water Leadership</a:t>
            </a:r>
            <a:endParaRPr lang="en-US" sz="4800" dirty="0">
              <a:latin typeface="Calibri"/>
              <a:cs typeface="Calibri"/>
            </a:endParaRPr>
          </a:p>
        </p:txBody>
      </p:sp>
      <p:sp>
        <p:nvSpPr>
          <p:cNvPr id="2" name="TextBox 1">
            <a:extLst>
              <a:ext uri="{FF2B5EF4-FFF2-40B4-BE49-F238E27FC236}">
                <a16:creationId xmlns:a16="http://schemas.microsoft.com/office/drawing/2014/main" id="{B69F72E3-932E-D047-EF6E-85C6BF378705}"/>
              </a:ext>
            </a:extLst>
          </p:cNvPr>
          <p:cNvSpPr txBox="1"/>
          <p:nvPr/>
        </p:nvSpPr>
        <p:spPr>
          <a:xfrm>
            <a:off x="1159947" y="1846098"/>
            <a:ext cx="6654942" cy="4939814"/>
          </a:xfrm>
          <a:prstGeom prst="rect">
            <a:avLst/>
          </a:prstGeom>
          <a:noFill/>
        </p:spPr>
        <p:txBody>
          <a:bodyPr wrap="square" rtlCol="0">
            <a:spAutoFit/>
          </a:bodyPr>
          <a:lstStyle/>
          <a:p>
            <a:r>
              <a:rPr lang="en-US" sz="2300" b="1" dirty="0"/>
              <a:t>Position</a:t>
            </a:r>
            <a:r>
              <a:rPr lang="en-US" sz="2300" dirty="0"/>
              <a:t>		</a:t>
            </a:r>
            <a:r>
              <a:rPr lang="en-US" sz="2300" b="1" dirty="0"/>
              <a:t>Member</a:t>
            </a:r>
          </a:p>
          <a:p>
            <a:r>
              <a:rPr lang="en-US" sz="2300" b="1" dirty="0"/>
              <a:t>Chair</a:t>
            </a:r>
            <a:r>
              <a:rPr lang="en-US" sz="2300" dirty="0"/>
              <a:t>			</a:t>
            </a:r>
            <a:r>
              <a:rPr lang="en-US" sz="2300" b="1" dirty="0"/>
              <a:t>Rep. Cody Harris</a:t>
            </a:r>
          </a:p>
          <a:p>
            <a:r>
              <a:rPr lang="en-US" sz="2300" b="1" dirty="0"/>
              <a:t>Vice Chair:</a:t>
            </a:r>
            <a:r>
              <a:rPr lang="en-US" sz="2300" dirty="0"/>
              <a:t>		</a:t>
            </a:r>
            <a:r>
              <a:rPr lang="en-US" sz="2300" b="1" dirty="0"/>
              <a:t>Rep. Armando Martinez</a:t>
            </a:r>
          </a:p>
          <a:p>
            <a:endParaRPr lang="en-US" sz="2300" dirty="0"/>
          </a:p>
          <a:p>
            <a:r>
              <a:rPr lang="en-US" sz="2300" b="1" dirty="0"/>
              <a:t>Members:</a:t>
            </a:r>
            <a:r>
              <a:rPr lang="en-US" sz="2300" dirty="0"/>
              <a:t>		</a:t>
            </a:r>
            <a:r>
              <a:rPr lang="en-US" sz="2000" dirty="0"/>
              <a:t>Rep. Trent Ashby</a:t>
            </a:r>
          </a:p>
          <a:p>
            <a:r>
              <a:rPr lang="en-US" sz="2000" dirty="0"/>
              <a:t>			Rep. Jeff Barry</a:t>
            </a:r>
          </a:p>
          <a:p>
            <a:r>
              <a:rPr lang="en-US" sz="2000" dirty="0"/>
              <a:t>			Rep. Cecil Bell			    </a:t>
            </a:r>
            <a:br>
              <a:rPr lang="en-US" sz="2000" dirty="0"/>
            </a:br>
            <a:r>
              <a:rPr lang="en-US" sz="2000" dirty="0"/>
              <a:t>                                                    Rep. Brad Buckley</a:t>
            </a:r>
          </a:p>
          <a:p>
            <a:r>
              <a:rPr lang="en-US" sz="2000" dirty="0"/>
              <a:t>			Rep. Caroline Fairly</a:t>
            </a:r>
          </a:p>
          <a:p>
            <a:r>
              <a:rPr lang="en-US" sz="2000" dirty="0"/>
              <a:t>			Rep. Erin Elizabeth Gamez</a:t>
            </a:r>
          </a:p>
          <a:p>
            <a:r>
              <a:rPr lang="en-US" sz="2000" dirty="0"/>
              <a:t>			Rep. Josey Garcia</a:t>
            </a:r>
          </a:p>
          <a:p>
            <a:r>
              <a:rPr lang="en-US" sz="2000" dirty="0"/>
              <a:t>			Rep Mary E. Gonzalez</a:t>
            </a:r>
            <a:br>
              <a:rPr lang="en-US" sz="2000" dirty="0"/>
            </a:br>
            <a:r>
              <a:rPr lang="en-US" sz="2000" dirty="0"/>
              <a:t>                                                    Rep Ramon Romero, Jr</a:t>
            </a:r>
            <a:br>
              <a:rPr lang="en-US" sz="2000" dirty="0"/>
            </a:br>
            <a:r>
              <a:rPr lang="en-US" sz="2000" dirty="0"/>
              <a:t>                                                    Rep Denise Villalobos</a:t>
            </a:r>
          </a:p>
          <a:p>
            <a:r>
              <a:rPr lang="en-US" sz="2000" dirty="0"/>
              <a:t>			Rep. Erin Zwiener	</a:t>
            </a:r>
          </a:p>
        </p:txBody>
      </p:sp>
      <p:pic>
        <p:nvPicPr>
          <p:cNvPr id="6" name="Picture 2" descr="Representative Harris, Cody">
            <a:extLst>
              <a:ext uri="{FF2B5EF4-FFF2-40B4-BE49-F238E27FC236}">
                <a16:creationId xmlns:a16="http://schemas.microsoft.com/office/drawing/2014/main" id="{137DCFD2-BA0F-AB33-94E6-75FFB0E6A5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1769" y="4294138"/>
            <a:ext cx="1779838" cy="24917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of Rep. Martinez, Armando">
            <a:extLst>
              <a:ext uri="{FF2B5EF4-FFF2-40B4-BE49-F238E27FC236}">
                <a16:creationId xmlns:a16="http://schemas.microsoft.com/office/drawing/2014/main" id="{2721EBB9-B9F6-87AC-E595-73A6862455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2161" y="4347745"/>
            <a:ext cx="1779839" cy="249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9208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17666</TotalTime>
  <Words>8840</Words>
  <Application>Microsoft Office PowerPoint</Application>
  <PresentationFormat>Widescreen</PresentationFormat>
  <Paragraphs>675</Paragraphs>
  <Slides>41</Slides>
  <Notes>36</Notes>
  <HiddenSlides>2</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41</vt:i4>
      </vt:variant>
    </vt:vector>
  </HeadingPairs>
  <TitlesOfParts>
    <vt:vector size="59" baseType="lpstr">
      <vt:lpstr>Aptos</vt:lpstr>
      <vt:lpstr>Aptos Display</vt:lpstr>
      <vt:lpstr>Arial</vt:lpstr>
      <vt:lpstr>Calibri</vt:lpstr>
      <vt:lpstr>Courier</vt:lpstr>
      <vt:lpstr>Georgia</vt:lpstr>
      <vt:lpstr>Lora</vt:lpstr>
      <vt:lpstr>Mark Pro Book</vt:lpstr>
      <vt:lpstr>Montserrat</vt:lpstr>
      <vt:lpstr>Open Sans</vt:lpstr>
      <vt:lpstr>proxima-nova</vt:lpstr>
      <vt:lpstr>PT Serif</vt:lpstr>
      <vt:lpstr>Source Sans Pro Web</vt:lpstr>
      <vt:lpstr>TiemposText</vt:lpstr>
      <vt:lpstr>Times New Roman</vt:lpstr>
      <vt:lpstr>verdana</vt:lpstr>
      <vt:lpstr>verdana</vt:lpstr>
      <vt:lpstr>Office Theme</vt:lpstr>
      <vt:lpstr>PowerPoint Presentation</vt:lpstr>
      <vt:lpstr>PowerPoint Presentation</vt:lpstr>
      <vt:lpstr>88th Regular Session of the Texas Legislature:  </vt:lpstr>
      <vt:lpstr>PowerPoint Presentation</vt:lpstr>
      <vt:lpstr>PowerPoint Presentation</vt:lpstr>
      <vt:lpstr>PowerPoint Presentation</vt:lpstr>
      <vt:lpstr>PowerPoint Presentation</vt:lpstr>
      <vt:lpstr>The Priorities </vt:lpstr>
      <vt:lpstr>PowerPoint Presentation</vt:lpstr>
      <vt:lpstr>88th Texas Legislative Session: New and Familiar Faces</vt:lpstr>
      <vt:lpstr>PowerPoint Presentation</vt:lpstr>
      <vt:lpstr>PowerPoint Presentation</vt:lpstr>
      <vt:lpstr>PowerPoint Presentation</vt:lpstr>
      <vt:lpstr>PowerPoint Presentation</vt:lpstr>
      <vt:lpstr>PowerPoint Presentation</vt:lpstr>
      <vt:lpstr>89th Legislature PFAS PFAS PFAS…</vt:lpstr>
      <vt:lpstr>PowerPoint Presentation</vt:lpstr>
      <vt:lpstr>89th Texas Legislature Notification, Occupational licensing</vt:lpstr>
      <vt:lpstr>89th Texas Legislature Lobbying, Political Subdivisions, and Government Bodies</vt:lpstr>
      <vt:lpstr>89th Texas Legislature Funding, Research, and Resiliency</vt:lpstr>
      <vt:lpstr>89th Texas Legislature Funding, Research, and Resiliency</vt:lpstr>
      <vt:lpstr>89th Texas Legislature Safety, Green, Hodge Podge</vt:lpstr>
      <vt:lpstr>89th Texas Legislature Resiliency and (Cyber)Security</vt:lpstr>
      <vt:lpstr>89th Texas Legislature Interlocal and International</vt:lpstr>
      <vt:lpstr>89th Texas Legislature Groundwater</vt:lpstr>
      <vt:lpstr>89th Texas Legislature Groundwater</vt:lpstr>
      <vt:lpstr>89th Texas Legislature Reservoirs</vt:lpstr>
      <vt:lpstr>89th Texas Legislature Produced Water/TLAP and Wastewater Regionalization</vt:lpstr>
      <vt:lpstr>89th Texas Legislature Wastewater Regionalization, Discharge, Package Plants/MUDs</vt:lpstr>
      <vt:lpstr>89th Texas Legislature Design Build</vt:lpstr>
      <vt:lpstr>Texas Water Fund</vt:lpstr>
      <vt:lpstr>Texas Water Fund</vt:lpstr>
      <vt:lpstr>New Water Supply Fund</vt:lpstr>
      <vt:lpstr>89th Legislature TWF 2.0: The Perry Plan</vt:lpstr>
      <vt:lpstr>89th Texas Legislature Texas Water Fund</vt:lpstr>
      <vt:lpstr>89th Texas Legislature Texas Water Fund </vt:lpstr>
      <vt:lpstr>Clean Water Funding</vt:lpstr>
      <vt:lpstr>Texas Water Fund</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Julie Nahrgang</dc:creator>
  <cp:lastModifiedBy>Julie Nahrgang</cp:lastModifiedBy>
  <cp:revision>8</cp:revision>
  <dcterms:created xsi:type="dcterms:W3CDTF">2024-10-25T10:17:31Z</dcterms:created>
  <dcterms:modified xsi:type="dcterms:W3CDTF">2025-02-28T14:58:50Z</dcterms:modified>
</cp:coreProperties>
</file>