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modernComment_428_63CED9E6.xml" ContentType="application/vnd.ms-powerpoint.comments+xml"/>
  <Override PartName="/ppt/comments/modernComment_1098_9F210A70.xml" ContentType="application/vnd.ms-powerpoint.comment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81C_76AEEED7.xml" ContentType="application/vnd.ms-powerpoint.comments+xml"/>
  <Override PartName="/ppt/comments/modernComment_14D_61C8E606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9" r:id="rId4"/>
    <p:sldMasterId id="2147483677" r:id="rId5"/>
    <p:sldMasterId id="2147484234" r:id="rId6"/>
  </p:sldMasterIdLst>
  <p:notesMasterIdLst>
    <p:notesMasterId r:id="rId40"/>
  </p:notesMasterIdLst>
  <p:handoutMasterIdLst>
    <p:handoutMasterId r:id="rId41"/>
  </p:handoutMasterIdLst>
  <p:sldIdLst>
    <p:sldId id="1064" r:id="rId7"/>
    <p:sldId id="4248" r:id="rId8"/>
    <p:sldId id="6199" r:id="rId9"/>
    <p:sldId id="6211" r:id="rId10"/>
    <p:sldId id="6198" r:id="rId11"/>
    <p:sldId id="4204" r:id="rId12"/>
    <p:sldId id="6213" r:id="rId13"/>
    <p:sldId id="6200" r:id="rId14"/>
    <p:sldId id="1183" r:id="rId15"/>
    <p:sldId id="6214" r:id="rId16"/>
    <p:sldId id="6182" r:id="rId17"/>
    <p:sldId id="6217" r:id="rId18"/>
    <p:sldId id="6215" r:id="rId19"/>
    <p:sldId id="6206" r:id="rId20"/>
    <p:sldId id="6216" r:id="rId21"/>
    <p:sldId id="6207" r:id="rId22"/>
    <p:sldId id="6208" r:id="rId23"/>
    <p:sldId id="6209" r:id="rId24"/>
    <p:sldId id="6210" r:id="rId25"/>
    <p:sldId id="6212" r:id="rId26"/>
    <p:sldId id="6147" r:id="rId27"/>
    <p:sldId id="6172" r:id="rId28"/>
    <p:sldId id="6203" r:id="rId29"/>
    <p:sldId id="6202" r:id="rId30"/>
    <p:sldId id="6204" r:id="rId31"/>
    <p:sldId id="6205" r:id="rId32"/>
    <p:sldId id="4631" r:id="rId33"/>
    <p:sldId id="6186" r:id="rId34"/>
    <p:sldId id="6187" r:id="rId35"/>
    <p:sldId id="6159" r:id="rId36"/>
    <p:sldId id="6161" r:id="rId37"/>
    <p:sldId id="333" r:id="rId38"/>
    <p:sldId id="33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514A2E-AB0F-812E-8B69-854FDA215429}" name="Joanne Tyson" initials="JT" userId="S::jtyson@brwncald.com::95e60c31-d839-41a7-a4f6-11f963de9936" providerId="AD"/>
  <p188:author id="{4938243C-8946-D214-F865-A56DF99BFDC7}" name="Kristin ONeill" initials="KO" userId="S::KONeill1@BrwnCald.com::0e5088be-bf31-47d8-8202-e0eac82a3c27" providerId="AD"/>
  <p188:author id="{447F5F59-7DBC-8EC7-D2A9-A0714C11B0DD}" name="Jose Jimenez" initials="JJ" userId="S::jjimenez@brwncald.com::d7397eee-b9b8-489b-8d56-af3c79a8e7e9" providerId="AD"/>
  <p188:author id="{7DA58085-D6B2-4873-8586-9C5BC407C166}" name="Jeffrey Lange" initials="JL" userId="S::jlange@brwncald.com::ad649e70-5dbd-42ca-808b-63b4d0b00dd6" providerId="AD"/>
  <p188:author id="{212C39D5-AE0D-CEC1-AC2D-EBF93A353672}" name="Joanne Tyson" initials="JT" userId="S::JTyson@BrwnCald.com::95e60c31-d839-41a7-a4f6-11f963de9936" providerId="AD"/>
  <p188:author id="{8CCD0DE2-1CE2-5AAC-028E-5F4A96CC6C20}" name="Tye Jackson" initials="TJ" userId="S::TJackson@BrwnCald.com::f6976a05-e072-4dd9-8d12-94fdf6e510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A3049"/>
    <a:srgbClr val="FFC233"/>
    <a:srgbClr val="FF3399"/>
    <a:srgbClr val="C0CAC7"/>
    <a:srgbClr val="43525A"/>
    <a:srgbClr val="BED73B"/>
    <a:srgbClr val="909D93"/>
    <a:srgbClr val="332A86"/>
    <a:srgbClr val="B84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FC459C-3BCA-461F-8656-19B2337863FA}" v="1" dt="2023-08-27T14:04:37.376"/>
    <p1510:client id="{2E0818C7-2860-4D6B-8110-4AD8810B02A3}" v="16" dt="2023-06-26T14:55:16.618"/>
    <p1510:client id="{64480EE1-85B1-D0EA-9C9F-9A743B138C44}" v="1" dt="2023-07-12T18:58:51.848"/>
    <p1510:client id="{AC2E569A-71EB-4249-A6F4-C84E41D1B0E5}" v="7485" dt="2023-06-26T14:22:39.152"/>
    <p1510:client id="{D3550C66-B8EC-4CE6-948B-7D5251B3AB35}" v="2" vWet="4" dt="2023-06-26T14:33:41.8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I:\Library\Spreadsheets\MBRCostEvalAll011909rev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I:\Library\Spreadsheets\MBRCostEvalAll011909rev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 MLD O&amp;M Costs</a:t>
            </a:r>
          </a:p>
        </c:rich>
      </c:tx>
      <c:layout>
        <c:manualLayout>
          <c:xMode val="edge"/>
          <c:yMode val="edge"/>
          <c:x val="2.7787808851479783E-2"/>
          <c:y val="3.2546306711661054E-2"/>
        </c:manualLayout>
      </c:layout>
      <c:overlay val="0"/>
    </c:title>
    <c:autoTitleDeleted val="0"/>
    <c:view3D>
      <c:rotX val="15"/>
      <c:rotY val="7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939243705739568"/>
          <c:y val="0.32929330746707186"/>
          <c:w val="0.44512513793354663"/>
          <c:h val="0.35035276317717701"/>
        </c:manualLayout>
      </c:layout>
      <c:pie3DChart>
        <c:varyColors val="1"/>
        <c:ser>
          <c:idx val="0"/>
          <c:order val="0"/>
          <c:tx>
            <c:strRef>
              <c:f>'2 mld Operating Costs'!$M$3</c:f>
              <c:strCache>
                <c:ptCount val="1"/>
              </c:strCache>
            </c:strRef>
          </c:tx>
          <c:explosion val="6"/>
          <c:dLbls>
            <c:dLbl>
              <c:idx val="0"/>
              <c:layout>
                <c:manualLayout>
                  <c:x val="0.1276246719160104"/>
                  <c:y val="-1.627934008248968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4D-451E-A837-7A17E1B7F325}"/>
                </c:ext>
              </c:extLst>
            </c:dLbl>
            <c:dLbl>
              <c:idx val="1"/>
              <c:layout>
                <c:manualLayout>
                  <c:x val="5.2301565752556803E-2"/>
                  <c:y val="0.2379358830146233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4D-451E-A837-7A17E1B7F325}"/>
                </c:ext>
              </c:extLst>
            </c:dLbl>
            <c:dLbl>
              <c:idx val="2"/>
              <c:layout>
                <c:manualLayout>
                  <c:x val="9.1023508914833962E-2"/>
                  <c:y val="1.309486314210724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4D-451E-A837-7A17E1B7F325}"/>
                </c:ext>
              </c:extLst>
            </c:dLbl>
            <c:dLbl>
              <c:idx val="3"/>
              <c:layout>
                <c:manualLayout>
                  <c:x val="-9.0330686034935256E-2"/>
                  <c:y val="0.1732849643794525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4D-451E-A837-7A17E1B7F325}"/>
                </c:ext>
              </c:extLst>
            </c:dLbl>
            <c:dLbl>
              <c:idx val="4"/>
              <c:layout>
                <c:manualLayout>
                  <c:x val="-0.12780805955290078"/>
                  <c:y val="2.274128233970754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4D-451E-A837-7A17E1B7F325}"/>
                </c:ext>
              </c:extLst>
            </c:dLbl>
            <c:dLbl>
              <c:idx val="5"/>
              <c:layout>
                <c:manualLayout>
                  <c:x val="-2.0442347723775938E-2"/>
                  <c:y val="-0.1857450318710162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4D-451E-A837-7A17E1B7F325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'2 mld Operating Costs'!$H$4:$H$9</c:f>
              <c:strCache>
                <c:ptCount val="6"/>
                <c:pt idx="0">
                  <c:v>Elec. Other</c:v>
                </c:pt>
                <c:pt idx="1">
                  <c:v>Process Air</c:v>
                </c:pt>
                <c:pt idx="2">
                  <c:v>Scour Air</c:v>
                </c:pt>
                <c:pt idx="3">
                  <c:v>Chem</c:v>
                </c:pt>
                <c:pt idx="4">
                  <c:v>Memb Repl</c:v>
                </c:pt>
                <c:pt idx="5">
                  <c:v>Labor</c:v>
                </c:pt>
              </c:strCache>
            </c:strRef>
          </c:cat>
          <c:val>
            <c:numRef>
              <c:f>'2 mld Operating Costs'!$M$4:$M$9</c:f>
              <c:numCache>
                <c:formatCode>_("$"* #,##0_);_("$"* \(#,##0\);_("$"* "-"??_);_(@_)</c:formatCode>
                <c:ptCount val="6"/>
                <c:pt idx="0">
                  <c:v>67940.988378773371</c:v>
                </c:pt>
                <c:pt idx="1">
                  <c:v>216354.64148329879</c:v>
                </c:pt>
                <c:pt idx="2">
                  <c:v>328794.24221214786</c:v>
                </c:pt>
                <c:pt idx="3">
                  <c:v>32267.763999820971</c:v>
                </c:pt>
                <c:pt idx="4">
                  <c:v>611348.28692159872</c:v>
                </c:pt>
                <c:pt idx="5">
                  <c:v>118800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E4D-451E-A837-7A17E1B7F32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20 MLD O&amp;M Costs</a:t>
            </a:r>
          </a:p>
        </c:rich>
      </c:tx>
      <c:layout>
        <c:manualLayout>
          <c:xMode val="edge"/>
          <c:yMode val="edge"/>
          <c:x val="1.6926871210064278E-2"/>
          <c:y val="5.6460067491563563E-2"/>
        </c:manualLayout>
      </c:layout>
      <c:overlay val="0"/>
    </c:title>
    <c:autoTitleDeleted val="0"/>
    <c:view3D>
      <c:rotX val="15"/>
      <c:rotY val="5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7289063425424287"/>
          <c:y val="0.37644207898983661"/>
          <c:w val="0.45421927938370482"/>
          <c:h val="0.38604519324978104"/>
        </c:manualLayout>
      </c:layout>
      <c:pie3DChart>
        <c:varyColors val="1"/>
        <c:ser>
          <c:idx val="0"/>
          <c:order val="0"/>
          <c:tx>
            <c:strRef>
              <c:f>'20mld Op$'!$M$3</c:f>
              <c:strCache>
                <c:ptCount val="1"/>
                <c:pt idx="0">
                  <c:v>All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0.12560220381935019"/>
                  <c:y val="-3.99962504686914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B9-4496-B4BA-73749D05C1BB}"/>
                </c:ext>
              </c:extLst>
            </c:dLbl>
            <c:dLbl>
              <c:idx val="1"/>
              <c:layout>
                <c:manualLayout>
                  <c:x val="4.3708819802697092E-2"/>
                  <c:y val="0.1949482564679416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B9-4496-B4BA-73749D05C1BB}"/>
                </c:ext>
              </c:extLst>
            </c:dLbl>
            <c:dLbl>
              <c:idx val="2"/>
              <c:layout>
                <c:manualLayout>
                  <c:x val="1.015091863517060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Scour Air
16%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EB9-4496-B4BA-73749D05C1BB}"/>
                </c:ext>
              </c:extLst>
            </c:dLbl>
            <c:dLbl>
              <c:idx val="3"/>
              <c:layout>
                <c:manualLayout>
                  <c:x val="-0.13124434337949151"/>
                  <c:y val="0.1224930633670791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B9-4496-B4BA-73749D05C1BB}"/>
                </c:ext>
              </c:extLst>
            </c:dLbl>
            <c:dLbl>
              <c:idx val="4"/>
              <c:layout>
                <c:manualLayout>
                  <c:x val="-8.1446624128880443E-2"/>
                  <c:y val="-6.234345706786651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B9-4496-B4BA-73749D05C1BB}"/>
                </c:ext>
              </c:extLst>
            </c:dLbl>
            <c:dLbl>
              <c:idx val="5"/>
              <c:layout>
                <c:manualLayout>
                  <c:x val="7.0934021178387201E-3"/>
                  <c:y val="-0.2157746531683539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B9-4496-B4BA-73749D05C1B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'20mld Op$'!$H$4:$H$9</c:f>
              <c:strCache>
                <c:ptCount val="6"/>
                <c:pt idx="0">
                  <c:v>Elec. Other</c:v>
                </c:pt>
                <c:pt idx="1">
                  <c:v>Process Air</c:v>
                </c:pt>
                <c:pt idx="2">
                  <c:v>Scour Air</c:v>
                </c:pt>
                <c:pt idx="3">
                  <c:v>Chem</c:v>
                </c:pt>
                <c:pt idx="4">
                  <c:v>Memb Repl</c:v>
                </c:pt>
                <c:pt idx="5">
                  <c:v>Labor</c:v>
                </c:pt>
              </c:strCache>
            </c:strRef>
          </c:cat>
          <c:val>
            <c:numRef>
              <c:f>'20mld Op$'!$M$4:$M$9</c:f>
              <c:numCache>
                <c:formatCode>_("$"* #,##0_);_("$"* \(#,##0\);_("$"* "-"??_);_(@_)</c:formatCode>
                <c:ptCount val="6"/>
                <c:pt idx="0">
                  <c:v>626128.84745082667</c:v>
                </c:pt>
                <c:pt idx="1">
                  <c:v>2516568.7957989275</c:v>
                </c:pt>
                <c:pt idx="2">
                  <c:v>1871696.9511719134</c:v>
                </c:pt>
                <c:pt idx="3">
                  <c:v>309937.37695359351</c:v>
                </c:pt>
                <c:pt idx="4">
                  <c:v>5371856.6407215735</c:v>
                </c:pt>
                <c:pt idx="5">
                  <c:v>839700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EB9-4496-B4BA-73749D05C1B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omments/modernComment_1098_9F210A7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E328C05-26AE-4917-862F-0F29428A2F2C}" authorId="{212C39D5-AE0D-CEC1-AC2D-EBF93A353672}" created="2023-06-12T17:15:06.67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69742704" sldId="4248"/>
      <ac:graphicFrameMk id="11" creationId="{8173FB5E-F03E-4AE1-916E-29C1CE26DE79}"/>
    </ac:deMkLst>
    <p188:txBody>
      <a:bodyPr/>
      <a:lstStyle/>
      <a:p>
        <a:r>
          <a:rPr lang="en-US"/>
          <a:t>This is an example . We can define agenda as draft is completed</a:t>
        </a:r>
      </a:p>
    </p188:txBody>
  </p188:cm>
</p188:cmLst>
</file>

<file path=ppt/comments/modernComment_14D_61C8E60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FDF94E0-E6DE-4427-92C3-BF806C7B48A1}" authorId="{7DA58085-D6B2-4873-8586-9C5BC407C166}" created="2023-06-22T15:30:05.050">
    <pc:sldMkLst xmlns:pc="http://schemas.microsoft.com/office/powerpoint/2013/main/command">
      <pc:docMk/>
      <pc:sldMk cId="1640556038" sldId="333"/>
    </pc:sldMkLst>
    <p188:txBody>
      <a:bodyPr/>
      <a:lstStyle/>
      <a:p>
        <a:r>
          <a:rPr lang="en-US"/>
          <a:t>Add contact info for Sri, Jose, Kristin, and Jeff</a:t>
        </a:r>
      </a:p>
    </p188:txBody>
  </p188:cm>
</p188:cmLst>
</file>

<file path=ppt/comments/modernComment_181C_76AEEED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B623881-5D7F-45F0-A315-97B841129FE9}" authorId="{212C39D5-AE0D-CEC1-AC2D-EBF93A353672}" status="resolved" created="2023-06-12T18:41:21.878" complete="100000">
    <pc:sldMkLst xmlns:pc="http://schemas.microsoft.com/office/powerpoint/2013/main/command">
      <pc:docMk/>
      <pc:sldMk cId="1955639202" sldId="274"/>
    </pc:sldMkLst>
    <p188:txBody>
      <a:bodyPr/>
      <a:lstStyle/>
      <a:p>
        <a:r>
          <a:rPr lang="en-US"/>
          <a:t>We can keep a lot of the stats but need to add specific MBR stats like: BC installed over 40 MBR with &gt;200 MGD Capacity / BC has design 4 MBR plants in the Southeast similar to SJRAs wastewater systems and goals.  Thoughts?</a:t>
        </a:r>
      </a:p>
    </p188:txBody>
  </p188:cm>
  <p188:cm id="{69EC0E74-5696-43ED-BDB6-9A48FEBDD388}" authorId="{212C39D5-AE0D-CEC1-AC2D-EBF93A353672}" status="resolved" created="2023-06-13T22:23:05.880" complete="100000">
    <pc:sldMkLst xmlns:pc="http://schemas.microsoft.com/office/powerpoint/2013/main/command">
      <pc:docMk/>
      <pc:sldMk cId="1955639202" sldId="274"/>
    </pc:sldMkLst>
    <p188:txBody>
      <a:bodyPr/>
      <a:lstStyle/>
      <a:p>
        <a:r>
          <a:rPr lang="en-US"/>
          <a:t>Per Kristin, need to revise the Texas map not to focus on staff in central texas</a:t>
        </a:r>
      </a:p>
    </p188:txBody>
  </p188:cm>
  <p188:cm id="{ABF4C87F-D400-475E-8202-9EAD5E2EF96D}" authorId="{7DA58085-D6B2-4873-8586-9C5BC407C166}" status="resolved" created="2023-06-22T15:07:30.622" complete="100000">
    <pc:sldMkLst xmlns:pc="http://schemas.microsoft.com/office/powerpoint/2013/main/command">
      <pc:docMk/>
      <pc:sldMk cId="1991175895" sldId="6172"/>
    </pc:sldMkLst>
    <p188:txBody>
      <a:bodyPr/>
      <a:lstStyle/>
      <a:p>
        <a:r>
          <a:rPr lang="en-US"/>
          <a:t>Services text cut off</a:t>
        </a:r>
      </a:p>
    </p188:txBody>
  </p188:cm>
</p188:cmLst>
</file>

<file path=ppt/comments/modernComment_428_63CED9E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08A46E-73DF-42D1-B78A-A0FCA423B906}" authorId="{4938243C-8946-D214-F865-A56DF99BFDC7}" created="2023-06-20T18:07:51.2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74500582" sldId="1064"/>
      <ac:picMk id="17" creationId="{F87DA57A-0744-45B8-88F7-17A98AB58BFA}"/>
    </ac:deMkLst>
    <p188:txBody>
      <a:bodyPr/>
      <a:lstStyle/>
      <a:p>
        <a:r>
          <a:rPr lang="en-US"/>
          <a:t>[@Tye Jackson] background pictures from Jose in email Monday June 19th.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theme" Target="../theme/theme5.xml"/><Relationship Id="rId4" Type="http://schemas.openxmlformats.org/officeDocument/2006/relationships/image" Target="../media/image1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2A529D-35DE-4F09-B1C9-E10A9A81D7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457200"/>
            <a:ext cx="5562600" cy="276999"/>
          </a:xfrm>
          <a:prstGeom prst="rect">
            <a:avLst/>
          </a:prstGeom>
        </p:spPr>
        <p:txBody>
          <a:bodyPr vert="horz" wrap="square" lIns="182880" tIns="45720" rIns="91440" bIns="45720" rtlCol="0">
            <a:spAutoFit/>
          </a:bodyPr>
          <a:lstStyle>
            <a:lvl1pPr algn="l">
              <a:defRPr sz="1200"/>
            </a:lvl1pPr>
          </a:lstStyle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BBA1A6-7615-4E10-A577-69872E751E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867399" y="480283"/>
            <a:ext cx="989013" cy="2308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r">
              <a:defRPr sz="1200"/>
            </a:lvl1pPr>
          </a:lstStyle>
          <a:p>
            <a:fld id="{71E6CE41-F756-46DF-918A-E6424D020C11}" type="datetimeFigureOut">
              <a:rPr lang="en-US" sz="900" i="1" smtClean="0">
                <a:solidFill>
                  <a:schemeClr val="accent2"/>
                </a:solidFill>
              </a:rPr>
              <a:t>3/22/2024</a:t>
            </a:fld>
            <a:endParaRPr lang="en-US" sz="900" i="1">
              <a:solidFill>
                <a:schemeClr val="accent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9157AE-B12A-4F2D-B2B0-40CFFE23B1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32967"/>
            <a:ext cx="5562600" cy="230832"/>
          </a:xfrm>
          <a:prstGeom prst="rect">
            <a:avLst/>
          </a:prstGeom>
        </p:spPr>
        <p:txBody>
          <a:bodyPr vert="horz" wrap="square" lIns="182880" tIns="45720" rIns="91440" bIns="45720" rtlCol="0" anchor="b">
            <a:spAutoFit/>
          </a:bodyPr>
          <a:lstStyle>
            <a:lvl1pPr algn="l">
              <a:defRPr sz="1200"/>
            </a:lvl1pPr>
          </a:lstStyle>
          <a:p>
            <a:endParaRPr lang="en-US" sz="900">
              <a:solidFill>
                <a:schemeClr val="accent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EFF35-AD18-43C3-AEDD-960A3BD331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867399" y="8732967"/>
            <a:ext cx="989014" cy="23083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sz="1200"/>
            </a:lvl1pPr>
          </a:lstStyle>
          <a:p>
            <a:fld id="{E68946D8-DE15-4392-91AA-2BD7471F8916}" type="slidenum">
              <a:rPr lang="en-US" sz="900" i="1" smtClean="0">
                <a:solidFill>
                  <a:schemeClr val="accent2"/>
                </a:solidFill>
              </a:rPr>
              <a:t>‹#›</a:t>
            </a:fld>
            <a:endParaRPr lang="en-US" sz="900" i="1">
              <a:solidFill>
                <a:schemeClr val="accent2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0C12FE-35CB-4272-B826-4AFC61690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54" y="115888"/>
            <a:ext cx="1371600" cy="285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6B6FA0-1349-44E5-9563-692D6105EA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458"/>
          <a:stretch/>
        </p:blipFill>
        <p:spPr>
          <a:xfrm>
            <a:off x="4114800" y="0"/>
            <a:ext cx="2743200" cy="30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62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32588"/>
            <a:ext cx="6172200" cy="285750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l"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 i="1">
                <a:solidFill>
                  <a:schemeClr val="accent2"/>
                </a:solidFill>
              </a:defRPr>
            </a:lvl1pPr>
          </a:lstStyle>
          <a:p>
            <a:fld id="{B813C83F-54F5-4495-80A5-5120874F9930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505200" cy="458787"/>
          </a:xfrm>
          <a:prstGeom prst="rect">
            <a:avLst/>
          </a:prstGeom>
        </p:spPr>
        <p:txBody>
          <a:bodyPr vert="horz" lIns="182880" tIns="0" rIns="0" bIns="182880" rtlCol="0" anchor="b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0" tIns="0" rIns="182880" bIns="182880" rtlCol="0" anchor="b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10CFB733-4484-43DB-A09C-D0ACB22CAF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DE8AE7C-9858-470B-BCC2-ADE81E4ED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54" y="115888"/>
            <a:ext cx="137160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5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FB733-4484-43DB-A09C-D0ACB22CAFF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52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FB733-4484-43DB-A09C-D0ACB22CAFF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15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91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921BD-B58C-057B-B940-7ED845084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BE11E0-7EF6-E533-81B9-8BE9A57341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FA338B-D93C-DDC4-8488-7EFF2CBC5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AB208-5B7A-D405-D1A4-7036B071D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32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815F6-BEE9-FD0A-E022-03DA4F2F7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673345-9B43-EA88-E1DD-10E752496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8F9926-D531-3E4F-3E32-4B4A6CE92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C900C-0466-BECF-EC3C-BDAD3899B4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622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E18F6-F6C2-A4DE-780B-A4201760E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FF8FF9-341E-84CC-DDFD-FB56577882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044B0E-BD6E-5D13-F6E6-94D6196BB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9F245-C78C-0834-B985-D8111ADBAB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607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/>
              <a:t>All disciplines that touch a water project (I&amp;C, electrical, structural etc.)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/>
              <a:t>Operator focused (CEO has operator licenses)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/>
              <a:t>Owners Agent to Construction experience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FB733-4484-43DB-A09C-D0ACB22CAFF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3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2B5BF-A1CE-4281-B132-2D0EFF04A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9C8B2-A844-4336-BB69-E4FC5C0C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6AAF97E-E486-4FCC-A6C9-9E270D984E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43AA6E3-9EF1-4B78-92E4-A100012844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87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Column 1/3 Photo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B0FA3B1-A112-475F-9DB2-50FE782C43F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024503" cy="6857999"/>
          </a:xfrm>
          <a:solidFill>
            <a:srgbClr val="C0CAC7"/>
          </a:solidFill>
          <a:ln>
            <a:noFill/>
          </a:ln>
        </p:spPr>
        <p:txBody>
          <a:bodyPr tIns="13716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D23CA9-093A-4258-9E0C-DFC4ABA79A4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386452" y="47565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A833F8-A016-4158-9FFB-C2D53252C2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6452" y="1782763"/>
            <a:ext cx="7195947" cy="438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0C286-EA41-4D0B-A536-6C95A9F87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2C392-5579-4DF2-99B7-4D9E5BFF51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F5DC89-AD84-481B-80CF-6892D0B51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452" y="630777"/>
            <a:ext cx="7195948" cy="523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8749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34" userDrawn="1">
          <p15:clr>
            <a:srgbClr val="FBAE40"/>
          </p15:clr>
        </p15:guide>
        <p15:guide id="2" pos="276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1/3 Photo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1B0CE90-6157-4528-9C67-1071DE00A91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71051" y="0"/>
            <a:ext cx="4020949" cy="6857998"/>
          </a:xfrm>
          <a:solidFill>
            <a:srgbClr val="C0CAC7"/>
          </a:solidFill>
        </p:spPr>
        <p:txBody>
          <a:bodyPr tIns="13716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A833F8-A016-4158-9FFB-C2D53252C2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79" y="1782763"/>
            <a:ext cx="7195970" cy="4389437"/>
          </a:xfrm>
        </p:spPr>
        <p:txBody>
          <a:bodyPr t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DE224-84A5-4DBF-9081-DB06A883F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DDDDB-EB89-4FE6-9F7E-7DD39AC9FD5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19E30-E1CB-4A1D-BFAF-18064D58B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79" y="630777"/>
            <a:ext cx="7195970" cy="5232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9078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17" userDrawn="1">
          <p15:clr>
            <a:srgbClr val="FBAE40"/>
          </p15:clr>
        </p15:guide>
        <p15:guide id="2" pos="514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Column 2/3 Objec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EE049-8CD2-4CFA-88AF-02B706EBF4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7805737" cy="6858001"/>
          </a:xfrm>
          <a:noFill/>
        </p:spPr>
        <p:txBody>
          <a:bodyPr tIns="1371600"/>
          <a:lstStyle>
            <a:lvl1pPr marL="0" indent="0" algn="ctr">
              <a:buNone/>
              <a:defRPr sz="3200" cap="all" baseline="0">
                <a:solidFill>
                  <a:schemeClr val="bg2"/>
                </a:solidFill>
              </a:defRPr>
            </a:lvl1pPr>
            <a:lvl2pPr marL="342900" indent="0">
              <a:buNone/>
              <a:defRPr sz="2800"/>
            </a:lvl2pPr>
            <a:lvl3pPr marL="685800" indent="0">
              <a:buNone/>
              <a:defRPr sz="2400"/>
            </a:lvl3pPr>
            <a:lvl4pPr marL="1028700" indent="0">
              <a:buNone/>
              <a:defRPr sz="2000"/>
            </a:lvl4pPr>
            <a:lvl5pPr marL="13716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Add Object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A833F8-A016-4158-9FFB-C2D53252C2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1895" y="2514600"/>
            <a:ext cx="3411538" cy="3657599"/>
          </a:xfrm>
        </p:spPr>
        <p:txBody>
          <a:bodyPr t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48212-BD3B-429B-854D-DCD29AC9B63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49789-63B7-4EB2-9FC8-36229C782B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D905D8-0228-4BFC-8381-033CF0D94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894" y="630777"/>
            <a:ext cx="3411539" cy="1569660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Anchor Line (Gray)">
            <a:extLst>
              <a:ext uri="{FF2B5EF4-FFF2-40B4-BE49-F238E27FC236}">
                <a16:creationId xmlns:a16="http://schemas.microsoft.com/office/drawing/2014/main" id="{125F6A3E-E29E-4B43-94BA-B1E8ABF49FF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181895" y="47565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9446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35" userDrawn="1">
          <p15:clr>
            <a:srgbClr val="FBAE40"/>
          </p15:clr>
        </p15:guide>
        <p15:guide id="2" pos="2763" userDrawn="1">
          <p15:clr>
            <a:srgbClr val="FBAE40"/>
          </p15:clr>
        </p15:guide>
        <p15:guide id="3" orient="horz" pos="158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Column 2/3 Objec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EE049-8CD2-4CFA-88AF-02B706EBF4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6263" y="0"/>
            <a:ext cx="7805737" cy="6858001"/>
          </a:xfrm>
          <a:noFill/>
        </p:spPr>
        <p:txBody>
          <a:bodyPr tIns="1371600"/>
          <a:lstStyle>
            <a:lvl1pPr marL="0" indent="0" algn="ctr">
              <a:buNone/>
              <a:defRPr sz="3200" cap="all" baseline="0">
                <a:solidFill>
                  <a:schemeClr val="bg2"/>
                </a:solidFill>
              </a:defRPr>
            </a:lvl1pPr>
            <a:lvl2pPr marL="342900" indent="0">
              <a:buNone/>
              <a:defRPr sz="2800"/>
            </a:lvl2pPr>
            <a:lvl3pPr marL="685800" indent="0">
              <a:buNone/>
              <a:defRPr sz="2400"/>
            </a:lvl3pPr>
            <a:lvl4pPr marL="1028700" indent="0">
              <a:buNone/>
              <a:defRPr sz="2000"/>
            </a:lvl4pPr>
            <a:lvl5pPr marL="13716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Add Object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A833F8-A016-4158-9FFB-C2D53252C2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514600"/>
            <a:ext cx="3411538" cy="3657599"/>
          </a:xfrm>
        </p:spPr>
        <p:txBody>
          <a:bodyPr t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48212-BD3B-429B-854D-DCD29AC9B63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49789-63B7-4EB2-9FC8-36229C782B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D905D8-0228-4BFC-8381-033CF0D94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30777"/>
            <a:ext cx="3411539" cy="1569660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Anchor Line (Gray)">
            <a:extLst>
              <a:ext uri="{FF2B5EF4-FFF2-40B4-BE49-F238E27FC236}">
                <a16:creationId xmlns:a16="http://schemas.microsoft.com/office/drawing/2014/main" id="{306A7359-D19A-497A-B743-11C794464A1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47565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3630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35" userDrawn="1">
          <p15:clr>
            <a:srgbClr val="FBAE40"/>
          </p15:clr>
        </p15:guide>
        <p15:guide id="2" pos="2763" userDrawn="1">
          <p15:clr>
            <a:srgbClr val="FBAE40"/>
          </p15:clr>
        </p15:guide>
        <p15:guide id="3" orient="horz" pos="158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allou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4">
            <a:extLst>
              <a:ext uri="{FF2B5EF4-FFF2-40B4-BE49-F238E27FC236}">
                <a16:creationId xmlns:a16="http://schemas.microsoft.com/office/drawing/2014/main" id="{B248E5A3-D35B-97DA-6D27-A33156A5E4AC}"/>
              </a:ext>
            </a:extLst>
          </p:cNvPr>
          <p:cNvSpPr/>
          <p:nvPr userDrawn="1"/>
        </p:nvSpPr>
        <p:spPr>
          <a:xfrm rot="16200000" flipH="1">
            <a:off x="-1326262" y="1326263"/>
            <a:ext cx="6858001" cy="4205478"/>
          </a:xfrm>
          <a:prstGeom prst="rect">
            <a:avLst/>
          </a:prstGeom>
          <a:gradFill flip="none" rotWithShape="1">
            <a:gsLst>
              <a:gs pos="9000">
                <a:srgbClr val="171021"/>
              </a:gs>
              <a:gs pos="78000">
                <a:srgbClr val="332A8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B5453-CB92-44F5-851E-146E8C521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9150" y="1782763"/>
            <a:ext cx="6953250" cy="439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9AAE2-4265-4C81-BED5-48C94F4A53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909D93"/>
                </a:solidFill>
              </a:defRPr>
            </a:lvl1pPr>
          </a:lstStyle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C9F721-38D8-499E-BEFC-57D3680F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150" y="630777"/>
            <a:ext cx="6953250" cy="523220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5BD365-7A8F-42F9-9551-BDEB3F2011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632" y="1782763"/>
            <a:ext cx="3066008" cy="1597360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None/>
              <a:defRPr sz="36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400" spc="-30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85000"/>
              </a:lnSpc>
              <a:spcBef>
                <a:spcPts val="300"/>
              </a:spcBef>
              <a:buNone/>
              <a:defRPr sz="3600">
                <a:solidFill>
                  <a:schemeClr val="bg1"/>
                </a:solidFill>
                <a:latin typeface="+mn-lt"/>
              </a:defRPr>
            </a:lvl3pPr>
            <a:lvl4pPr marL="1028700" indent="0">
              <a:lnSpc>
                <a:spcPct val="85000"/>
              </a:lnSpc>
              <a:spcBef>
                <a:spcPts val="300"/>
              </a:spcBef>
              <a:buNone/>
              <a:defRPr sz="2400">
                <a:solidFill>
                  <a:schemeClr val="bg1"/>
                </a:solidFill>
                <a:latin typeface="Franklin Gothic Medium Cond" panose="020B0606030402020204" pitchFamily="34" charset="0"/>
              </a:defRPr>
            </a:lvl4pPr>
            <a:lvl5pPr marL="1371600" indent="0">
              <a:lnSpc>
                <a:spcPct val="85000"/>
              </a:lnSpc>
              <a:spcBef>
                <a:spcPts val="300"/>
              </a:spcBef>
              <a:buNone/>
              <a:defRPr sz="2400">
                <a:solidFill>
                  <a:schemeClr val="bg1"/>
                </a:solidFill>
                <a:latin typeface="Franklin Gothic Medium Cond" panose="020B0606030402020204" pitchFamily="34" charset="0"/>
              </a:defRPr>
            </a:lvl5pPr>
          </a:lstStyle>
          <a:p>
            <a:pPr lvl="0"/>
            <a:r>
              <a:rPr lang="en-US"/>
              <a:t>Callout Box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05A38-E03E-4619-9749-057E6FDF8C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cxnSp>
        <p:nvCxnSpPr>
          <p:cNvPr id="9" name="Anchor Line (Gray)">
            <a:extLst>
              <a:ext uri="{FF2B5EF4-FFF2-40B4-BE49-F238E27FC236}">
                <a16:creationId xmlns:a16="http://schemas.microsoft.com/office/drawing/2014/main" id="{322F252D-C66F-4DFF-BE5F-A1BC45B520C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629150" y="47565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82209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FDD56-EDA3-49A5-8655-DFC639D255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72B99-C742-4979-9607-30D538F113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8D92B-2824-440C-8DE5-E2A9F6FE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654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allou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4">
            <a:extLst>
              <a:ext uri="{FF2B5EF4-FFF2-40B4-BE49-F238E27FC236}">
                <a16:creationId xmlns:a16="http://schemas.microsoft.com/office/drawing/2014/main" id="{5DEF7826-19E1-A596-29CE-83135680BBC3}"/>
              </a:ext>
            </a:extLst>
          </p:cNvPr>
          <p:cNvSpPr/>
          <p:nvPr userDrawn="1"/>
        </p:nvSpPr>
        <p:spPr>
          <a:xfrm rot="16200000" flipH="1">
            <a:off x="6659498" y="1326262"/>
            <a:ext cx="6858001" cy="4205478"/>
          </a:xfrm>
          <a:prstGeom prst="rect">
            <a:avLst/>
          </a:prstGeom>
          <a:solidFill>
            <a:srgbClr val="0A3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B5453-CB92-44F5-851E-146E8C521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82763"/>
            <a:ext cx="6953250" cy="439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Diagonal Lines (white)" descr="Background pattern&#10;&#10;Description automatically generated">
            <a:extLst>
              <a:ext uri="{FF2B5EF4-FFF2-40B4-BE49-F238E27FC236}">
                <a16:creationId xmlns:a16="http://schemas.microsoft.com/office/drawing/2014/main" id="{DEC2AB5E-F70D-48BD-8B0B-D7331C336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4191"/>
          <a:stretch/>
        </p:blipFill>
        <p:spPr>
          <a:xfrm>
            <a:off x="8135745" y="0"/>
            <a:ext cx="4056255" cy="457752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5BD365-7A8F-42F9-9551-BDEB3F2011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6392" y="1782763"/>
            <a:ext cx="3066008" cy="1597360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None/>
              <a:defRPr sz="36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400" spc="-30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85000"/>
              </a:lnSpc>
              <a:spcBef>
                <a:spcPts val="300"/>
              </a:spcBef>
              <a:buNone/>
              <a:defRPr sz="3600">
                <a:solidFill>
                  <a:schemeClr val="bg1"/>
                </a:solidFill>
                <a:latin typeface="+mn-lt"/>
              </a:defRPr>
            </a:lvl3pPr>
            <a:lvl4pPr marL="1028700" indent="0">
              <a:lnSpc>
                <a:spcPct val="85000"/>
              </a:lnSpc>
              <a:spcBef>
                <a:spcPts val="300"/>
              </a:spcBef>
              <a:buNone/>
              <a:defRPr sz="2400">
                <a:solidFill>
                  <a:schemeClr val="bg1"/>
                </a:solidFill>
                <a:latin typeface="Franklin Gothic Medium Cond" panose="020B0606030402020204" pitchFamily="34" charset="0"/>
              </a:defRPr>
            </a:lvl4pPr>
            <a:lvl5pPr marL="1371600" indent="0">
              <a:lnSpc>
                <a:spcPct val="85000"/>
              </a:lnSpc>
              <a:spcBef>
                <a:spcPts val="300"/>
              </a:spcBef>
              <a:buNone/>
              <a:defRPr sz="2400">
                <a:solidFill>
                  <a:schemeClr val="bg1"/>
                </a:solidFill>
                <a:latin typeface="Franklin Gothic Medium Cond" panose="020B0606030402020204" pitchFamily="34" charset="0"/>
              </a:defRPr>
            </a:lvl5pPr>
          </a:lstStyle>
          <a:p>
            <a:pPr lvl="0"/>
            <a:r>
              <a:rPr lang="en-US"/>
              <a:t>Callout Box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05A38-E03E-4619-9749-057E6FDF8C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9AAE2-4265-4C81-BED5-48C94F4A53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C9F721-38D8-499E-BEFC-57D3680F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777"/>
            <a:ext cx="6953250" cy="523220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0953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FE650920-5059-C221-2C53-E858E1D47086}"/>
              </a:ext>
            </a:extLst>
          </p:cNvPr>
          <p:cNvSpPr/>
          <p:nvPr userDrawn="1"/>
        </p:nvSpPr>
        <p:spPr>
          <a:xfrm rot="16200000" flipH="1">
            <a:off x="2667000" y="-2666998"/>
            <a:ext cx="6858001" cy="12192002"/>
          </a:xfrm>
          <a:prstGeom prst="rect">
            <a:avLst/>
          </a:prstGeom>
          <a:solidFill>
            <a:srgbClr val="0A3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FDD56-EDA3-49A5-8655-DFC639D255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72B99-C742-4979-9607-30D538F113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8D92B-2824-440C-8DE5-E2A9F6FE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Diagonal Lines (white)" descr="Background pattern&#10;&#10;Description automatically generated">
            <a:extLst>
              <a:ext uri="{FF2B5EF4-FFF2-40B4-BE49-F238E27FC236}">
                <a16:creationId xmlns:a16="http://schemas.microsoft.com/office/drawing/2014/main" id="{DA2072F1-B66D-900F-D57D-73CB9D3D6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4191"/>
          <a:stretch/>
        </p:blipFill>
        <p:spPr>
          <a:xfrm>
            <a:off x="8135745" y="0"/>
            <a:ext cx="4056255" cy="457752"/>
          </a:xfrm>
          <a:prstGeom prst="rect">
            <a:avLst/>
          </a:prstGeom>
        </p:spPr>
      </p:pic>
      <p:cxnSp>
        <p:nvCxnSpPr>
          <p:cNvPr id="7" name="Anchor Line (Gray)">
            <a:extLst>
              <a:ext uri="{FF2B5EF4-FFF2-40B4-BE49-F238E27FC236}">
                <a16:creationId xmlns:a16="http://schemas.microsoft.com/office/drawing/2014/main" id="{AB33E3BB-4ED2-B1B2-9016-92B2E422810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47565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84156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>
            <a:extLst>
              <a:ext uri="{FF2B5EF4-FFF2-40B4-BE49-F238E27FC236}">
                <a16:creationId xmlns:a16="http://schemas.microsoft.com/office/drawing/2014/main" id="{6DB0351E-D4C4-FBE2-2EB9-244EBBA32FC2}"/>
              </a:ext>
            </a:extLst>
          </p:cNvPr>
          <p:cNvSpPr/>
          <p:nvPr userDrawn="1"/>
        </p:nvSpPr>
        <p:spPr>
          <a:xfrm rot="16200000" flipH="1">
            <a:off x="2667000" y="-2666998"/>
            <a:ext cx="6858001" cy="12192002"/>
          </a:xfrm>
          <a:prstGeom prst="rect">
            <a:avLst/>
          </a:prstGeom>
          <a:solidFill>
            <a:srgbClr val="0A3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2B5BF-A1CE-4281-B132-2D0EFF04A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9C8B2-A844-4336-BB69-E4FC5C0C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6AAF97E-E486-4FCC-A6C9-9E270D984E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43AA6E3-9EF1-4B78-92E4-A100012844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Diagonal Lines (white)" descr="Background pattern&#10;&#10;Description automatically generated">
            <a:extLst>
              <a:ext uri="{FF2B5EF4-FFF2-40B4-BE49-F238E27FC236}">
                <a16:creationId xmlns:a16="http://schemas.microsoft.com/office/drawing/2014/main" id="{21E1A7A9-8955-337E-3AC6-ABC0FA4D6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4191"/>
          <a:stretch/>
        </p:blipFill>
        <p:spPr>
          <a:xfrm>
            <a:off x="8135745" y="0"/>
            <a:ext cx="4056255" cy="457752"/>
          </a:xfrm>
          <a:prstGeom prst="rect">
            <a:avLst/>
          </a:prstGeom>
        </p:spPr>
      </p:pic>
      <p:cxnSp>
        <p:nvCxnSpPr>
          <p:cNvPr id="6" name="Anchor Line (Gray)">
            <a:extLst>
              <a:ext uri="{FF2B5EF4-FFF2-40B4-BE49-F238E27FC236}">
                <a16:creationId xmlns:a16="http://schemas.microsoft.com/office/drawing/2014/main" id="{A1EF3A31-9020-6E0A-1810-2D92C757F0C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47565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70880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2EA2FF0A-4D65-152F-0F40-6DE8B4687057}"/>
              </a:ext>
            </a:extLst>
          </p:cNvPr>
          <p:cNvSpPr/>
          <p:nvPr userDrawn="1"/>
        </p:nvSpPr>
        <p:spPr>
          <a:xfrm rot="16200000" flipH="1">
            <a:off x="2667000" y="-2666998"/>
            <a:ext cx="6858001" cy="12192002"/>
          </a:xfrm>
          <a:prstGeom prst="rect">
            <a:avLst/>
          </a:prstGeom>
          <a:solidFill>
            <a:srgbClr val="0A3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8" name="Diagonal Lines (white)" descr="Background pattern&#10;&#10;Description automatically generated">
            <a:extLst>
              <a:ext uri="{FF2B5EF4-FFF2-40B4-BE49-F238E27FC236}">
                <a16:creationId xmlns:a16="http://schemas.microsoft.com/office/drawing/2014/main" id="{A5279ECA-D45B-1DE7-9C24-8664C7460A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4191"/>
          <a:stretch/>
        </p:blipFill>
        <p:spPr>
          <a:xfrm>
            <a:off x="8135745" y="0"/>
            <a:ext cx="4056255" cy="457752"/>
          </a:xfrm>
          <a:prstGeom prst="rect">
            <a:avLst/>
          </a:prstGeom>
        </p:spPr>
      </p:pic>
      <p:cxnSp>
        <p:nvCxnSpPr>
          <p:cNvPr id="9" name="Anchor Line (Gray)">
            <a:extLst>
              <a:ext uri="{FF2B5EF4-FFF2-40B4-BE49-F238E27FC236}">
                <a16:creationId xmlns:a16="http://schemas.microsoft.com/office/drawing/2014/main" id="{3E9C3E4E-539F-6849-D876-B7A30FAF302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47565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B5453-CB92-44F5-851E-146E8C521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782763"/>
            <a:ext cx="5305425" cy="4394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40531-F86A-456C-BC92-520C6D390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915" y="1782763"/>
            <a:ext cx="5305425" cy="4394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C1EBFC-9554-4E50-9F49-5EF430AA90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81D0B-D0DD-45BA-B20F-1683ECC6AF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A0C9CEB-87B3-4853-9D34-B4847B0A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7950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6">
          <p15:clr>
            <a:srgbClr val="FBAE40"/>
          </p15:clr>
        </p15:guide>
        <p15:guide id="2" pos="372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B5453-CB92-44F5-851E-146E8C521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2819400"/>
            <a:ext cx="5305425" cy="335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40531-F86A-456C-BC92-520C6D390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915" y="2819400"/>
            <a:ext cx="5305425" cy="335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C1EBFC-9554-4E50-9F49-5EF430AA90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81D0B-D0DD-45BA-B20F-1683ECC6AF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A0C9CEB-87B3-4853-9D34-B4847B0A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603230-F4BF-4235-87F3-11E12CBBEE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782763"/>
            <a:ext cx="5303838" cy="83715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None/>
              <a:defRPr sz="3200" spc="-30" baseline="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Maximum of two lines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2752BDE-54E7-4945-A686-64FA3CBCD4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8502" y="1782763"/>
            <a:ext cx="5303838" cy="83715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None/>
              <a:defRPr sz="3200" spc="-30" baseline="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4907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6" userDrawn="1">
          <p15:clr>
            <a:srgbClr val="FBAE40"/>
          </p15:clr>
        </p15:guide>
        <p15:guide id="2" pos="372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FBE00EF5-1BE2-488E-80CF-A429653598BC}"/>
              </a:ext>
            </a:extLst>
          </p:cNvPr>
          <p:cNvSpPr/>
          <p:nvPr userDrawn="1"/>
        </p:nvSpPr>
        <p:spPr>
          <a:xfrm rot="16200000" flipH="1">
            <a:off x="2667000" y="-2666998"/>
            <a:ext cx="6858001" cy="12192002"/>
          </a:xfrm>
          <a:prstGeom prst="rect">
            <a:avLst/>
          </a:prstGeom>
          <a:solidFill>
            <a:srgbClr val="0A3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4" name="Diagonal Lines (white)" descr="Background pattern&#10;&#10;Description automatically generated">
            <a:extLst>
              <a:ext uri="{FF2B5EF4-FFF2-40B4-BE49-F238E27FC236}">
                <a16:creationId xmlns:a16="http://schemas.microsoft.com/office/drawing/2014/main" id="{2CE21378-5319-3EC3-B1B6-47CD47F453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4191"/>
          <a:stretch/>
        </p:blipFill>
        <p:spPr>
          <a:xfrm>
            <a:off x="8135745" y="0"/>
            <a:ext cx="4056255" cy="457752"/>
          </a:xfrm>
          <a:prstGeom prst="rect">
            <a:avLst/>
          </a:prstGeom>
        </p:spPr>
      </p:pic>
      <p:cxnSp>
        <p:nvCxnSpPr>
          <p:cNvPr id="8" name="Anchor Line (Gray)">
            <a:extLst>
              <a:ext uri="{FF2B5EF4-FFF2-40B4-BE49-F238E27FC236}">
                <a16:creationId xmlns:a16="http://schemas.microsoft.com/office/drawing/2014/main" id="{06F87370-441D-8879-928D-CD15853E2A4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47565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B5453-CB92-44F5-851E-146E8C521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82762"/>
            <a:ext cx="3410712" cy="43894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600"/>
              </a:spcAft>
              <a:defRPr sz="2400">
                <a:solidFill>
                  <a:schemeClr val="bg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2000">
                <a:solidFill>
                  <a:schemeClr val="bg1"/>
                </a:solidFill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9241BED-729D-482D-883A-95AB302C88AF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4390644" y="1782762"/>
            <a:ext cx="3410712" cy="43894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600"/>
              </a:spcAft>
              <a:defRPr sz="2400">
                <a:solidFill>
                  <a:schemeClr val="bg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2000">
                <a:solidFill>
                  <a:schemeClr val="bg1"/>
                </a:solidFill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39E709-FDAA-49F5-8E65-DCF24C746C83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171688" y="1782762"/>
            <a:ext cx="3410712" cy="43894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600"/>
              </a:spcAft>
              <a:defRPr sz="2400">
                <a:solidFill>
                  <a:schemeClr val="bg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2000">
                <a:solidFill>
                  <a:schemeClr val="bg1"/>
                </a:solidFill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771A1E-9DD6-4E56-9559-0724D6ACB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EFD11-52AC-4BF7-8817-D2A4E4BF84B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61FD3-D350-4C4E-9BC4-21E0B3DD946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5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35">
          <p15:clr>
            <a:srgbClr val="FBAE40"/>
          </p15:clr>
        </p15:guide>
        <p15:guide id="2" pos="2765">
          <p15:clr>
            <a:srgbClr val="FBAE40"/>
          </p15:clr>
        </p15:guide>
        <p15:guide id="3" pos="4917">
          <p15:clr>
            <a:srgbClr val="FBAE40"/>
          </p15:clr>
        </p15:guide>
        <p15:guide id="4" pos="514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Diag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FDD56-EDA3-49A5-8655-DFC639D255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72B99-C742-4979-9607-30D538F113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A79FA9-73A7-4C67-8309-EF26740CE824}"/>
              </a:ext>
            </a:extLst>
          </p:cNvPr>
          <p:cNvSpPr/>
          <p:nvPr userDrawn="1"/>
        </p:nvSpPr>
        <p:spPr>
          <a:xfrm>
            <a:off x="0" y="0"/>
            <a:ext cx="18288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50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D3E51D-3B97-4FE3-B397-0B64C5C7FC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D227AB-51DC-44CE-891F-BDA1ACAD1F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81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1B0CE90-6157-4528-9C67-1071DE00A91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12192000" cy="6857999"/>
          </a:xfrm>
          <a:solidFill>
            <a:srgbClr val="C0CAC7"/>
          </a:solidFill>
        </p:spPr>
        <p:txBody>
          <a:bodyPr tIns="13716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DE224-84A5-4DBF-9081-DB06A883F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DDDDB-EB89-4FE6-9F7E-7DD39AC9FD5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131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82525F-B732-41A9-8E4C-95F73EBFD6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1371600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D3E51D-3B97-4FE3-B397-0B64C5C7FC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D227AB-51DC-44CE-891F-BDA1ACAD1F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97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36B0AEE0-28E4-8A18-4968-E4F9874875CC}"/>
              </a:ext>
            </a:extLst>
          </p:cNvPr>
          <p:cNvSpPr/>
          <p:nvPr userDrawn="1"/>
        </p:nvSpPr>
        <p:spPr>
          <a:xfrm rot="16200000" flipH="1">
            <a:off x="2666237" y="-2666999"/>
            <a:ext cx="6858001" cy="12192001"/>
          </a:xfrm>
          <a:prstGeom prst="rect">
            <a:avLst/>
          </a:prstGeom>
          <a:gradFill flip="none" rotWithShape="1">
            <a:gsLst>
              <a:gs pos="9000">
                <a:srgbClr val="171021"/>
              </a:gs>
              <a:gs pos="78000">
                <a:srgbClr val="332A8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FDFEE229-C73A-4A9D-82A4-A8F87E706027}"/>
              </a:ext>
            </a:extLst>
          </p:cNvPr>
          <p:cNvSpPr/>
          <p:nvPr userDrawn="1"/>
        </p:nvSpPr>
        <p:spPr>
          <a:xfrm>
            <a:off x="1219200" y="457200"/>
            <a:ext cx="2777712" cy="2720975"/>
          </a:xfrm>
          <a:custGeom>
            <a:avLst/>
            <a:gdLst/>
            <a:ahLst/>
            <a:cxnLst/>
            <a:rect l="l" t="t" r="r" b="b"/>
            <a:pathLst>
              <a:path w="2207260" h="2162175">
                <a:moveTo>
                  <a:pt x="2034311" y="0"/>
                </a:moveTo>
                <a:lnTo>
                  <a:pt x="1984425" y="24549"/>
                </a:lnTo>
                <a:lnTo>
                  <a:pt x="1936286" y="49970"/>
                </a:lnTo>
                <a:lnTo>
                  <a:pt x="1889894" y="76260"/>
                </a:lnTo>
                <a:lnTo>
                  <a:pt x="1845247" y="103422"/>
                </a:lnTo>
                <a:lnTo>
                  <a:pt x="1802346" y="131454"/>
                </a:lnTo>
                <a:lnTo>
                  <a:pt x="1761191" y="160357"/>
                </a:lnTo>
                <a:lnTo>
                  <a:pt x="1721782" y="190132"/>
                </a:lnTo>
                <a:lnTo>
                  <a:pt x="1684118" y="220778"/>
                </a:lnTo>
                <a:lnTo>
                  <a:pt x="1648199" y="252296"/>
                </a:lnTo>
                <a:lnTo>
                  <a:pt x="1614025" y="284685"/>
                </a:lnTo>
                <a:lnTo>
                  <a:pt x="1581596" y="317947"/>
                </a:lnTo>
                <a:lnTo>
                  <a:pt x="1550911" y="352081"/>
                </a:lnTo>
                <a:lnTo>
                  <a:pt x="1521971" y="387088"/>
                </a:lnTo>
                <a:lnTo>
                  <a:pt x="1494775" y="422967"/>
                </a:lnTo>
                <a:lnTo>
                  <a:pt x="1469323" y="459719"/>
                </a:lnTo>
                <a:lnTo>
                  <a:pt x="1445615" y="497344"/>
                </a:lnTo>
                <a:lnTo>
                  <a:pt x="1422066" y="538531"/>
                </a:lnTo>
                <a:lnTo>
                  <a:pt x="1400141" y="580894"/>
                </a:lnTo>
                <a:lnTo>
                  <a:pt x="1379841" y="624431"/>
                </a:lnTo>
                <a:lnTo>
                  <a:pt x="1361164" y="669142"/>
                </a:lnTo>
                <a:lnTo>
                  <a:pt x="1344112" y="715027"/>
                </a:lnTo>
                <a:lnTo>
                  <a:pt x="1328684" y="762085"/>
                </a:lnTo>
                <a:lnTo>
                  <a:pt x="1314880" y="810315"/>
                </a:lnTo>
                <a:lnTo>
                  <a:pt x="1302700" y="859716"/>
                </a:lnTo>
                <a:lnTo>
                  <a:pt x="1292144" y="910289"/>
                </a:lnTo>
                <a:lnTo>
                  <a:pt x="1283212" y="962032"/>
                </a:lnTo>
                <a:lnTo>
                  <a:pt x="1275904" y="1014946"/>
                </a:lnTo>
                <a:lnTo>
                  <a:pt x="1270221" y="1069029"/>
                </a:lnTo>
                <a:lnTo>
                  <a:pt x="1266161" y="1124280"/>
                </a:lnTo>
                <a:lnTo>
                  <a:pt x="1263725" y="1180700"/>
                </a:lnTo>
                <a:lnTo>
                  <a:pt x="1262913" y="1238288"/>
                </a:lnTo>
                <a:lnTo>
                  <a:pt x="1262913" y="2161933"/>
                </a:lnTo>
                <a:lnTo>
                  <a:pt x="2196706" y="2161933"/>
                </a:lnTo>
                <a:lnTo>
                  <a:pt x="2196706" y="1248448"/>
                </a:lnTo>
                <a:lnTo>
                  <a:pt x="1638465" y="1248448"/>
                </a:lnTo>
                <a:lnTo>
                  <a:pt x="1639310" y="1187041"/>
                </a:lnTo>
                <a:lnTo>
                  <a:pt x="1641848" y="1127955"/>
                </a:lnTo>
                <a:lnTo>
                  <a:pt x="1646077" y="1071190"/>
                </a:lnTo>
                <a:lnTo>
                  <a:pt x="1651998" y="1016746"/>
                </a:lnTo>
                <a:lnTo>
                  <a:pt x="1659611" y="964623"/>
                </a:lnTo>
                <a:lnTo>
                  <a:pt x="1668914" y="914823"/>
                </a:lnTo>
                <a:lnTo>
                  <a:pt x="1679910" y="867346"/>
                </a:lnTo>
                <a:lnTo>
                  <a:pt x="1692597" y="822192"/>
                </a:lnTo>
                <a:lnTo>
                  <a:pt x="1706975" y="779362"/>
                </a:lnTo>
                <a:lnTo>
                  <a:pt x="1723045" y="738856"/>
                </a:lnTo>
                <a:lnTo>
                  <a:pt x="1740805" y="700675"/>
                </a:lnTo>
                <a:lnTo>
                  <a:pt x="1760258" y="664819"/>
                </a:lnTo>
                <a:lnTo>
                  <a:pt x="1781966" y="630412"/>
                </a:lnTo>
                <a:lnTo>
                  <a:pt x="1806490" y="596493"/>
                </a:lnTo>
                <a:lnTo>
                  <a:pt x="1833832" y="563064"/>
                </a:lnTo>
                <a:lnTo>
                  <a:pt x="1863991" y="530123"/>
                </a:lnTo>
                <a:lnTo>
                  <a:pt x="1896970" y="497671"/>
                </a:lnTo>
                <a:lnTo>
                  <a:pt x="1932770" y="465709"/>
                </a:lnTo>
                <a:lnTo>
                  <a:pt x="1971391" y="434235"/>
                </a:lnTo>
                <a:lnTo>
                  <a:pt x="2012835" y="403250"/>
                </a:lnTo>
                <a:lnTo>
                  <a:pt x="2057104" y="372754"/>
                </a:lnTo>
                <a:lnTo>
                  <a:pt x="2104197" y="342747"/>
                </a:lnTo>
                <a:lnTo>
                  <a:pt x="2154118" y="313229"/>
                </a:lnTo>
                <a:lnTo>
                  <a:pt x="2206866" y="284200"/>
                </a:lnTo>
                <a:lnTo>
                  <a:pt x="2034311" y="0"/>
                </a:lnTo>
                <a:close/>
              </a:path>
              <a:path w="2207260" h="2162175">
                <a:moveTo>
                  <a:pt x="771397" y="0"/>
                </a:moveTo>
                <a:lnTo>
                  <a:pt x="721512" y="24549"/>
                </a:lnTo>
                <a:lnTo>
                  <a:pt x="673374" y="49970"/>
                </a:lnTo>
                <a:lnTo>
                  <a:pt x="626981" y="76260"/>
                </a:lnTo>
                <a:lnTo>
                  <a:pt x="582336" y="103422"/>
                </a:lnTo>
                <a:lnTo>
                  <a:pt x="539436" y="131454"/>
                </a:lnTo>
                <a:lnTo>
                  <a:pt x="498281" y="160357"/>
                </a:lnTo>
                <a:lnTo>
                  <a:pt x="458873" y="190132"/>
                </a:lnTo>
                <a:lnTo>
                  <a:pt x="421209" y="220778"/>
                </a:lnTo>
                <a:lnTo>
                  <a:pt x="385291" y="252296"/>
                </a:lnTo>
                <a:lnTo>
                  <a:pt x="351117" y="284685"/>
                </a:lnTo>
                <a:lnTo>
                  <a:pt x="318688" y="317947"/>
                </a:lnTo>
                <a:lnTo>
                  <a:pt x="288003" y="352081"/>
                </a:lnTo>
                <a:lnTo>
                  <a:pt x="259062" y="387088"/>
                </a:lnTo>
                <a:lnTo>
                  <a:pt x="231865" y="422967"/>
                </a:lnTo>
                <a:lnTo>
                  <a:pt x="206412" y="459719"/>
                </a:lnTo>
                <a:lnTo>
                  <a:pt x="182702" y="497344"/>
                </a:lnTo>
                <a:lnTo>
                  <a:pt x="159155" y="538531"/>
                </a:lnTo>
                <a:lnTo>
                  <a:pt x="137232" y="580894"/>
                </a:lnTo>
                <a:lnTo>
                  <a:pt x="116932" y="624431"/>
                </a:lnTo>
                <a:lnTo>
                  <a:pt x="98256" y="669142"/>
                </a:lnTo>
                <a:lnTo>
                  <a:pt x="81204" y="715027"/>
                </a:lnTo>
                <a:lnTo>
                  <a:pt x="65776" y="762085"/>
                </a:lnTo>
                <a:lnTo>
                  <a:pt x="51971" y="810315"/>
                </a:lnTo>
                <a:lnTo>
                  <a:pt x="39791" y="859716"/>
                </a:lnTo>
                <a:lnTo>
                  <a:pt x="29234" y="910289"/>
                </a:lnTo>
                <a:lnTo>
                  <a:pt x="20302" y="962032"/>
                </a:lnTo>
                <a:lnTo>
                  <a:pt x="12993" y="1014946"/>
                </a:lnTo>
                <a:lnTo>
                  <a:pt x="7308" y="1069029"/>
                </a:lnTo>
                <a:lnTo>
                  <a:pt x="3248" y="1124280"/>
                </a:lnTo>
                <a:lnTo>
                  <a:pt x="812" y="1180700"/>
                </a:lnTo>
                <a:lnTo>
                  <a:pt x="0" y="1238288"/>
                </a:lnTo>
                <a:lnTo>
                  <a:pt x="0" y="2161933"/>
                </a:lnTo>
                <a:lnTo>
                  <a:pt x="933805" y="2161933"/>
                </a:lnTo>
                <a:lnTo>
                  <a:pt x="933805" y="1248448"/>
                </a:lnTo>
                <a:lnTo>
                  <a:pt x="375551" y="1248448"/>
                </a:lnTo>
                <a:lnTo>
                  <a:pt x="376397" y="1187041"/>
                </a:lnTo>
                <a:lnTo>
                  <a:pt x="378935" y="1127955"/>
                </a:lnTo>
                <a:lnTo>
                  <a:pt x="383164" y="1071190"/>
                </a:lnTo>
                <a:lnTo>
                  <a:pt x="389085" y="1016746"/>
                </a:lnTo>
                <a:lnTo>
                  <a:pt x="396698" y="964623"/>
                </a:lnTo>
                <a:lnTo>
                  <a:pt x="406003" y="914823"/>
                </a:lnTo>
                <a:lnTo>
                  <a:pt x="416999" y="867346"/>
                </a:lnTo>
                <a:lnTo>
                  <a:pt x="429687" y="822192"/>
                </a:lnTo>
                <a:lnTo>
                  <a:pt x="444067" y="779362"/>
                </a:lnTo>
                <a:lnTo>
                  <a:pt x="460138" y="738856"/>
                </a:lnTo>
                <a:lnTo>
                  <a:pt x="477902" y="700675"/>
                </a:lnTo>
                <a:lnTo>
                  <a:pt x="497357" y="664819"/>
                </a:lnTo>
                <a:lnTo>
                  <a:pt x="519063" y="630412"/>
                </a:lnTo>
                <a:lnTo>
                  <a:pt x="543585" y="596493"/>
                </a:lnTo>
                <a:lnTo>
                  <a:pt x="570925" y="563064"/>
                </a:lnTo>
                <a:lnTo>
                  <a:pt x="601084" y="530123"/>
                </a:lnTo>
                <a:lnTo>
                  <a:pt x="634063" y="497671"/>
                </a:lnTo>
                <a:lnTo>
                  <a:pt x="669863" y="465709"/>
                </a:lnTo>
                <a:lnTo>
                  <a:pt x="708484" y="434235"/>
                </a:lnTo>
                <a:lnTo>
                  <a:pt x="749928" y="403250"/>
                </a:lnTo>
                <a:lnTo>
                  <a:pt x="794196" y="372754"/>
                </a:lnTo>
                <a:lnTo>
                  <a:pt x="841288" y="342747"/>
                </a:lnTo>
                <a:lnTo>
                  <a:pt x="891207" y="313229"/>
                </a:lnTo>
                <a:lnTo>
                  <a:pt x="943952" y="284200"/>
                </a:lnTo>
                <a:lnTo>
                  <a:pt x="771397" y="0"/>
                </a:lnTo>
                <a:close/>
              </a:path>
            </a:pathLst>
          </a:custGeom>
          <a:solidFill>
            <a:srgbClr val="F1F2F2">
              <a:alpha val="24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B034F1-F2DA-4FA0-9701-236D01BB96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356350"/>
            <a:ext cx="7543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556A7-63F2-414C-BEF1-D0C3FCAFF1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971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5CBA7D-1C23-4B98-A975-321CAB3510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854958"/>
            <a:ext cx="10972800" cy="378384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8800" i="0" spc="-200" baseline="0">
                <a:solidFill>
                  <a:schemeClr val="bg1"/>
                </a:solidFill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None/>
              <a:defRPr sz="5400" i="0" spc="-200" baseline="0">
                <a:solidFill>
                  <a:schemeClr val="bg1"/>
                </a:solidFill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None/>
              <a:defRPr sz="4800" i="0" spc="-100" baseline="0">
                <a:solidFill>
                  <a:schemeClr val="bg1"/>
                </a:solidFill>
              </a:defRPr>
            </a:lvl3pPr>
            <a:lvl4pPr marL="1371600" indent="0" algn="ctr">
              <a:lnSpc>
                <a:spcPct val="85000"/>
              </a:lnSpc>
              <a:buNone/>
              <a:defRPr sz="2800" i="1" spc="-50" baseline="0">
                <a:solidFill>
                  <a:schemeClr val="bg1"/>
                </a:solidFill>
              </a:defRPr>
            </a:lvl4pPr>
            <a:lvl5pPr marL="1828800" indent="0" algn="ctr">
              <a:lnSpc>
                <a:spcPct val="85000"/>
              </a:lnSpc>
              <a:buNone/>
              <a:defRPr sz="2800" i="1" spc="-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Big quote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541A6D-5BA2-462F-A751-E5153DDE18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8401" y="5791200"/>
            <a:ext cx="9144000" cy="609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buClr>
                <a:schemeClr val="bg1"/>
              </a:buClr>
              <a:defRPr sz="2400" i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 reference here</a:t>
            </a:r>
          </a:p>
        </p:txBody>
      </p:sp>
    </p:spTree>
    <p:extLst>
      <p:ext uri="{BB962C8B-B14F-4D97-AF65-F5344CB8AC3E}">
        <p14:creationId xmlns:p14="http://schemas.microsoft.com/office/powerpoint/2010/main" val="848595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dient Background">
            <a:extLst>
              <a:ext uri="{FF2B5EF4-FFF2-40B4-BE49-F238E27FC236}">
                <a16:creationId xmlns:a16="http://schemas.microsoft.com/office/drawing/2014/main" id="{46902829-D5D1-4F00-A1B9-EF14BCD064FF}"/>
              </a:ext>
            </a:extLst>
          </p:cNvPr>
          <p:cNvSpPr/>
          <p:nvPr userDrawn="1"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332A86"/>
              </a:gs>
              <a:gs pos="98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Subtitle Text">
            <a:extLst>
              <a:ext uri="{FF2B5EF4-FFF2-40B4-BE49-F238E27FC236}">
                <a16:creationId xmlns:a16="http://schemas.microsoft.com/office/drawing/2014/main" id="{B8C40917-854F-41C3-92FA-0FFC4202B76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09600" y="3428999"/>
            <a:ext cx="10972800" cy="19823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46D32C48-753E-4EE3-80FD-8DB1DECDC4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F0782B8-5272-420C-8DAE-70E09C81F5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10578"/>
          <a:stretch/>
        </p:blipFill>
        <p:spPr>
          <a:xfrm>
            <a:off x="7848600" y="6400248"/>
            <a:ext cx="3785857" cy="457752"/>
          </a:xfrm>
          <a:custGeom>
            <a:avLst/>
            <a:gdLst>
              <a:gd name="connsiteX0" fmla="*/ 0 w 3785857"/>
              <a:gd name="connsiteY0" fmla="*/ 0 h 457752"/>
              <a:gd name="connsiteX1" fmla="*/ 3785857 w 3785857"/>
              <a:gd name="connsiteY1" fmla="*/ 0 h 457752"/>
              <a:gd name="connsiteX2" fmla="*/ 3520438 w 3785857"/>
              <a:gd name="connsiteY2" fmla="*/ 457752 h 457752"/>
              <a:gd name="connsiteX3" fmla="*/ 0 w 3785857"/>
              <a:gd name="connsiteY3" fmla="*/ 457752 h 45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5857" h="457752">
                <a:moveTo>
                  <a:pt x="0" y="0"/>
                </a:moveTo>
                <a:lnTo>
                  <a:pt x="3785857" y="0"/>
                </a:lnTo>
                <a:lnTo>
                  <a:pt x="3520438" y="457752"/>
                </a:lnTo>
                <a:lnTo>
                  <a:pt x="0" y="457752"/>
                </a:lnTo>
                <a:close/>
              </a:path>
            </a:pathLst>
          </a:cu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87513A4-C855-4E73-81CA-494CAB4EF7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955" y="5943048"/>
            <a:ext cx="2194560" cy="457200"/>
          </a:xfrm>
          <a:prstGeom prst="rect">
            <a:avLst/>
          </a:prstGeom>
        </p:spPr>
      </p:pic>
      <p:cxnSp>
        <p:nvCxnSpPr>
          <p:cNvPr id="8" name="Anchor Line (Teal)">
            <a:extLst>
              <a:ext uri="{FF2B5EF4-FFF2-40B4-BE49-F238E27FC236}">
                <a16:creationId xmlns:a16="http://schemas.microsoft.com/office/drawing/2014/main" id="{886F3037-7F32-417A-A0C3-B25F6685577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121298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BED73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5C1D3360-D695-D04B-BC97-12F7A77883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9688" y="-393011"/>
            <a:ext cx="3456367" cy="49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43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C893FF-FBB2-383D-2CB2-7C4B1AB958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1" b="12441"/>
          <a:stretch/>
        </p:blipFill>
        <p:spPr>
          <a:xfrm>
            <a:off x="0" y="1"/>
            <a:ext cx="12188952" cy="6858000"/>
          </a:xfrm>
          <a:prstGeom prst="rect">
            <a:avLst/>
          </a:prstGeom>
        </p:spPr>
      </p:pic>
      <p:sp>
        <p:nvSpPr>
          <p:cNvPr id="6" name="Gradient Background">
            <a:extLst>
              <a:ext uri="{FF2B5EF4-FFF2-40B4-BE49-F238E27FC236}">
                <a16:creationId xmlns:a16="http://schemas.microsoft.com/office/drawing/2014/main" id="{198DFE49-D0E9-A82F-BF2D-5B696035380A}"/>
              </a:ext>
            </a:extLst>
          </p:cNvPr>
          <p:cNvSpPr/>
          <p:nvPr userDrawn="1"/>
        </p:nvSpPr>
        <p:spPr>
          <a:xfrm rot="16200000" flipH="1">
            <a:off x="2666999" y="-2666998"/>
            <a:ext cx="6858001" cy="12192000"/>
          </a:xfrm>
          <a:prstGeom prst="rect">
            <a:avLst/>
          </a:prstGeom>
          <a:gradFill flip="none" rotWithShape="1">
            <a:gsLst>
              <a:gs pos="9000">
                <a:srgbClr val="0A3049">
                  <a:alpha val="75000"/>
                </a:srgbClr>
              </a:gs>
              <a:gs pos="78000">
                <a:srgbClr val="0A304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cxnSp>
        <p:nvCxnSpPr>
          <p:cNvPr id="25" name="Anchor Line (Teal)">
            <a:extLst>
              <a:ext uri="{FF2B5EF4-FFF2-40B4-BE49-F238E27FC236}">
                <a16:creationId xmlns:a16="http://schemas.microsoft.com/office/drawing/2014/main" id="{1DA73BAE-FD0A-4A2C-8A01-FA8569121DF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121298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ubtitle Text">
            <a:extLst>
              <a:ext uri="{FF2B5EF4-FFF2-40B4-BE49-F238E27FC236}">
                <a16:creationId xmlns:a16="http://schemas.microsoft.com/office/drawing/2014/main" id="{B8C40917-854F-41C3-92FA-0FFC4202B76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09600" y="3428999"/>
            <a:ext cx="10972800" cy="19823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C049E40-EF68-4B1B-BCD7-6D2A24D8D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10578"/>
          <a:stretch/>
        </p:blipFill>
        <p:spPr>
          <a:xfrm>
            <a:off x="7848600" y="6400248"/>
            <a:ext cx="3785857" cy="457752"/>
          </a:xfrm>
          <a:custGeom>
            <a:avLst/>
            <a:gdLst>
              <a:gd name="connsiteX0" fmla="*/ 0 w 3785857"/>
              <a:gd name="connsiteY0" fmla="*/ 0 h 457752"/>
              <a:gd name="connsiteX1" fmla="*/ 3785857 w 3785857"/>
              <a:gd name="connsiteY1" fmla="*/ 0 h 457752"/>
              <a:gd name="connsiteX2" fmla="*/ 3520438 w 3785857"/>
              <a:gd name="connsiteY2" fmla="*/ 457752 h 457752"/>
              <a:gd name="connsiteX3" fmla="*/ 0 w 3785857"/>
              <a:gd name="connsiteY3" fmla="*/ 457752 h 45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5857" h="457752">
                <a:moveTo>
                  <a:pt x="0" y="0"/>
                </a:moveTo>
                <a:lnTo>
                  <a:pt x="3785857" y="0"/>
                </a:lnTo>
                <a:lnTo>
                  <a:pt x="3520438" y="457752"/>
                </a:lnTo>
                <a:lnTo>
                  <a:pt x="0" y="457752"/>
                </a:lnTo>
                <a:close/>
              </a:path>
            </a:pathLst>
          </a:cu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415B23C-5D82-4DE4-94C7-F7A0367F0A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955" y="5943048"/>
            <a:ext cx="2194560" cy="457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CB275-ABCF-466B-BDDA-5C2D261BF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pallette, cosmetic&#10;&#10;Description automatically generated">
            <a:extLst>
              <a:ext uri="{FF2B5EF4-FFF2-40B4-BE49-F238E27FC236}">
                <a16:creationId xmlns:a16="http://schemas.microsoft.com/office/drawing/2014/main" id="{A9890386-C699-ECC5-0277-4AB0401B3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" b="54201"/>
          <a:stretch/>
        </p:blipFill>
        <p:spPr>
          <a:xfrm rot="10800000">
            <a:off x="5086194" y="-2"/>
            <a:ext cx="7105806" cy="50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12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C0FCC-C8A7-42A6-A89E-1AEBFAEF1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458"/>
          <a:stretch/>
        </p:blipFill>
        <p:spPr>
          <a:xfrm>
            <a:off x="8135104" y="0"/>
            <a:ext cx="4056896" cy="4572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7C120C8-39A8-477D-B58D-F23BF975C78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753600" y="1325563"/>
            <a:ext cx="1828800" cy="1828800"/>
          </a:xfrm>
          <a:prstGeom prst="rect">
            <a:avLst/>
          </a:prstGeom>
          <a:ln>
            <a:noFill/>
            <a:prstDash val="dash"/>
          </a:ln>
        </p:spPr>
        <p:txBody>
          <a:bodyPr lIns="0" tIns="0" rIns="0" bIns="0" anchor="ctr" anchorCtr="0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82DFA41-C32D-4FE4-9DB2-44BB1568E4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000" cap="all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9497C9E-A69F-4C11-AF67-901284EF2B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3082401"/>
            <a:ext cx="8869680" cy="18466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-30" baseline="0">
                <a:solidFill>
                  <a:srgbClr val="909D9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 00, Year (Click to edit)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BB3611-856D-447E-B8F1-E4BD1F02F9C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2971805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C0CAC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276F2A2C-0BC0-405F-A230-6A70DFB7AA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462053"/>
            <a:ext cx="1371600" cy="75723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BDAAC73-5A85-4DBA-9A0E-4466BAF4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9394"/>
            <a:ext cx="8869680" cy="14728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314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2640A7-3374-4B52-8B22-48386BD54EF6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7C120C8-39A8-477D-B58D-F23BF975C78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753600" y="1325563"/>
            <a:ext cx="1828800" cy="1828800"/>
          </a:xfrm>
          <a:prstGeom prst="rect">
            <a:avLst/>
          </a:prstGeom>
          <a:ln>
            <a:noFill/>
            <a:prstDash val="dash"/>
          </a:ln>
        </p:spPr>
        <p:txBody>
          <a:bodyPr lIns="0" tIns="0" rIns="0" bIns="0" anchor="ctr" anchorCtr="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82DFA41-C32D-4FE4-9DB2-44BB1568E4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/>
          <a:lstStyle>
            <a:lvl1pPr marL="0" indent="0" algn="ctr">
              <a:buNone/>
              <a:defRPr sz="2000" cap="all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9497C9E-A69F-4C11-AF67-901284EF2B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3082401"/>
            <a:ext cx="8869680" cy="18466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-3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 00, Year (Click to edit)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BB3611-856D-447E-B8F1-E4BD1F02F9C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2971805"/>
            <a:ext cx="6858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F9911F24-8262-4467-A6FE-FD8F23F61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4191"/>
          <a:stretch/>
        </p:blipFill>
        <p:spPr>
          <a:xfrm>
            <a:off x="8135745" y="0"/>
            <a:ext cx="4056255" cy="45775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031016BF-B334-4510-96DE-52AE45C1C7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462053"/>
            <a:ext cx="1371600" cy="7572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68FBBC8-1BF9-49AE-A383-EDE146045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9394"/>
            <a:ext cx="8869680" cy="1472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7951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B5453-CB92-44F5-851E-146E8C521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782763"/>
            <a:ext cx="5305425" cy="439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40531-F86A-456C-BC92-520C6D390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915" y="1782763"/>
            <a:ext cx="5305425" cy="439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C1EBFC-9554-4E50-9F49-5EF430AA90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81D0B-D0DD-45BA-B20F-1683ECC6AF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A0C9CEB-87B3-4853-9D34-B4847B0A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0616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6" userDrawn="1">
          <p15:clr>
            <a:srgbClr val="FBAE40"/>
          </p15:clr>
        </p15:guide>
        <p15:guide id="2" pos="372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rence Titl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6F1452-F202-4BF1-838E-9B6A0C113817}"/>
              </a:ext>
            </a:extLst>
          </p:cNvPr>
          <p:cNvSpPr/>
          <p:nvPr userDrawn="1"/>
        </p:nvSpPr>
        <p:spPr>
          <a:xfrm>
            <a:off x="0" y="685800"/>
            <a:ext cx="12192000" cy="4114800"/>
          </a:xfrm>
          <a:prstGeom prst="rect">
            <a:avLst/>
          </a:prstGeom>
          <a:solidFill>
            <a:srgbClr val="C0CAC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F6C279-1165-4357-911D-38C0013EF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411419"/>
            <a:ext cx="1097280" cy="607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C0FCC-C8A7-42A6-A89E-1AEBFAEF1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458"/>
          <a:stretch/>
        </p:blipFill>
        <p:spPr>
          <a:xfrm>
            <a:off x="8135104" y="0"/>
            <a:ext cx="4056896" cy="4572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7C120C8-39A8-477D-B58D-F23BF975C78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15854" y="5411419"/>
            <a:ext cx="1155337" cy="618118"/>
          </a:xfrm>
          <a:prstGeom prst="rect">
            <a:avLst/>
          </a:prstGeom>
          <a:ln>
            <a:noFill/>
            <a:prstDash val="dash"/>
          </a:ln>
        </p:spPr>
        <p:txBody>
          <a:bodyPr lIns="0" tIns="0" rIns="0" bIns="0" anchor="ctr" anchorCtr="0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/>
              <a:t>CO-AUTHOR</a:t>
            </a:r>
            <a:br>
              <a:rPr lang="en-US"/>
            </a:br>
            <a:r>
              <a:rPr lang="en-US"/>
              <a:t>LOGO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82DFA41-C32D-4FE4-9DB2-44BB1568E4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7317" y="1143000"/>
            <a:ext cx="3200400" cy="32004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000" cap="all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9497C9E-A69F-4C11-AF67-901284EF2B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56501" y="5411419"/>
            <a:ext cx="2310720" cy="618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200" spc="-3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rgbClr val="43525A"/>
                </a:solidFill>
                <a:latin typeface="Franklin Gothic Medium Cond" panose="020B06060304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Author Name</a:t>
            </a:r>
          </a:p>
          <a:p>
            <a:pPr lvl="1"/>
            <a:r>
              <a:rPr lang="en-US"/>
              <a:t>000.000.000</a:t>
            </a:r>
          </a:p>
          <a:p>
            <a:pPr lvl="1"/>
            <a:r>
              <a:rPr lang="en-US"/>
              <a:t>Email@email.com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5CEDDEC-E159-4D5A-A30E-5DFC9CA8F9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811" y="5411419"/>
            <a:ext cx="1933567" cy="618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200" spc="-3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rgbClr val="43525A"/>
                </a:solidFill>
                <a:latin typeface="Franklin Gothic Medium Cond" panose="020B06060304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Co-author Name</a:t>
            </a:r>
          </a:p>
          <a:p>
            <a:pPr lvl="1"/>
            <a:r>
              <a:rPr lang="en-US"/>
              <a:t>000.000.000</a:t>
            </a:r>
          </a:p>
          <a:p>
            <a:pPr lvl="1"/>
            <a:r>
              <a:rPr lang="en-US"/>
              <a:t>Email@email.com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6E4D2E5C-68D2-4E8A-B949-85CA4E752E1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22920" y="5411419"/>
            <a:ext cx="1155337" cy="618118"/>
          </a:xfrm>
          <a:prstGeom prst="rect">
            <a:avLst/>
          </a:prstGeom>
          <a:ln>
            <a:noFill/>
            <a:prstDash val="dash"/>
          </a:ln>
        </p:spPr>
        <p:txBody>
          <a:bodyPr lIns="0" tIns="0" rIns="0" bIns="0" anchor="ctr" anchorCtr="0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/>
              <a:t>CO-AUTHOR</a:t>
            </a:r>
            <a:br>
              <a:rPr lang="en-US"/>
            </a:br>
            <a:r>
              <a:rPr lang="en-US"/>
              <a:t>LOGO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3A870265-D4C4-4728-BC43-EDC04B8058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27877" y="5411419"/>
            <a:ext cx="1933567" cy="618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200" spc="-3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rgbClr val="43525A"/>
                </a:solidFill>
                <a:latin typeface="Franklin Gothic Medium Cond" panose="020B06060304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Co-author Name</a:t>
            </a:r>
          </a:p>
          <a:p>
            <a:pPr lvl="1"/>
            <a:r>
              <a:rPr lang="en-US"/>
              <a:t>000.000.000</a:t>
            </a:r>
          </a:p>
          <a:p>
            <a:pPr lvl="1"/>
            <a:r>
              <a:rPr lang="en-US"/>
              <a:t>Email@email.com</a:t>
            </a:r>
          </a:p>
        </p:txBody>
      </p:sp>
      <p:cxnSp>
        <p:nvCxnSpPr>
          <p:cNvPr id="14" name="Anchor Line (Teal)">
            <a:extLst>
              <a:ext uri="{FF2B5EF4-FFF2-40B4-BE49-F238E27FC236}">
                <a16:creationId xmlns:a16="http://schemas.microsoft.com/office/drawing/2014/main" id="{26DB4D2A-C732-4710-BFF2-128CEC8BB75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121298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909D9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975E4359-0B47-4AA2-81D3-370D9A683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9394"/>
            <a:ext cx="7315200" cy="14728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7286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4">
            <a:extLst>
              <a:ext uri="{FF2B5EF4-FFF2-40B4-BE49-F238E27FC236}">
                <a16:creationId xmlns:a16="http://schemas.microsoft.com/office/drawing/2014/main" id="{8B67DCF5-A9EC-4521-AF7B-8EF1A809A4ED}"/>
              </a:ext>
            </a:extLst>
          </p:cNvPr>
          <p:cNvSpPr/>
          <p:nvPr userDrawn="1"/>
        </p:nvSpPr>
        <p:spPr>
          <a:xfrm rot="16200000" flipH="1">
            <a:off x="3565556" y="-3565556"/>
            <a:ext cx="5060887" cy="12192000"/>
          </a:xfrm>
          <a:prstGeom prst="rect">
            <a:avLst/>
          </a:prstGeom>
          <a:gradFill flip="none" rotWithShape="1">
            <a:gsLst>
              <a:gs pos="9000">
                <a:srgbClr val="171021"/>
              </a:gs>
              <a:gs pos="78000">
                <a:srgbClr val="332A8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9EEBC67-357C-4D73-8A8C-80F63065BE29}"/>
              </a:ext>
            </a:extLst>
          </p:cNvPr>
          <p:cNvSpPr/>
          <p:nvPr userDrawn="1"/>
        </p:nvSpPr>
        <p:spPr>
          <a:xfrm>
            <a:off x="6559218" y="4253398"/>
            <a:ext cx="1641897" cy="16418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DA73BAE-FD0A-4A2C-8A01-FA8569121DF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2073711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C0CAC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321A85-0ED0-46E5-AA0C-068C77B220A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366" y="4388546"/>
            <a:ext cx="1371600" cy="1371600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A158985E-B9A7-42D2-8622-DCF95FA8E8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4191"/>
          <a:stretch/>
        </p:blipFill>
        <p:spPr>
          <a:xfrm>
            <a:off x="8135745" y="0"/>
            <a:ext cx="4056255" cy="45775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764E626-D386-4D32-A417-9B845F1A8DEB}"/>
              </a:ext>
            </a:extLst>
          </p:cNvPr>
          <p:cNvSpPr/>
          <p:nvPr userDrawn="1"/>
        </p:nvSpPr>
        <p:spPr>
          <a:xfrm>
            <a:off x="8338266" y="4253398"/>
            <a:ext cx="1641897" cy="16418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B80FD3BD-D8F0-418E-8B47-2ABB3675B0E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73414" y="4388546"/>
            <a:ext cx="1371600" cy="1371600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DF3693E-9C5E-459F-BF99-167C92ADF586}"/>
              </a:ext>
            </a:extLst>
          </p:cNvPr>
          <p:cNvSpPr/>
          <p:nvPr userDrawn="1"/>
        </p:nvSpPr>
        <p:spPr>
          <a:xfrm>
            <a:off x="10115311" y="4253398"/>
            <a:ext cx="1641897" cy="16418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6866D1FB-89E0-4B62-BE3A-8DC17857F6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50459" y="4388546"/>
            <a:ext cx="1371600" cy="1371600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B4BAA8C-E1DD-4D69-BDE2-74B913491D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462053"/>
            <a:ext cx="1371600" cy="7572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E5BC9B-201B-46A0-AC52-57A9C6389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99192"/>
            <a:ext cx="10972800" cy="16120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1753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dient Background">
            <a:extLst>
              <a:ext uri="{FF2B5EF4-FFF2-40B4-BE49-F238E27FC236}">
                <a16:creationId xmlns:a16="http://schemas.microsoft.com/office/drawing/2014/main" id="{AF077148-9C18-47FF-BAB6-4ACE29EF0279}"/>
              </a:ext>
            </a:extLst>
          </p:cNvPr>
          <p:cNvSpPr/>
          <p:nvPr userDrawn="1"/>
        </p:nvSpPr>
        <p:spPr>
          <a:xfrm rot="16200000" flipH="1">
            <a:off x="2666999" y="-2666998"/>
            <a:ext cx="6858001" cy="12192000"/>
          </a:xfrm>
          <a:prstGeom prst="rect">
            <a:avLst/>
          </a:prstGeom>
          <a:solidFill>
            <a:srgbClr val="0A3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cxnSp>
        <p:nvCxnSpPr>
          <p:cNvPr id="25" name="Anchor Line (Teal)">
            <a:extLst>
              <a:ext uri="{FF2B5EF4-FFF2-40B4-BE49-F238E27FC236}">
                <a16:creationId xmlns:a16="http://schemas.microsoft.com/office/drawing/2014/main" id="{1DA73BAE-FD0A-4A2C-8A01-FA8569121DF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121298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ubtitle Text">
            <a:extLst>
              <a:ext uri="{FF2B5EF4-FFF2-40B4-BE49-F238E27FC236}">
                <a16:creationId xmlns:a16="http://schemas.microsoft.com/office/drawing/2014/main" id="{B8C40917-854F-41C3-92FA-0FFC4202B76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09600" y="3428999"/>
            <a:ext cx="10972800" cy="19823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C049E40-EF68-4B1B-BCD7-6D2A24D8D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10578"/>
          <a:stretch/>
        </p:blipFill>
        <p:spPr>
          <a:xfrm>
            <a:off x="7848600" y="6400248"/>
            <a:ext cx="3785857" cy="457752"/>
          </a:xfrm>
          <a:custGeom>
            <a:avLst/>
            <a:gdLst>
              <a:gd name="connsiteX0" fmla="*/ 0 w 3785857"/>
              <a:gd name="connsiteY0" fmla="*/ 0 h 457752"/>
              <a:gd name="connsiteX1" fmla="*/ 3785857 w 3785857"/>
              <a:gd name="connsiteY1" fmla="*/ 0 h 457752"/>
              <a:gd name="connsiteX2" fmla="*/ 3520438 w 3785857"/>
              <a:gd name="connsiteY2" fmla="*/ 457752 h 457752"/>
              <a:gd name="connsiteX3" fmla="*/ 0 w 3785857"/>
              <a:gd name="connsiteY3" fmla="*/ 457752 h 45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5857" h="457752">
                <a:moveTo>
                  <a:pt x="0" y="0"/>
                </a:moveTo>
                <a:lnTo>
                  <a:pt x="3785857" y="0"/>
                </a:lnTo>
                <a:lnTo>
                  <a:pt x="3520438" y="457752"/>
                </a:lnTo>
                <a:lnTo>
                  <a:pt x="0" y="457752"/>
                </a:lnTo>
                <a:close/>
              </a:path>
            </a:pathLst>
          </a:cu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415B23C-5D82-4DE4-94C7-F7A0367F0A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955" y="5943048"/>
            <a:ext cx="2194560" cy="457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CB275-ABCF-466B-BDDA-5C2D261BF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868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dient Background">
            <a:extLst>
              <a:ext uri="{FF2B5EF4-FFF2-40B4-BE49-F238E27FC236}">
                <a16:creationId xmlns:a16="http://schemas.microsoft.com/office/drawing/2014/main" id="{AF077148-9C18-47FF-BAB6-4ACE29EF0279}"/>
              </a:ext>
            </a:extLst>
          </p:cNvPr>
          <p:cNvSpPr/>
          <p:nvPr userDrawn="1"/>
        </p:nvSpPr>
        <p:spPr>
          <a:xfrm rot="16200000" flipH="1">
            <a:off x="2666999" y="-2666998"/>
            <a:ext cx="6858001" cy="12192000"/>
          </a:xfrm>
          <a:prstGeom prst="rect">
            <a:avLst/>
          </a:prstGeom>
          <a:gradFill flip="none" rotWithShape="1">
            <a:gsLst>
              <a:gs pos="9000">
                <a:srgbClr val="171021"/>
              </a:gs>
              <a:gs pos="78000">
                <a:srgbClr val="332A8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cxnSp>
        <p:nvCxnSpPr>
          <p:cNvPr id="25" name="Anchor Line (Teal)">
            <a:extLst>
              <a:ext uri="{FF2B5EF4-FFF2-40B4-BE49-F238E27FC236}">
                <a16:creationId xmlns:a16="http://schemas.microsoft.com/office/drawing/2014/main" id="{1DA73BAE-FD0A-4A2C-8A01-FA8569121DF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121298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C0CAC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ubtitle Text">
            <a:extLst>
              <a:ext uri="{FF2B5EF4-FFF2-40B4-BE49-F238E27FC236}">
                <a16:creationId xmlns:a16="http://schemas.microsoft.com/office/drawing/2014/main" id="{B8C40917-854F-41C3-92FA-0FFC4202B76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09600" y="3428999"/>
            <a:ext cx="10972800" cy="19823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C049E40-EF68-4B1B-BCD7-6D2A24D8D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10578"/>
          <a:stretch/>
        </p:blipFill>
        <p:spPr>
          <a:xfrm>
            <a:off x="7848600" y="6400248"/>
            <a:ext cx="3785857" cy="457752"/>
          </a:xfrm>
          <a:custGeom>
            <a:avLst/>
            <a:gdLst>
              <a:gd name="connsiteX0" fmla="*/ 0 w 3785857"/>
              <a:gd name="connsiteY0" fmla="*/ 0 h 457752"/>
              <a:gd name="connsiteX1" fmla="*/ 3785857 w 3785857"/>
              <a:gd name="connsiteY1" fmla="*/ 0 h 457752"/>
              <a:gd name="connsiteX2" fmla="*/ 3520438 w 3785857"/>
              <a:gd name="connsiteY2" fmla="*/ 457752 h 457752"/>
              <a:gd name="connsiteX3" fmla="*/ 0 w 3785857"/>
              <a:gd name="connsiteY3" fmla="*/ 457752 h 45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5857" h="457752">
                <a:moveTo>
                  <a:pt x="0" y="0"/>
                </a:moveTo>
                <a:lnTo>
                  <a:pt x="3785857" y="0"/>
                </a:lnTo>
                <a:lnTo>
                  <a:pt x="3520438" y="457752"/>
                </a:lnTo>
                <a:lnTo>
                  <a:pt x="0" y="457752"/>
                </a:lnTo>
                <a:close/>
              </a:path>
            </a:pathLst>
          </a:cu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415B23C-5D82-4DE4-94C7-F7A0367F0A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955" y="5943048"/>
            <a:ext cx="2194560" cy="457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CB275-ABCF-466B-BDDA-5C2D261BF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5025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C893FF-FBB2-383D-2CB2-7C4B1AB958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1" b="12441"/>
          <a:stretch/>
        </p:blipFill>
        <p:spPr>
          <a:xfrm>
            <a:off x="0" y="1"/>
            <a:ext cx="12188952" cy="6858000"/>
          </a:xfrm>
          <a:prstGeom prst="rect">
            <a:avLst/>
          </a:prstGeom>
        </p:spPr>
      </p:pic>
      <p:sp>
        <p:nvSpPr>
          <p:cNvPr id="6" name="Gradient Background">
            <a:extLst>
              <a:ext uri="{FF2B5EF4-FFF2-40B4-BE49-F238E27FC236}">
                <a16:creationId xmlns:a16="http://schemas.microsoft.com/office/drawing/2014/main" id="{198DFE49-D0E9-A82F-BF2D-5B696035380A}"/>
              </a:ext>
            </a:extLst>
          </p:cNvPr>
          <p:cNvSpPr/>
          <p:nvPr userDrawn="1"/>
        </p:nvSpPr>
        <p:spPr>
          <a:xfrm rot="16200000" flipH="1">
            <a:off x="2666999" y="-2666998"/>
            <a:ext cx="6858001" cy="12192000"/>
          </a:xfrm>
          <a:prstGeom prst="rect">
            <a:avLst/>
          </a:prstGeom>
          <a:gradFill flip="none" rotWithShape="1">
            <a:gsLst>
              <a:gs pos="9000">
                <a:srgbClr val="0A3049">
                  <a:alpha val="75000"/>
                </a:srgbClr>
              </a:gs>
              <a:gs pos="78000">
                <a:srgbClr val="0A304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cxnSp>
        <p:nvCxnSpPr>
          <p:cNvPr id="25" name="Anchor Line (Teal)">
            <a:extLst>
              <a:ext uri="{FF2B5EF4-FFF2-40B4-BE49-F238E27FC236}">
                <a16:creationId xmlns:a16="http://schemas.microsoft.com/office/drawing/2014/main" id="{1DA73BAE-FD0A-4A2C-8A01-FA8569121DF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121298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ubtitle Text">
            <a:extLst>
              <a:ext uri="{FF2B5EF4-FFF2-40B4-BE49-F238E27FC236}">
                <a16:creationId xmlns:a16="http://schemas.microsoft.com/office/drawing/2014/main" id="{B8C40917-854F-41C3-92FA-0FFC4202B76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09600" y="3428999"/>
            <a:ext cx="10972800" cy="19823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C049E40-EF68-4B1B-BCD7-6D2A24D8D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10578"/>
          <a:stretch/>
        </p:blipFill>
        <p:spPr>
          <a:xfrm>
            <a:off x="7848600" y="6400248"/>
            <a:ext cx="3785857" cy="457752"/>
          </a:xfrm>
          <a:custGeom>
            <a:avLst/>
            <a:gdLst>
              <a:gd name="connsiteX0" fmla="*/ 0 w 3785857"/>
              <a:gd name="connsiteY0" fmla="*/ 0 h 457752"/>
              <a:gd name="connsiteX1" fmla="*/ 3785857 w 3785857"/>
              <a:gd name="connsiteY1" fmla="*/ 0 h 457752"/>
              <a:gd name="connsiteX2" fmla="*/ 3520438 w 3785857"/>
              <a:gd name="connsiteY2" fmla="*/ 457752 h 457752"/>
              <a:gd name="connsiteX3" fmla="*/ 0 w 3785857"/>
              <a:gd name="connsiteY3" fmla="*/ 457752 h 45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5857" h="457752">
                <a:moveTo>
                  <a:pt x="0" y="0"/>
                </a:moveTo>
                <a:lnTo>
                  <a:pt x="3785857" y="0"/>
                </a:lnTo>
                <a:lnTo>
                  <a:pt x="3520438" y="457752"/>
                </a:lnTo>
                <a:lnTo>
                  <a:pt x="0" y="457752"/>
                </a:lnTo>
                <a:close/>
              </a:path>
            </a:pathLst>
          </a:cu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415B23C-5D82-4DE4-94C7-F7A0367F0A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955" y="5943048"/>
            <a:ext cx="2194560" cy="457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CB275-ABCF-466B-BDDA-5C2D261BF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pallette, cosmetic&#10;&#10;Description automatically generated">
            <a:extLst>
              <a:ext uri="{FF2B5EF4-FFF2-40B4-BE49-F238E27FC236}">
                <a16:creationId xmlns:a16="http://schemas.microsoft.com/office/drawing/2014/main" id="{A9890386-C699-ECC5-0277-4AB0401B3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" b="54201"/>
          <a:stretch/>
        </p:blipFill>
        <p:spPr>
          <a:xfrm rot="10800000">
            <a:off x="5086194" y="-2"/>
            <a:ext cx="7105806" cy="50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49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dient Background">
            <a:extLst>
              <a:ext uri="{FF2B5EF4-FFF2-40B4-BE49-F238E27FC236}">
                <a16:creationId xmlns:a16="http://schemas.microsoft.com/office/drawing/2014/main" id="{46902829-D5D1-4F00-A1B9-EF14BCD064FF}"/>
              </a:ext>
            </a:extLst>
          </p:cNvPr>
          <p:cNvSpPr/>
          <p:nvPr userDrawn="1"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0">
                <a:srgbClr val="332A86"/>
              </a:gs>
              <a:gs pos="98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Subtitle Text">
            <a:extLst>
              <a:ext uri="{FF2B5EF4-FFF2-40B4-BE49-F238E27FC236}">
                <a16:creationId xmlns:a16="http://schemas.microsoft.com/office/drawing/2014/main" id="{B8C40917-854F-41C3-92FA-0FFC4202B76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09600" y="3428999"/>
            <a:ext cx="10972800" cy="19823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46D32C48-753E-4EE3-80FD-8DB1DECDC4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F0782B8-5272-420C-8DAE-70E09C81F5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10578"/>
          <a:stretch/>
        </p:blipFill>
        <p:spPr>
          <a:xfrm>
            <a:off x="7848600" y="6400248"/>
            <a:ext cx="3785857" cy="457752"/>
          </a:xfrm>
          <a:custGeom>
            <a:avLst/>
            <a:gdLst>
              <a:gd name="connsiteX0" fmla="*/ 0 w 3785857"/>
              <a:gd name="connsiteY0" fmla="*/ 0 h 457752"/>
              <a:gd name="connsiteX1" fmla="*/ 3785857 w 3785857"/>
              <a:gd name="connsiteY1" fmla="*/ 0 h 457752"/>
              <a:gd name="connsiteX2" fmla="*/ 3520438 w 3785857"/>
              <a:gd name="connsiteY2" fmla="*/ 457752 h 457752"/>
              <a:gd name="connsiteX3" fmla="*/ 0 w 3785857"/>
              <a:gd name="connsiteY3" fmla="*/ 457752 h 45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5857" h="457752">
                <a:moveTo>
                  <a:pt x="0" y="0"/>
                </a:moveTo>
                <a:lnTo>
                  <a:pt x="3785857" y="0"/>
                </a:lnTo>
                <a:lnTo>
                  <a:pt x="3520438" y="457752"/>
                </a:lnTo>
                <a:lnTo>
                  <a:pt x="0" y="457752"/>
                </a:lnTo>
                <a:close/>
              </a:path>
            </a:pathLst>
          </a:cu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87513A4-C855-4E73-81CA-494CAB4EF7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955" y="5943048"/>
            <a:ext cx="2194560" cy="457200"/>
          </a:xfrm>
          <a:prstGeom prst="rect">
            <a:avLst/>
          </a:prstGeom>
        </p:spPr>
      </p:pic>
      <p:cxnSp>
        <p:nvCxnSpPr>
          <p:cNvPr id="8" name="Anchor Line (Teal)">
            <a:extLst>
              <a:ext uri="{FF2B5EF4-FFF2-40B4-BE49-F238E27FC236}">
                <a16:creationId xmlns:a16="http://schemas.microsoft.com/office/drawing/2014/main" id="{886F3037-7F32-417A-A0C3-B25F6685577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121298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BED73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1482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dient Background">
            <a:extLst>
              <a:ext uri="{FF2B5EF4-FFF2-40B4-BE49-F238E27FC236}">
                <a16:creationId xmlns:a16="http://schemas.microsoft.com/office/drawing/2014/main" id="{0E01A9E5-E62D-461C-AE5C-5D2207236E49}"/>
              </a:ext>
            </a:extLst>
          </p:cNvPr>
          <p:cNvSpPr/>
          <p:nvPr userDrawn="1"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55000">
                <a:srgbClr val="27BDBE"/>
              </a:gs>
              <a:gs pos="0">
                <a:srgbClr val="009ED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Subtitle Text">
            <a:extLst>
              <a:ext uri="{FF2B5EF4-FFF2-40B4-BE49-F238E27FC236}">
                <a16:creationId xmlns:a16="http://schemas.microsoft.com/office/drawing/2014/main" id="{B8C40917-854F-41C3-92FA-0FFC4202B76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09600" y="3428999"/>
            <a:ext cx="10972800" cy="19823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46D32C48-753E-4EE3-80FD-8DB1DECDC4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3CA8531E-4D73-4698-84BE-40DD961F05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10578"/>
          <a:stretch/>
        </p:blipFill>
        <p:spPr>
          <a:xfrm>
            <a:off x="7848600" y="6400248"/>
            <a:ext cx="3785857" cy="457752"/>
          </a:xfrm>
          <a:custGeom>
            <a:avLst/>
            <a:gdLst>
              <a:gd name="connsiteX0" fmla="*/ 0 w 3785857"/>
              <a:gd name="connsiteY0" fmla="*/ 0 h 457752"/>
              <a:gd name="connsiteX1" fmla="*/ 3785857 w 3785857"/>
              <a:gd name="connsiteY1" fmla="*/ 0 h 457752"/>
              <a:gd name="connsiteX2" fmla="*/ 3520438 w 3785857"/>
              <a:gd name="connsiteY2" fmla="*/ 457752 h 457752"/>
              <a:gd name="connsiteX3" fmla="*/ 0 w 3785857"/>
              <a:gd name="connsiteY3" fmla="*/ 457752 h 45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5857" h="457752">
                <a:moveTo>
                  <a:pt x="0" y="0"/>
                </a:moveTo>
                <a:lnTo>
                  <a:pt x="3785857" y="0"/>
                </a:lnTo>
                <a:lnTo>
                  <a:pt x="3520438" y="457752"/>
                </a:lnTo>
                <a:lnTo>
                  <a:pt x="0" y="457752"/>
                </a:lnTo>
                <a:close/>
              </a:path>
            </a:pathLst>
          </a:cu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EEF3970-0883-4EC6-8D57-7F0D7910D2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955" y="5943048"/>
            <a:ext cx="2194560" cy="457200"/>
          </a:xfrm>
          <a:prstGeom prst="rect">
            <a:avLst/>
          </a:prstGeom>
        </p:spPr>
      </p:pic>
      <p:cxnSp>
        <p:nvCxnSpPr>
          <p:cNvPr id="8" name="Anchor Line (Teal)">
            <a:extLst>
              <a:ext uri="{FF2B5EF4-FFF2-40B4-BE49-F238E27FC236}">
                <a16:creationId xmlns:a16="http://schemas.microsoft.com/office/drawing/2014/main" id="{D01064B8-AE22-4EF2-B988-EE5C7EEBED1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121298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C0CAC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6099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dient Background">
            <a:extLst>
              <a:ext uri="{FF2B5EF4-FFF2-40B4-BE49-F238E27FC236}">
                <a16:creationId xmlns:a16="http://schemas.microsoft.com/office/drawing/2014/main" id="{BCEBB715-ABFF-4A55-914D-2450BA5C9952}"/>
              </a:ext>
            </a:extLst>
          </p:cNvPr>
          <p:cNvSpPr/>
          <p:nvPr userDrawn="1"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89000">
                <a:srgbClr val="76B043"/>
              </a:gs>
              <a:gs pos="0">
                <a:srgbClr val="478A57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Subtitle Text">
            <a:extLst>
              <a:ext uri="{FF2B5EF4-FFF2-40B4-BE49-F238E27FC236}">
                <a16:creationId xmlns:a16="http://schemas.microsoft.com/office/drawing/2014/main" id="{B8C40917-854F-41C3-92FA-0FFC4202B76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09600" y="3428999"/>
            <a:ext cx="10972800" cy="19823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46D32C48-753E-4EE3-80FD-8DB1DECDC4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AF5D5338-D316-4FC2-9DCF-9A170A4BC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10578"/>
          <a:stretch/>
        </p:blipFill>
        <p:spPr>
          <a:xfrm>
            <a:off x="7848600" y="6400248"/>
            <a:ext cx="3785857" cy="457752"/>
          </a:xfrm>
          <a:custGeom>
            <a:avLst/>
            <a:gdLst>
              <a:gd name="connsiteX0" fmla="*/ 0 w 3785857"/>
              <a:gd name="connsiteY0" fmla="*/ 0 h 457752"/>
              <a:gd name="connsiteX1" fmla="*/ 3785857 w 3785857"/>
              <a:gd name="connsiteY1" fmla="*/ 0 h 457752"/>
              <a:gd name="connsiteX2" fmla="*/ 3520438 w 3785857"/>
              <a:gd name="connsiteY2" fmla="*/ 457752 h 457752"/>
              <a:gd name="connsiteX3" fmla="*/ 0 w 3785857"/>
              <a:gd name="connsiteY3" fmla="*/ 457752 h 45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5857" h="457752">
                <a:moveTo>
                  <a:pt x="0" y="0"/>
                </a:moveTo>
                <a:lnTo>
                  <a:pt x="3785857" y="0"/>
                </a:lnTo>
                <a:lnTo>
                  <a:pt x="3520438" y="457752"/>
                </a:lnTo>
                <a:lnTo>
                  <a:pt x="0" y="457752"/>
                </a:lnTo>
                <a:close/>
              </a:path>
            </a:pathLst>
          </a:cu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0AF4861-01B3-4710-BDF9-22737616EA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955" y="5943048"/>
            <a:ext cx="2194560" cy="457200"/>
          </a:xfrm>
          <a:prstGeom prst="rect">
            <a:avLst/>
          </a:prstGeom>
        </p:spPr>
      </p:pic>
      <p:cxnSp>
        <p:nvCxnSpPr>
          <p:cNvPr id="8" name="Anchor Line (Teal)">
            <a:extLst>
              <a:ext uri="{FF2B5EF4-FFF2-40B4-BE49-F238E27FC236}">
                <a16:creationId xmlns:a16="http://schemas.microsoft.com/office/drawing/2014/main" id="{D735FA4D-9839-46B4-9490-0DE7C7241F1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121298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C0CAC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59464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dient Background">
            <a:extLst>
              <a:ext uri="{FF2B5EF4-FFF2-40B4-BE49-F238E27FC236}">
                <a16:creationId xmlns:a16="http://schemas.microsoft.com/office/drawing/2014/main" id="{71F8AED0-8B9B-4922-A54F-39626014887E}"/>
              </a:ext>
            </a:extLst>
          </p:cNvPr>
          <p:cNvSpPr/>
          <p:nvPr userDrawn="1"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00000">
                <a:srgbClr val="909D93"/>
              </a:gs>
              <a:gs pos="20000">
                <a:srgbClr val="43525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" name="Subtitle Text">
            <a:extLst>
              <a:ext uri="{FF2B5EF4-FFF2-40B4-BE49-F238E27FC236}">
                <a16:creationId xmlns:a16="http://schemas.microsoft.com/office/drawing/2014/main" id="{B8C40917-854F-41C3-92FA-0FFC4202B762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09600" y="3428999"/>
            <a:ext cx="10972800" cy="19823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46D32C48-753E-4EE3-80FD-8DB1DECDC4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29F7D90A-3943-49D0-A60A-D1FB7F487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3" r="10578"/>
          <a:stretch/>
        </p:blipFill>
        <p:spPr>
          <a:xfrm>
            <a:off x="7848600" y="6400248"/>
            <a:ext cx="3785857" cy="457752"/>
          </a:xfrm>
          <a:custGeom>
            <a:avLst/>
            <a:gdLst>
              <a:gd name="connsiteX0" fmla="*/ 0 w 3785857"/>
              <a:gd name="connsiteY0" fmla="*/ 0 h 457752"/>
              <a:gd name="connsiteX1" fmla="*/ 3785857 w 3785857"/>
              <a:gd name="connsiteY1" fmla="*/ 0 h 457752"/>
              <a:gd name="connsiteX2" fmla="*/ 3520438 w 3785857"/>
              <a:gd name="connsiteY2" fmla="*/ 457752 h 457752"/>
              <a:gd name="connsiteX3" fmla="*/ 0 w 3785857"/>
              <a:gd name="connsiteY3" fmla="*/ 457752 h 45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5857" h="457752">
                <a:moveTo>
                  <a:pt x="0" y="0"/>
                </a:moveTo>
                <a:lnTo>
                  <a:pt x="3785857" y="0"/>
                </a:lnTo>
                <a:lnTo>
                  <a:pt x="3520438" y="457752"/>
                </a:lnTo>
                <a:lnTo>
                  <a:pt x="0" y="457752"/>
                </a:lnTo>
                <a:close/>
              </a:path>
            </a:pathLst>
          </a:cu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C5A7027-59BC-478B-9B1A-96443AE96E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955" y="5943048"/>
            <a:ext cx="2194560" cy="457200"/>
          </a:xfrm>
          <a:prstGeom prst="rect">
            <a:avLst/>
          </a:prstGeom>
        </p:spPr>
      </p:pic>
      <p:cxnSp>
        <p:nvCxnSpPr>
          <p:cNvPr id="8" name="Anchor Line (Teal)">
            <a:extLst>
              <a:ext uri="{FF2B5EF4-FFF2-40B4-BE49-F238E27FC236}">
                <a16:creationId xmlns:a16="http://schemas.microsoft.com/office/drawing/2014/main" id="{E0741744-C7D7-4CC4-A6D7-D08966652C3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121298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C0CAC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42228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D3E51D-3B97-4FE3-B397-0B64C5C7FC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D227AB-51DC-44CE-891F-BDA1ACAD1F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08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6">
          <p15:clr>
            <a:srgbClr val="FBAE40"/>
          </p15:clr>
        </p15:guide>
        <p15:guide id="3" pos="2538">
          <p15:clr>
            <a:srgbClr val="FBAE40"/>
          </p15:clr>
        </p15:guide>
        <p15:guide id="4" pos="2760">
          <p15:clr>
            <a:srgbClr val="FBAE40"/>
          </p15:clr>
        </p15:guide>
        <p15:guide id="5" pos="4915">
          <p15:clr>
            <a:srgbClr val="FBAE40"/>
          </p15:clr>
        </p15:guide>
        <p15:guide id="6" pos="514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B5453-CB92-44F5-851E-146E8C521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82762"/>
            <a:ext cx="3410712" cy="43894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600">
                <a:latin typeface="+mn-lt"/>
              </a:defRPr>
            </a:lvl1pPr>
            <a:lvl2pPr>
              <a:spcAft>
                <a:spcPts val="600"/>
              </a:spcAft>
              <a:defRPr sz="2400">
                <a:latin typeface="+mn-lt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9241BED-729D-482D-883A-95AB302C88AF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4390644" y="1782762"/>
            <a:ext cx="3410712" cy="43894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600">
                <a:latin typeface="+mn-lt"/>
              </a:defRPr>
            </a:lvl1pPr>
            <a:lvl2pPr>
              <a:spcAft>
                <a:spcPts val="600"/>
              </a:spcAft>
              <a:defRPr sz="2400">
                <a:latin typeface="+mn-lt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39E709-FDAA-49F5-8E65-DCF24C746C83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171688" y="1782762"/>
            <a:ext cx="3410712" cy="43894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600">
                <a:latin typeface="+mn-lt"/>
              </a:defRPr>
            </a:lvl1pPr>
            <a:lvl2pPr>
              <a:spcAft>
                <a:spcPts val="600"/>
              </a:spcAft>
              <a:defRPr sz="2400">
                <a:latin typeface="+mn-lt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771A1E-9DD6-4E56-9559-0724D6ACB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EFD11-52AC-4BF7-8817-D2A4E4BF84B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61FD3-D350-4C4E-9BC4-21E0B3DD946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22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35" userDrawn="1">
          <p15:clr>
            <a:srgbClr val="FBAE40"/>
          </p15:clr>
        </p15:guide>
        <p15:guide id="2" pos="2765" userDrawn="1">
          <p15:clr>
            <a:srgbClr val="FBAE40"/>
          </p15:clr>
        </p15:guide>
        <p15:guide id="3" pos="4917" userDrawn="1">
          <p15:clr>
            <a:srgbClr val="FBAE40"/>
          </p15:clr>
        </p15:guide>
        <p15:guide id="4" pos="514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/>
              <a:t>Brown and Caldwell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9014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0" y="3"/>
            <a:ext cx="12192000" cy="6857999"/>
          </a:xfrm>
          <a:prstGeom prst="rect">
            <a:avLst/>
          </a:prstGeom>
          <a:solidFill>
            <a:srgbClr val="43525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066800" y="2514600"/>
            <a:ext cx="10210277" cy="1828800"/>
          </a:xfrm>
        </p:spPr>
        <p:txBody>
          <a:bodyPr lIns="0" rIns="0" anchor="b">
            <a:normAutofit/>
          </a:bodyPr>
          <a:lstStyle>
            <a:lvl1pPr algn="l">
              <a:defRPr sz="3600" b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67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066801" y="4495800"/>
            <a:ext cx="10224937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180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" y="5943602"/>
            <a:ext cx="12191999" cy="552823"/>
            <a:chOff x="0" y="5943601"/>
            <a:chExt cx="12191999" cy="55282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1" y="5943601"/>
              <a:ext cx="1330100" cy="5528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4" t="51920" r="41509" b="16551"/>
            <a:stretch/>
          </p:blipFill>
          <p:spPr>
            <a:xfrm>
              <a:off x="2476221" y="5943601"/>
              <a:ext cx="9715778" cy="55254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5" t="51919" r="87297" b="16552"/>
            <a:stretch/>
          </p:blipFill>
          <p:spPr>
            <a:xfrm>
              <a:off x="0" y="5943601"/>
              <a:ext cx="987482" cy="552539"/>
            </a:xfrm>
            <a:prstGeom prst="rect">
              <a:avLst/>
            </a:prstGeom>
          </p:spPr>
        </p:pic>
      </p:grpSp>
      <p:sp>
        <p:nvSpPr>
          <p:cNvPr id="18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9462937" y="762000"/>
            <a:ext cx="1828800" cy="1371600"/>
          </a:xfrm>
          <a:prstGeom prst="ellipse">
            <a:avLst/>
          </a:prstGeom>
          <a:noFill/>
          <a:ln>
            <a:noFill/>
          </a:ln>
        </p:spPr>
        <p:txBody>
          <a:bodyPr wrap="none" anchor="ctr" anchorCtr="0">
            <a:norm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OPTION TO</a:t>
            </a:r>
            <a:br>
              <a:rPr lang="en-US"/>
            </a:br>
            <a:r>
              <a:rPr lang="en-US"/>
              <a:t>INCLUDE</a:t>
            </a:r>
            <a:br>
              <a:rPr lang="en-US"/>
            </a:br>
            <a:r>
              <a:rPr lang="en-US"/>
              <a:t>CIRCULAR</a:t>
            </a:r>
            <a:br>
              <a:rPr lang="en-US"/>
            </a:br>
            <a:r>
              <a:rPr lang="en-US"/>
              <a:t>BC ICON</a:t>
            </a:r>
          </a:p>
        </p:txBody>
      </p:sp>
    </p:spTree>
    <p:extLst>
      <p:ext uri="{BB962C8B-B14F-4D97-AF65-F5344CB8AC3E}">
        <p14:creationId xmlns:p14="http://schemas.microsoft.com/office/powerpoint/2010/main" val="319553469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00200"/>
            <a:ext cx="11379200" cy="4800600"/>
          </a:xfrm>
        </p:spPr>
        <p:txBody>
          <a:bodyPr lIns="0" tIns="0">
            <a:normAutofit/>
          </a:bodyPr>
          <a:lstStyle>
            <a:lvl1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</a:defRPr>
            </a:lvl1pPr>
            <a:lvl2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</a:defRPr>
            </a:lvl2pPr>
            <a:lvl3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</a:defRPr>
            </a:lvl3pPr>
            <a:lvl4pPr>
              <a:buClr>
                <a:schemeClr val="accent5"/>
              </a:buClr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457200"/>
            <a:ext cx="113792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/>
              <a:t>Brown and Caldwell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5302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1600200"/>
            <a:ext cx="11480800" cy="2514600"/>
          </a:xfrm>
        </p:spPr>
        <p:txBody>
          <a:bodyPr lIns="0" anchor="t">
            <a:normAutofit/>
          </a:bodyPr>
          <a:lstStyle>
            <a:lvl1pPr algn="l">
              <a:defRPr sz="3000" b="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2" y="914403"/>
            <a:ext cx="11493500" cy="457201"/>
          </a:xfrm>
        </p:spPr>
        <p:txBody>
          <a:bodyPr lIns="0" anchor="b">
            <a:normAutofit/>
          </a:bodyPr>
          <a:lstStyle>
            <a:lvl1pPr marL="0" indent="0">
              <a:buNone/>
              <a:defRPr sz="1500">
                <a:solidFill>
                  <a:srgbClr val="262626"/>
                </a:solidFill>
                <a:latin typeface="Franklin Gothic Book" pitchFamily="34" charset="0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/>
              <a:t>Brown and Caldwell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0729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entence Before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6401" y="1598242"/>
            <a:ext cx="7924801" cy="742189"/>
          </a:xfrm>
        </p:spPr>
        <p:txBody>
          <a:bodyPr lIns="0" tIns="0" anchor="b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100"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2514602"/>
            <a:ext cx="7924800" cy="3875315"/>
          </a:xfrm>
        </p:spPr>
        <p:txBody>
          <a:bodyPr lIns="0">
            <a:normAutofit/>
          </a:bodyPr>
          <a:lstStyle>
            <a:lvl1pPr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73906" indent="-171450"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01304" indent="-127397">
              <a:defRPr sz="1500">
                <a:solidFill>
                  <a:srgbClr val="262626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/>
          </p:nvPr>
        </p:nvSpPr>
        <p:spPr>
          <a:xfrm>
            <a:off x="8534400" y="6086573"/>
            <a:ext cx="3251200" cy="304800"/>
          </a:xfrm>
        </p:spPr>
        <p:txBody>
          <a:bodyPr lIns="0" tIns="0" rIns="0" bIns="0"/>
          <a:lstStyle>
            <a:lvl1pPr marL="0" indent="0"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8534400" y="1600203"/>
            <a:ext cx="3236685" cy="441959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/>
              <a:t>Brown and Caldwell</a:t>
            </a: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59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5504" y="3413481"/>
            <a:ext cx="3251200" cy="377471"/>
          </a:xfrm>
        </p:spPr>
        <p:txBody>
          <a:bodyPr lIns="0" tIns="0" rIns="0" bIns="0"/>
          <a:lstStyle>
            <a:lvl1pPr marL="0" indent="0"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8505504" y="6018344"/>
            <a:ext cx="3251200" cy="371573"/>
          </a:xfrm>
        </p:spPr>
        <p:txBody>
          <a:bodyPr lIns="0" tIns="0" rIns="0" bIns="0"/>
          <a:lstStyle>
            <a:lvl1pPr marL="0" indent="0"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6400" y="1589314"/>
            <a:ext cx="7721600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73906" indent="-17145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01304" indent="-127397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8505373" y="1600003"/>
            <a:ext cx="3251200" cy="173374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8505373" y="4198968"/>
            <a:ext cx="3251200" cy="173374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/>
              <a:t>Brown and Caldwell</a:t>
            </a: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041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/>
              <a:t>Brown and Caldwell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8280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47360" cy="4800600"/>
          </a:xfrm>
        </p:spPr>
        <p:txBody>
          <a:bodyPr tIns="0" bIns="0">
            <a:normAutofit/>
          </a:bodyPr>
          <a:lstStyle>
            <a:lvl1pPr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350">
                <a:solidFill>
                  <a:srgbClr val="262626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1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223725" y="1600202"/>
            <a:ext cx="5547360" cy="4800601"/>
          </a:xfrm>
        </p:spPr>
        <p:txBody>
          <a:bodyPr tIns="0" bIns="0">
            <a:normAutofit/>
          </a:bodyPr>
          <a:lstStyle>
            <a:lvl1pPr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350">
                <a:solidFill>
                  <a:srgbClr val="262626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/>
              <a:t>Brown and Caldwell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1839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399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-154781">
              <a:tabLst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70297" indent="-127397"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602456" indent="-132160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729854" indent="-127397"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7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6226628" y="1590098"/>
            <a:ext cx="5547360" cy="320040"/>
          </a:xfrm>
        </p:spPr>
        <p:txBody>
          <a:bodyPr t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6226628" y="2057400"/>
            <a:ext cx="5547360" cy="4343400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-154781">
              <a:tabLst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470297" indent="-127397"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602456" indent="-132160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729854" indent="-127397"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/>
              <a:t>Brown and Caldwell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1987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Brown and Caldwell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9283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 Photo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70BCA30-51DF-4A8C-9A16-D7457208E6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915025" cy="6858000"/>
          </a:xfrm>
          <a:solidFill>
            <a:srgbClr val="C0CAC7"/>
          </a:solidFill>
        </p:spPr>
        <p:txBody>
          <a:bodyPr tIns="1371600"/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5057D0-81AB-4F64-B78A-AC19A489E5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5B860A-DE42-4098-BEAB-8D3A6F4D2C4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B043A2-0B4C-49E8-82E2-A119976A5D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75388" y="2514599"/>
            <a:ext cx="5307012" cy="3657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2E7CAA-2B2D-4D36-BCA8-D77CD98C2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630777"/>
            <a:ext cx="5307012" cy="1046440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Anchor Line (Gray)">
            <a:extLst>
              <a:ext uri="{FF2B5EF4-FFF2-40B4-BE49-F238E27FC236}">
                <a16:creationId xmlns:a16="http://schemas.microsoft.com/office/drawing/2014/main" id="{BFBBE376-8623-4115-8884-88804011E9A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276975" y="47565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44191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4" userDrawn="1">
          <p15:clr>
            <a:srgbClr val="FBAE40"/>
          </p15:clr>
        </p15:guide>
        <p15:guide id="2" orient="horz" pos="1584" userDrawn="1">
          <p15:clr>
            <a:srgbClr val="FBAE40"/>
          </p15:clr>
        </p15:guide>
        <p15:guide id="3" pos="3725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8534400" y="1371037"/>
            <a:ext cx="3251200" cy="18961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8534400" y="3961837"/>
            <a:ext cx="3251200" cy="18961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531" y="3343373"/>
            <a:ext cx="3251200" cy="457200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8534531" y="5934173"/>
            <a:ext cx="3251200" cy="457200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8100"/>
            <a:ext cx="1137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6401" y="1371600"/>
            <a:ext cx="7943852" cy="5029200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defRPr>
                <a:solidFill>
                  <a:srgbClr val="262626"/>
                </a:solidFill>
              </a:defRPr>
            </a:lvl1pPr>
            <a:lvl2pPr>
              <a:defRPr>
                <a:solidFill>
                  <a:srgbClr val="262626"/>
                </a:solidFill>
              </a:defRPr>
            </a:lvl2pPr>
            <a:lvl3pPr>
              <a:defRPr>
                <a:solidFill>
                  <a:srgbClr val="262626"/>
                </a:solidFill>
              </a:defRPr>
            </a:lvl3pPr>
            <a:lvl4pPr marL="1031875" indent="-228600">
              <a:defRPr>
                <a:solidFill>
                  <a:srgbClr val="262626"/>
                </a:solidFill>
              </a:defRPr>
            </a:lvl4pPr>
            <a:lvl5pPr marL="1201738" indent="-169863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36634"/>
            <a:ext cx="10871200" cy="32136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/>
              <a:t>Brown and Caldwell | Footer | Date</a:t>
            </a: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32136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561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 Photo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70BCA30-51DF-4A8C-9A16-D7457208E6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6975" y="0"/>
            <a:ext cx="5915025" cy="6858000"/>
          </a:xfrm>
          <a:solidFill>
            <a:srgbClr val="C0CAC7"/>
          </a:solidFill>
        </p:spPr>
        <p:txBody>
          <a:bodyPr tIns="1371600"/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5057D0-81AB-4F64-B78A-AC19A489E5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5B860A-DE42-4098-BEAB-8D3A6F4D2C4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B043A2-0B4C-49E8-82E2-A119976A5D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8014" y="2514599"/>
            <a:ext cx="5307012" cy="3657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2E7CAA-2B2D-4D36-BCA8-D77CD98C2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4" y="630777"/>
            <a:ext cx="5307012" cy="1046440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Anchor Line (Gray)">
            <a:extLst>
              <a:ext uri="{FF2B5EF4-FFF2-40B4-BE49-F238E27FC236}">
                <a16:creationId xmlns:a16="http://schemas.microsoft.com/office/drawing/2014/main" id="{BFBBE376-8623-4115-8884-88804011E9A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1" y="47565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73867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4" userDrawn="1">
          <p15:clr>
            <a:srgbClr val="FBAE40"/>
          </p15:clr>
        </p15:guide>
        <p15:guide id="2" orient="horz" pos="1584" userDrawn="1">
          <p15:clr>
            <a:srgbClr val="FBAE40"/>
          </p15:clr>
        </p15:guide>
        <p15:guide id="3" pos="372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 Objec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08FED-2C58-4BF8-99ED-4D249F612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2514600"/>
            <a:ext cx="530352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724F1-6A34-4018-BD80-57E65E7F06D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0" y="630777"/>
            <a:ext cx="5916612" cy="5541423"/>
          </a:xfrm>
        </p:spPr>
        <p:txBody>
          <a:bodyPr tIns="731520"/>
          <a:lstStyle>
            <a:lvl1pPr marL="0" indent="0" algn="ctr">
              <a:buNone/>
              <a:defRPr>
                <a:solidFill>
                  <a:srgbClr val="C0CAC7"/>
                </a:solidFill>
                <a:latin typeface="+mj-lt"/>
              </a:defRPr>
            </a:lvl1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63E7D-ACF8-4057-B711-620676FE9B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37056-D690-4847-99EB-7EB24559D4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B9254F-70E0-48BE-9215-DA4FCB1A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630777"/>
            <a:ext cx="5303520" cy="1046440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DE494F-B2E7-40DA-BEFC-F919D626ACF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275388" y="47565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8015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4" userDrawn="1">
          <p15:clr>
            <a:srgbClr val="FBAE40"/>
          </p15:clr>
        </p15:guide>
        <p15:guide id="2" pos="3726" userDrawn="1">
          <p15:clr>
            <a:srgbClr val="FBAE40"/>
          </p15:clr>
        </p15:guide>
        <p15:guide id="3" pos="395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 Objec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08FED-2C58-4BF8-99ED-4D249F612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14600"/>
            <a:ext cx="530352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724F1-6A34-4018-BD80-57E65E7F06D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75388" y="630777"/>
            <a:ext cx="5916612" cy="5541423"/>
          </a:xfrm>
        </p:spPr>
        <p:txBody>
          <a:bodyPr tIns="731520"/>
          <a:lstStyle>
            <a:lvl1pPr marL="0" indent="0" algn="ctr">
              <a:buNone/>
              <a:defRPr>
                <a:solidFill>
                  <a:srgbClr val="C0CAC7"/>
                </a:solidFill>
                <a:latin typeface="+mj-lt"/>
              </a:defRPr>
            </a:lvl1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63E7D-ACF8-4057-B711-620676FE9B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37056-D690-4847-99EB-7EB24559D4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B9254F-70E0-48BE-9215-DA4FCB1A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777"/>
            <a:ext cx="5303520" cy="1046440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Anchor Line (Gray)">
            <a:extLst>
              <a:ext uri="{FF2B5EF4-FFF2-40B4-BE49-F238E27FC236}">
                <a16:creationId xmlns:a16="http://schemas.microsoft.com/office/drawing/2014/main" id="{4E4C6941-EF23-4B83-8ACB-7A2EA57265A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47565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23825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4" userDrawn="1">
          <p15:clr>
            <a:srgbClr val="FBAE40"/>
          </p15:clr>
        </p15:guide>
        <p15:guide id="2" pos="3726" userDrawn="1">
          <p15:clr>
            <a:srgbClr val="FBAE40"/>
          </p15:clr>
        </p15:guide>
        <p15:guide id="3" pos="395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4">
            <a:extLst>
              <a:ext uri="{FF2B5EF4-FFF2-40B4-BE49-F238E27FC236}">
                <a16:creationId xmlns:a16="http://schemas.microsoft.com/office/drawing/2014/main" id="{2646FF22-23B4-E47D-5E73-59623FC9D492}"/>
              </a:ext>
            </a:extLst>
          </p:cNvPr>
          <p:cNvSpPr/>
          <p:nvPr userDrawn="1"/>
        </p:nvSpPr>
        <p:spPr>
          <a:xfrm rot="16200000" flipH="1">
            <a:off x="5044057" y="-289177"/>
            <a:ext cx="2103121" cy="12191239"/>
          </a:xfrm>
          <a:prstGeom prst="rect">
            <a:avLst/>
          </a:prstGeom>
          <a:gradFill flip="none" rotWithShape="1">
            <a:gsLst>
              <a:gs pos="9000">
                <a:srgbClr val="171021"/>
              </a:gs>
              <a:gs pos="78000">
                <a:srgbClr val="332A8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B5453-CB92-44F5-851E-146E8C521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82762"/>
            <a:ext cx="3410712" cy="187483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600">
                <a:latin typeface="+mn-lt"/>
              </a:defRPr>
            </a:lvl1pPr>
            <a:lvl2pPr>
              <a:spcAft>
                <a:spcPts val="600"/>
              </a:spcAft>
              <a:defRPr sz="2400">
                <a:latin typeface="+mn-lt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70BCA30-51DF-4A8C-9A16-D7457208E6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" y="3886200"/>
            <a:ext cx="3411538" cy="2286000"/>
          </a:xfrm>
          <a:solidFill>
            <a:srgbClr val="C0CAC7"/>
          </a:solidFill>
        </p:spPr>
        <p:txBody>
          <a:bodyPr tIns="182880"/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22D1126-548E-4F26-B3A9-065346269D1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90644" y="3886200"/>
            <a:ext cx="3410712" cy="2286000"/>
          </a:xfrm>
          <a:solidFill>
            <a:srgbClr val="C0CAC7"/>
          </a:solidFill>
        </p:spPr>
        <p:txBody>
          <a:bodyPr tIns="182880"/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34085C2-AB1E-499D-AD1C-E6448EFD28F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71052" y="3886200"/>
            <a:ext cx="3411347" cy="2286000"/>
          </a:xfrm>
          <a:solidFill>
            <a:srgbClr val="C0CAC7"/>
          </a:solidFill>
        </p:spPr>
        <p:txBody>
          <a:bodyPr tIns="182880"/>
          <a:lstStyle>
            <a:lvl1pPr marL="0" indent="0" algn="ctr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751329-B1B8-4FAE-B964-AC7D981BEB9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C9B32-D1D5-4B5C-8863-A6EFA4557DC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9241BED-729D-482D-883A-95AB302C88AF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4390644" y="1782762"/>
            <a:ext cx="3410712" cy="187483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600">
                <a:latin typeface="+mn-lt"/>
              </a:defRPr>
            </a:lvl1pPr>
            <a:lvl2pPr>
              <a:spcAft>
                <a:spcPts val="600"/>
              </a:spcAft>
              <a:defRPr sz="2400">
                <a:latin typeface="+mn-lt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39E709-FDAA-49F5-8E65-DCF24C746C83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171688" y="1782762"/>
            <a:ext cx="3410712" cy="187483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600">
                <a:latin typeface="+mn-lt"/>
              </a:defRPr>
            </a:lvl1pPr>
            <a:lvl2pPr>
              <a:spcAft>
                <a:spcPts val="600"/>
              </a:spcAft>
              <a:defRPr sz="2400">
                <a:latin typeface="+mn-lt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771A1E-9DD6-4E56-9559-0724D6ACB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7172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33" userDrawn="1">
          <p15:clr>
            <a:srgbClr val="FBAE40"/>
          </p15:clr>
        </p15:guide>
        <p15:guide id="2" pos="2765" userDrawn="1">
          <p15:clr>
            <a:srgbClr val="FBAE40"/>
          </p15:clr>
        </p15:guide>
        <p15:guide id="3" pos="4919" userDrawn="1">
          <p15:clr>
            <a:srgbClr val="FBAE40"/>
          </p15:clr>
        </p15:guide>
        <p15:guide id="4" pos="514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B1A38-2457-4851-B3BA-5786C4AF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777"/>
            <a:ext cx="10972800" cy="52322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7D84B-2C97-4DAB-BA8B-63DC5A94D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782762"/>
            <a:ext cx="10972800" cy="438766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Diagonal Lines">
            <a:extLst>
              <a:ext uri="{FF2B5EF4-FFF2-40B4-BE49-F238E27FC236}">
                <a16:creationId xmlns:a16="http://schemas.microsoft.com/office/drawing/2014/main" id="{F5080928-5EC4-4FC8-9166-48DB46ADB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458"/>
          <a:stretch/>
        </p:blipFill>
        <p:spPr>
          <a:xfrm>
            <a:off x="8135104" y="0"/>
            <a:ext cx="4056896" cy="457200"/>
          </a:xfrm>
          <a:prstGeom prst="rect">
            <a:avLst/>
          </a:prstGeom>
        </p:spPr>
      </p:pic>
      <p:cxnSp>
        <p:nvCxnSpPr>
          <p:cNvPr id="8" name="Anchor Line (Gray)">
            <a:extLst>
              <a:ext uri="{FF2B5EF4-FFF2-40B4-BE49-F238E27FC236}">
                <a16:creationId xmlns:a16="http://schemas.microsoft.com/office/drawing/2014/main" id="{BD038ED5-05EB-49DE-9D27-D343B88DF3E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475656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73F740A-53D1-48E1-8BBA-9F05C4044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719175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rgbClr val="909D9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BFFBE9B-4241-43ED-BD46-602B414CD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971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rgbClr val="909D93"/>
                </a:solidFill>
              </a:defRPr>
            </a:lvl1pPr>
          </a:lstStyle>
          <a:p>
            <a:fld id="{04E9CEDC-B5D7-4E9A-BA46-5FD30BEA3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2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3740" r:id="rId2"/>
    <p:sldLayoutId id="2147484321" r:id="rId3"/>
    <p:sldLayoutId id="2147483739" r:id="rId4"/>
    <p:sldLayoutId id="2147483709" r:id="rId5"/>
    <p:sldLayoutId id="2147483741" r:id="rId6"/>
    <p:sldLayoutId id="2147483742" r:id="rId7"/>
    <p:sldLayoutId id="2147483706" r:id="rId8"/>
    <p:sldLayoutId id="2147483736" r:id="rId9"/>
    <p:sldLayoutId id="2147483702" r:id="rId10"/>
    <p:sldLayoutId id="2147483704" r:id="rId11"/>
    <p:sldLayoutId id="2147483703" r:id="rId12"/>
    <p:sldLayoutId id="2147483743" r:id="rId13"/>
    <p:sldLayoutId id="2147483744" r:id="rId14"/>
    <p:sldLayoutId id="2147484322" r:id="rId15"/>
    <p:sldLayoutId id="2147483705" r:id="rId16"/>
    <p:sldLayoutId id="2147483804" r:id="rId17"/>
    <p:sldLayoutId id="2147484336" r:id="rId18"/>
    <p:sldLayoutId id="2147484335" r:id="rId19"/>
    <p:sldLayoutId id="2147484337" r:id="rId20"/>
    <p:sldLayoutId id="2147483727" r:id="rId21"/>
    <p:sldLayoutId id="2147484323" r:id="rId22"/>
    <p:sldLayoutId id="2147483737" r:id="rId23"/>
    <p:sldLayoutId id="2147483738" r:id="rId24"/>
    <p:sldLayoutId id="2147483726" r:id="rId25"/>
    <p:sldLayoutId id="2147483752" r:id="rId26"/>
    <p:sldLayoutId id="2147484338" r:id="rId27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909D93"/>
        </a:buClr>
        <a:buFont typeface="Franklin Gothic Book" panose="020B05030201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909D93"/>
        </a:buClr>
        <a:buFont typeface="Franklin Gothic Book" panose="020B05030201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909D93"/>
        </a:buClr>
        <a:buFont typeface="Franklin Gothic Book" panose="020B05030201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909D93"/>
        </a:buClr>
        <a:buFont typeface="Franklin Gothic Book" panose="020B05030201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909D93"/>
        </a:buClr>
        <a:buFont typeface="Franklin Gothic Book" panose="020B05030201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orient="horz" pos="396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7" orient="horz" pos="1123" userDrawn="1">
          <p15:clr>
            <a:srgbClr val="F26B43"/>
          </p15:clr>
        </p15:guide>
        <p15:guide id="8" orient="horz" pos="2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F3F39-9F52-4863-9545-D4F08495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9394"/>
            <a:ext cx="10972800" cy="14728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FE5084-3636-4DCE-B40B-6CFA3A29B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3429000"/>
            <a:ext cx="10972800" cy="1981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703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3671" r:id="rId4"/>
    <p:sldLayoutId id="2147483805" r:id="rId5"/>
    <p:sldLayoutId id="2147484324" r:id="rId6"/>
    <p:sldLayoutId id="2147483673" r:id="rId7"/>
    <p:sldLayoutId id="2147483728" r:id="rId8"/>
    <p:sldLayoutId id="2147483729" r:id="rId9"/>
    <p:sldLayoutId id="2147483730" r:id="rId10"/>
    <p:sldLayoutId id="2147483735" r:id="rId11"/>
    <p:sldLayoutId id="2147483751" r:id="rId12"/>
    <p:sldLayoutId id="2147483757" r:id="rId13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85000"/>
            <a:lumOff val="15000"/>
          </a:schemeClr>
        </a:buClr>
        <a:buFont typeface="Franklin Gothic Book" panose="020B0503020102020204" pitchFamily="34" charset="0"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Franklin Gothic Book" panose="020B05030201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Franklin Gothic Book" panose="020B05030201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orient="horz" pos="288" userDrawn="1">
          <p15:clr>
            <a:srgbClr val="F26B43"/>
          </p15:clr>
        </p15:guide>
        <p15:guide id="5" orient="horz" pos="4032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8" orient="horz" pos="3744" userDrawn="1">
          <p15:clr>
            <a:srgbClr val="F26B43"/>
          </p15:clr>
        </p15:guide>
        <p15:guide id="9" orient="horz" pos="340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11364685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rgbClr val="43525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35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810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/>
              <a:t>Brown and Caldwell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0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79" r:id="rId10"/>
  </p:sldLayoutIdLst>
  <p:transition/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0">
          <a:solidFill>
            <a:schemeClr val="tx1">
              <a:lumMod val="85000"/>
              <a:lumOff val="15000"/>
            </a:schemeClr>
          </a:solidFill>
          <a:latin typeface="Franklin Gothic Medium" panose="020B06030201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3429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685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0287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171450" indent="-17145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600">
          <a:solidFill>
            <a:schemeClr val="tx1">
              <a:lumMod val="75000"/>
              <a:lumOff val="25000"/>
            </a:schemeClr>
          </a:solidFill>
          <a:latin typeface="Franklin Gothic Book" pitchFamily="34" charset="0"/>
          <a:ea typeface="+mn-ea"/>
          <a:cs typeface="+mn-cs"/>
        </a:defRPr>
      </a:lvl1pPr>
      <a:lvl2pPr marL="386954" indent="-198835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tabLst/>
        <a:defRPr sz="2400">
          <a:solidFill>
            <a:schemeClr val="tx1">
              <a:lumMod val="75000"/>
              <a:lumOff val="25000"/>
            </a:schemeClr>
          </a:solidFill>
          <a:latin typeface="Franklin Gothic Book" pitchFamily="34" charset="0"/>
        </a:defRPr>
      </a:lvl2pPr>
      <a:lvl3pPr marL="558404" indent="-17145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400">
          <a:solidFill>
            <a:schemeClr val="tx1">
              <a:lumMod val="75000"/>
              <a:lumOff val="25000"/>
            </a:schemeClr>
          </a:solidFill>
          <a:latin typeface="Franklin Gothic Book" pitchFamily="34" charset="0"/>
        </a:defRPr>
      </a:lvl3pPr>
      <a:lvl4pPr marL="729854" indent="-171450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000">
          <a:solidFill>
            <a:schemeClr val="tx1">
              <a:lumMod val="75000"/>
              <a:lumOff val="25000"/>
            </a:schemeClr>
          </a:solidFill>
          <a:latin typeface="Franklin Gothic Book" pitchFamily="34" charset="0"/>
        </a:defRPr>
      </a:lvl4pPr>
      <a:lvl5pPr marL="857250" indent="-127397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1500">
          <a:solidFill>
            <a:schemeClr val="tx1"/>
          </a:solidFill>
          <a:latin typeface="Franklin Gothic Book" pitchFamily="34" charset="0"/>
        </a:defRPr>
      </a:lvl5pPr>
      <a:lvl6pPr marL="1629966" indent="-169069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1972866" indent="-169069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2315766" indent="-169069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658666" indent="-169069" algn="l" rtl="0" eaLnBrk="1" fontAlgn="base" hangingPunct="1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672" userDrawn="1">
          <p15:clr>
            <a:srgbClr val="F26B43"/>
          </p15:clr>
        </p15:guide>
        <p15:guide id="5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428_63CED9E6.xml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98_9F210A70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1C_76AEEED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microsoft.com/office/2018/10/relationships/comments" Target="../comments/modernComment_14D_61C8E606.xml"/><Relationship Id="rId1" Type="http://schemas.openxmlformats.org/officeDocument/2006/relationships/slideLayout" Target="../slideLayouts/slideLayout32.xml"/><Relationship Id="rId5" Type="http://schemas.openxmlformats.org/officeDocument/2006/relationships/hyperlink" Target="mailto:jjimenez@brwncald.com" TargetMode="External"/><Relationship Id="rId4" Type="http://schemas.openxmlformats.org/officeDocument/2006/relationships/image" Target="../media/image73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87DA57A-0744-45B8-88F7-17A98AB58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1" b="12441"/>
          <a:stretch/>
        </p:blipFill>
        <p:spPr>
          <a:xfrm>
            <a:off x="0" y="1"/>
            <a:ext cx="1218895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B993C9-0FAD-1992-8553-CE7679F1B53B}"/>
              </a:ext>
            </a:extLst>
          </p:cNvPr>
          <p:cNvSpPr/>
          <p:nvPr/>
        </p:nvSpPr>
        <p:spPr>
          <a:xfrm>
            <a:off x="-6096" y="-5436"/>
            <a:ext cx="12195048" cy="1900656"/>
          </a:xfrm>
          <a:prstGeom prst="rect">
            <a:avLst/>
          </a:prstGeom>
          <a:gradFill>
            <a:gsLst>
              <a:gs pos="15000">
                <a:schemeClr val="tx1">
                  <a:alpha val="50000"/>
                </a:schemeClr>
              </a:gs>
              <a:gs pos="100000">
                <a:srgbClr val="0A3049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007AF7-F3F6-78CB-BFE6-9802AB3CF3CB}"/>
              </a:ext>
            </a:extLst>
          </p:cNvPr>
          <p:cNvSpPr/>
          <p:nvPr/>
        </p:nvSpPr>
        <p:spPr>
          <a:xfrm rot="10800000">
            <a:off x="-3048" y="4962780"/>
            <a:ext cx="12195048" cy="1900656"/>
          </a:xfrm>
          <a:prstGeom prst="rect">
            <a:avLst/>
          </a:prstGeom>
          <a:gradFill>
            <a:gsLst>
              <a:gs pos="15000">
                <a:schemeClr val="tx1">
                  <a:alpha val="70000"/>
                </a:schemeClr>
              </a:gs>
              <a:gs pos="100000">
                <a:srgbClr val="0A3049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C97353-6812-4ED4-B5EB-15127C81AEB2}"/>
              </a:ext>
            </a:extLst>
          </p:cNvPr>
          <p:cNvGrpSpPr/>
          <p:nvPr/>
        </p:nvGrpSpPr>
        <p:grpSpPr>
          <a:xfrm>
            <a:off x="3048" y="0"/>
            <a:ext cx="12188952" cy="4715219"/>
            <a:chOff x="76200" y="0"/>
            <a:chExt cx="12188952" cy="47152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0B93A7-4E6D-49EA-B24F-DD850A6FE966}"/>
                </a:ext>
              </a:extLst>
            </p:cNvPr>
            <p:cNvSpPr/>
            <p:nvPr/>
          </p:nvSpPr>
          <p:spPr>
            <a:xfrm>
              <a:off x="76200" y="2362751"/>
              <a:ext cx="10976426" cy="2352468"/>
            </a:xfrm>
            <a:prstGeom prst="rect">
              <a:avLst/>
            </a:prstGeom>
            <a:solidFill>
              <a:srgbClr val="0A3049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Background pattern&#10;&#10;Description automatically generated">
              <a:extLst>
                <a:ext uri="{FF2B5EF4-FFF2-40B4-BE49-F238E27FC236}">
                  <a16:creationId xmlns:a16="http://schemas.microsoft.com/office/drawing/2014/main" id="{3213F520-3C99-4DE1-AF60-876B2804A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3" r="4191"/>
            <a:stretch/>
          </p:blipFill>
          <p:spPr>
            <a:xfrm>
              <a:off x="8208897" y="0"/>
              <a:ext cx="4056255" cy="457752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7B7D6CA-22C3-4E7E-BF26-2F0685CC0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2752" y="457752"/>
              <a:ext cx="1371600" cy="757238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49CE4C-54BA-44B7-BFDD-C17C79CFB346}"/>
              </a:ext>
            </a:extLst>
          </p:cNvPr>
          <p:cNvCxnSpPr>
            <a:cxnSpLocks/>
          </p:cNvCxnSpPr>
          <p:nvPr/>
        </p:nvCxnSpPr>
        <p:spPr bwMode="auto">
          <a:xfrm>
            <a:off x="609600" y="2705561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FFC2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D51B591A-2EBF-4C43-A109-A7B30B43C010}"/>
              </a:ext>
            </a:extLst>
          </p:cNvPr>
          <p:cNvSpPr txBox="1">
            <a:spLocks/>
          </p:cNvSpPr>
          <p:nvPr/>
        </p:nvSpPr>
        <p:spPr>
          <a:xfrm>
            <a:off x="609599" y="2757005"/>
            <a:ext cx="10153881" cy="152962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000" kern="1200" spc="-5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</a:rPr>
              <a:t>Process Intensification Opportunities in MBRs </a:t>
            </a:r>
          </a:p>
          <a:p>
            <a:pPr>
              <a:lnSpc>
                <a:spcPct val="100000"/>
              </a:lnSpc>
            </a:pPr>
            <a:r>
              <a:rPr lang="en-US" sz="2900" dirty="0">
                <a:solidFill>
                  <a:schemeClr val="accent3"/>
                </a:solidFill>
              </a:rPr>
              <a:t>Latest Trends and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8F843-0368-91A3-5C91-C56A53B59A1A}"/>
              </a:ext>
            </a:extLst>
          </p:cNvPr>
          <p:cNvSpPr txBox="1"/>
          <p:nvPr/>
        </p:nvSpPr>
        <p:spPr>
          <a:xfrm>
            <a:off x="603504" y="3946927"/>
            <a:ext cx="6067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Jose Jimenez, PhD, PE, BCEE, WEF Fellow</a:t>
            </a:r>
          </a:p>
          <a:p>
            <a:endParaRPr lang="en-US" sz="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March 22</a:t>
            </a:r>
            <a:r>
              <a:rPr lang="en-US" sz="1600" baseline="30000" dirty="0">
                <a:solidFill>
                  <a:schemeClr val="bg1"/>
                </a:solidFill>
              </a:rPr>
              <a:t>nd</a:t>
            </a:r>
            <a:r>
              <a:rPr lang="en-US" sz="1600" dirty="0">
                <a:solidFill>
                  <a:schemeClr val="bg1"/>
                </a:solidFill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67450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4DA027-D313-7CB6-6DDE-5F3ED9FB1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359429"/>
            <a:ext cx="3442705" cy="2263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Air Scour</a:t>
            </a:r>
          </a:p>
          <a:p>
            <a:r>
              <a:rPr lang="en-US" sz="2200" dirty="0"/>
              <a:t>Highest energy usage of MBR operation</a:t>
            </a:r>
          </a:p>
          <a:p>
            <a:r>
              <a:rPr lang="en-US" sz="2200" dirty="0"/>
              <a:t>Trend toward lower air flow designs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28C81-B7ED-7B40-0C79-A0558DAFE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MBR Process Operations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B40D47C-26DA-4694-66BE-27B6FCFE43A4}"/>
              </a:ext>
            </a:extLst>
          </p:cNvPr>
          <p:cNvSpPr txBox="1">
            <a:spLocks/>
          </p:cNvSpPr>
          <p:nvPr/>
        </p:nvSpPr>
        <p:spPr>
          <a:xfrm>
            <a:off x="631476" y="3557932"/>
            <a:ext cx="3629509" cy="3774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“</a:t>
            </a:r>
            <a:r>
              <a:rPr lang="en-US" sz="1800" dirty="0" err="1"/>
              <a:t>Sludged</a:t>
            </a:r>
            <a:r>
              <a:rPr lang="en-US" sz="1800" dirty="0"/>
              <a:t>” Flat Sheet Cassette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737ACEA-27E1-6D18-BBD6-E5599C7728B2}"/>
              </a:ext>
            </a:extLst>
          </p:cNvPr>
          <p:cNvSpPr txBox="1">
            <a:spLocks/>
          </p:cNvSpPr>
          <p:nvPr/>
        </p:nvSpPr>
        <p:spPr>
          <a:xfrm>
            <a:off x="4536590" y="3563830"/>
            <a:ext cx="3393133" cy="3715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“</a:t>
            </a:r>
            <a:r>
              <a:rPr lang="en-US" sz="1800" dirty="0" err="1"/>
              <a:t>Sludged</a:t>
            </a:r>
            <a:r>
              <a:rPr lang="en-US" sz="1800" dirty="0"/>
              <a:t>” Hollow Fiber Module</a:t>
            </a:r>
          </a:p>
        </p:txBody>
      </p:sp>
      <p:pic>
        <p:nvPicPr>
          <p:cNvPr id="5" name="Picture 7" descr="Underview of membrane cassette showing fiber build-up_oct04">
            <a:extLst>
              <a:ext uri="{FF2B5EF4-FFF2-40B4-BE49-F238E27FC236}">
                <a16:creationId xmlns:a16="http://schemas.microsoft.com/office/drawing/2014/main" id="{EDB00804-7146-0BEB-954E-D0416AB7B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23329" b="23329"/>
          <a:stretch>
            <a:fillRect/>
          </a:stretch>
        </p:blipFill>
        <p:spPr bwMode="auto">
          <a:xfrm>
            <a:off x="631379" y="1270813"/>
            <a:ext cx="3215107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EB4735-B65B-ABE3-44B3-6E6712072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8034" b="18034"/>
          <a:stretch>
            <a:fillRect/>
          </a:stretch>
        </p:blipFill>
        <p:spPr bwMode="auto">
          <a:xfrm>
            <a:off x="4536493" y="1290544"/>
            <a:ext cx="321510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D39262-D0E0-634C-4C4C-80D5E2A73B0A}"/>
              </a:ext>
            </a:extLst>
          </p:cNvPr>
          <p:cNvSpPr txBox="1">
            <a:spLocks noChangeAspect="1"/>
          </p:cNvSpPr>
          <p:nvPr/>
        </p:nvSpPr>
        <p:spPr bwMode="auto">
          <a:xfrm>
            <a:off x="8619730" y="585013"/>
            <a:ext cx="3169920" cy="3657600"/>
          </a:xfrm>
          <a:prstGeom prst="rect">
            <a:avLst/>
          </a:prstGeom>
          <a:blipFill>
            <a:blip r:embed="rId4"/>
            <a:srcRect/>
            <a:stretch>
              <a:fillRect l="-48156" r="-48454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6A2D765C-99FF-5DDF-AFCB-B9C3F71110C0}"/>
              </a:ext>
            </a:extLst>
          </p:cNvPr>
          <p:cNvSpPr txBox="1">
            <a:spLocks/>
          </p:cNvSpPr>
          <p:nvPr/>
        </p:nvSpPr>
        <p:spPr>
          <a:xfrm>
            <a:off x="4260985" y="4359428"/>
            <a:ext cx="3809895" cy="2263155"/>
          </a:xfrm>
          <a:prstGeom prst="rect">
            <a:avLst/>
          </a:prstGeom>
        </p:spPr>
        <p:txBody>
          <a:bodyPr vert="horz" lIns="0" tIns="0" rIns="0" bIns="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5900" dirty="0">
                <a:solidFill>
                  <a:srgbClr val="0070C0"/>
                </a:solidFill>
              </a:rPr>
              <a:t>RAS Circulation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4 to 6 times forward flow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Bioreactor/MBR MLSS of 0.6-0.8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Maintain MLSS in MBR</a:t>
            </a:r>
          </a:p>
          <a:p>
            <a:pPr lvl="1">
              <a:lnSpc>
                <a:spcPct val="120000"/>
              </a:lnSpc>
            </a:pPr>
            <a:r>
              <a:rPr lang="en-US" sz="3100" dirty="0"/>
              <a:t>8-10 g/L long term</a:t>
            </a:r>
          </a:p>
          <a:p>
            <a:pPr lvl="1">
              <a:lnSpc>
                <a:spcPct val="120000"/>
              </a:lnSpc>
            </a:pPr>
            <a:r>
              <a:rPr lang="en-US" sz="3100" dirty="0"/>
              <a:t>12-14 g/L short term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US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20B8267-2DA0-F51B-F782-CE7DF10925A9}"/>
              </a:ext>
            </a:extLst>
          </p:cNvPr>
          <p:cNvSpPr txBox="1">
            <a:spLocks/>
          </p:cNvSpPr>
          <p:nvPr/>
        </p:nvSpPr>
        <p:spPr>
          <a:xfrm>
            <a:off x="8209970" y="4359428"/>
            <a:ext cx="3809895" cy="2263155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4000" dirty="0">
                <a:solidFill>
                  <a:srgbClr val="0070C0"/>
                </a:solidFill>
              </a:rPr>
              <a:t>Chemical Cleaning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Maintenance cleaning 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Chemical enhanced backwash</a:t>
            </a:r>
          </a:p>
          <a:p>
            <a:pPr>
              <a:lnSpc>
                <a:spcPct val="120000"/>
              </a:lnSpc>
            </a:pPr>
            <a:r>
              <a:rPr lang="en-US" sz="3500" dirty="0"/>
              <a:t>Recovery clean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856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40482-70C5-6024-04E3-DE1DFE70A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MBR – MLSS and Aeration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FEDA163-B536-ED6A-A18A-974DB32302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971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909D9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9CEDC-B5D7-4E9A-BA46-5FD30BEA372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853D2-C094-9B7D-BDAB-727AA235B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528" y="1485899"/>
            <a:ext cx="721894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9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4E70E7-E72D-CEFA-0B75-688AE9B06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2762"/>
            <a:ext cx="5724525" cy="438766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Fine Screens</a:t>
            </a:r>
          </a:p>
          <a:p>
            <a:pPr lvl="1"/>
            <a:r>
              <a:rPr lang="en-US" dirty="0"/>
              <a:t>Best is 2mm round opening</a:t>
            </a:r>
          </a:p>
          <a:p>
            <a:pPr lvl="1"/>
            <a:r>
              <a:rPr lang="en-US" dirty="0"/>
              <a:t>No possibility of bypass</a:t>
            </a:r>
          </a:p>
          <a:p>
            <a:pPr lvl="1"/>
            <a:r>
              <a:rPr lang="en-US" dirty="0"/>
              <a:t>100% redundancy at peak flow</a:t>
            </a:r>
          </a:p>
          <a:p>
            <a:r>
              <a:rPr lang="en-US" dirty="0"/>
              <a:t>Fat, Oil and Grease: typ. &lt;150mg/L</a:t>
            </a:r>
          </a:p>
          <a:p>
            <a:r>
              <a:rPr lang="en-US" dirty="0"/>
              <a:t>Flux rates</a:t>
            </a:r>
          </a:p>
          <a:p>
            <a:pPr lvl="1"/>
            <a:r>
              <a:rPr lang="en-US" dirty="0"/>
              <a:t>Function of ML suspended solids and temperature</a:t>
            </a:r>
          </a:p>
          <a:p>
            <a:pPr lvl="1"/>
            <a:r>
              <a:rPr lang="en-US" dirty="0"/>
              <a:t>30-day average typically 10-15 GPD/ft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Up to 30 GPD/ft</a:t>
            </a:r>
            <a:r>
              <a:rPr lang="en-US" baseline="30000" dirty="0"/>
              <a:t>2</a:t>
            </a:r>
            <a:r>
              <a:rPr lang="en-US" dirty="0"/>
              <a:t> for 2-4 hours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CCE417-0B0A-BA9E-C6D5-6E09E2774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777"/>
            <a:ext cx="10972800" cy="837152"/>
          </a:xfrm>
        </p:spPr>
        <p:txBody>
          <a:bodyPr/>
          <a:lstStyle/>
          <a:p>
            <a:r>
              <a:rPr lang="en-US" dirty="0"/>
              <a:t>Process Considerations</a:t>
            </a:r>
            <a:br>
              <a:rPr lang="en-US"/>
            </a:b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Pretreatment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3EA28F-A57D-F590-D9C9-F5B9B1073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879" y="1857897"/>
            <a:ext cx="4219336" cy="328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0B4FE5EA-782F-469D-908E-DF543D0C0A71}"/>
              </a:ext>
            </a:extLst>
          </p:cNvPr>
          <p:cNvSpPr txBox="1"/>
          <p:nvPr/>
        </p:nvSpPr>
        <p:spPr>
          <a:xfrm>
            <a:off x="7707879" y="5143503"/>
            <a:ext cx="4219336" cy="276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/>
                </a:solidFill>
              </a:rPr>
              <a:t>Lighthouse Point WWTP, Blaine WA – 1.5 MGD</a:t>
            </a:r>
          </a:p>
        </p:txBody>
      </p:sp>
    </p:spTree>
    <p:extLst>
      <p:ext uri="{BB962C8B-B14F-4D97-AF65-F5344CB8AC3E}">
        <p14:creationId xmlns:p14="http://schemas.microsoft.com/office/powerpoint/2010/main" val="1613894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3A5B29-6BEE-9F6F-4295-31811AB1B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38041"/>
            <a:ext cx="5132294" cy="4387665"/>
          </a:xfrm>
        </p:spPr>
        <p:txBody>
          <a:bodyPr/>
          <a:lstStyle/>
          <a:p>
            <a:r>
              <a:rPr lang="en-US" sz="2400" dirty="0"/>
              <a:t>High SRT (&gt;10 days typical)</a:t>
            </a:r>
          </a:p>
          <a:p>
            <a:r>
              <a:rPr lang="en-US" sz="2400" dirty="0"/>
              <a:t>Fully nitrifying conditions</a:t>
            </a:r>
          </a:p>
          <a:p>
            <a:r>
              <a:rPr lang="en-US" sz="2400" dirty="0"/>
              <a:t>Bioreactor MLSS typically 6,000-10,000mg/L</a:t>
            </a:r>
          </a:p>
          <a:p>
            <a:r>
              <a:rPr lang="en-US" sz="2400" dirty="0"/>
              <a:t>High MLSS = reduced OTR, esp. in fine bubble aeration</a:t>
            </a:r>
          </a:p>
          <a:p>
            <a:r>
              <a:rPr lang="en-US" sz="2400" dirty="0"/>
              <a:t>Filaments and bulking common, but not a concern as with clarifiers</a:t>
            </a:r>
          </a:p>
          <a:p>
            <a:r>
              <a:rPr lang="en-US" sz="2400" dirty="0"/>
              <a:t>Foam management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A5DDF3-0F53-E400-D140-DA164A65B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777"/>
            <a:ext cx="10972800" cy="837152"/>
          </a:xfrm>
        </p:spPr>
        <p:txBody>
          <a:bodyPr/>
          <a:lstStyle/>
          <a:p>
            <a:r>
              <a:rPr lang="en-US" dirty="0"/>
              <a:t>Process Considerations</a:t>
            </a:r>
            <a:br>
              <a:rPr lang="en-US" dirty="0"/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Biological Process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2F0BF45-8F54-9E1D-C29E-BF5B680AF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0" r="21250"/>
          <a:stretch/>
        </p:blipFill>
        <p:spPr>
          <a:xfrm>
            <a:off x="6276975" y="0"/>
            <a:ext cx="5915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05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9565A-9303-7DC0-7C8C-84BC80C04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9AF691-8E8D-9D90-468E-B2D071508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92791"/>
            <a:ext cx="10972800" cy="706347"/>
          </a:xfrm>
        </p:spPr>
        <p:txBody>
          <a:bodyPr/>
          <a:lstStyle/>
          <a:p>
            <a:r>
              <a:rPr lang="en-US" sz="5400" spc="-100" dirty="0"/>
              <a:t>Aeration control technologies</a:t>
            </a:r>
          </a:p>
        </p:txBody>
      </p:sp>
    </p:spTree>
    <p:extLst>
      <p:ext uri="{BB962C8B-B14F-4D97-AF65-F5344CB8AC3E}">
        <p14:creationId xmlns:p14="http://schemas.microsoft.com/office/powerpoint/2010/main" val="40844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7D42F3-E7E3-F4DD-D9DE-A7DFAFE61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65703"/>
            <a:ext cx="10972800" cy="21047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Aeration controls such as ABAC or AvN™ can maintain DO conc. of 0.1 to &lt; 1.0 mg/L.</a:t>
            </a:r>
          </a:p>
          <a:p>
            <a:endParaRPr lang="en-US" dirty="0"/>
          </a:p>
          <a:p>
            <a:r>
              <a:rPr lang="en-US" dirty="0"/>
              <a:t>Some low-DO ASP achieve limits-of-technology effluent water quality </a:t>
            </a:r>
          </a:p>
          <a:p>
            <a:endParaRPr lang="en-US" dirty="0"/>
          </a:p>
          <a:p>
            <a:r>
              <a:rPr lang="en-US" dirty="0"/>
              <a:t>Low-DO ASP require less energy and organic carbon than conventional aeration system (e.g., DO &gt; 1.0 mg/L)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B76928-14FD-2639-DFB1-218F8CDA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777"/>
            <a:ext cx="10972800" cy="392415"/>
          </a:xfrm>
        </p:spPr>
        <p:txBody>
          <a:bodyPr/>
          <a:lstStyle/>
          <a:p>
            <a:r>
              <a:rPr lang="en-US" sz="3000" spc="-100" dirty="0"/>
              <a:t>Aeration Control Technologies for Biological Process Energy Reduction</a:t>
            </a:r>
            <a:endParaRPr lang="en-US" sz="3000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767F1E4-4E9B-AE53-6D1D-CBE57F6C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0034"/>
            <a:ext cx="12192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498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ADCEB-9B6F-49CB-B200-3DA2D53BE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 Cascade Control Loops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0A71E-CD19-4C04-B737-30934E20C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B7B7A9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Brown and Caldwell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041F-A344-4573-B821-4A331A954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7B7A9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2EE2-0A52-405F-9235-0A5D75AB581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99611DA-7211-4DC9-BC4D-4B3FD6636478}"/>
              </a:ext>
            </a:extLst>
          </p:cNvPr>
          <p:cNvSpPr/>
          <p:nvPr/>
        </p:nvSpPr>
        <p:spPr bwMode="auto">
          <a:xfrm>
            <a:off x="6934513" y="5102552"/>
            <a:ext cx="3037338" cy="978831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u="sng" dirty="0">
                <a:solidFill>
                  <a:schemeClr val="accent4"/>
                </a:solidFill>
                <a:latin typeface="+mj-lt"/>
              </a:rPr>
              <a:t>Airflow Setpoint Bands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4"/>
                </a:solidFill>
              </a:rPr>
              <a:t>Min required for mixing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4"/>
                </a:solidFill>
              </a:rPr>
              <a:t>Max to protect diffusers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7138005-EFB6-4491-8554-BAE32DAB3ECB}"/>
              </a:ext>
            </a:extLst>
          </p:cNvPr>
          <p:cNvSpPr/>
          <p:nvPr/>
        </p:nvSpPr>
        <p:spPr bwMode="auto">
          <a:xfrm>
            <a:off x="4354885" y="5107380"/>
            <a:ext cx="2467787" cy="978831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u="sng" dirty="0">
                <a:solidFill>
                  <a:schemeClr val="accent1"/>
                </a:solidFill>
                <a:latin typeface="+mj-lt"/>
              </a:rPr>
              <a:t>DO Setpoint Bands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1"/>
                </a:solidFill>
              </a:rPr>
              <a:t>Min = 1.0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mg-O</a:t>
            </a:r>
            <a:r>
              <a:rPr kumimoji="0" lang="en-US" sz="1800" i="0" u="none" strike="noStrike" cap="none" normalizeH="0" baseline="-25000" dirty="0">
                <a:ln>
                  <a:noFill/>
                </a:ln>
                <a:solidFill>
                  <a:schemeClr val="accent1"/>
                </a:solidFill>
                <a:effectLst/>
              </a:rPr>
              <a:t>2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/L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1"/>
                </a:solidFill>
              </a:rPr>
              <a:t>Max = 2.0 mg-O</a:t>
            </a:r>
            <a:r>
              <a:rPr lang="en-US" baseline="-25000" dirty="0">
                <a:solidFill>
                  <a:schemeClr val="accent1"/>
                </a:solidFill>
              </a:rPr>
              <a:t>2</a:t>
            </a:r>
            <a:r>
              <a:rPr lang="en-US" dirty="0">
                <a:solidFill>
                  <a:schemeClr val="accent1"/>
                </a:solidFill>
              </a:rPr>
              <a:t>/L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CA787-588A-EF8A-A197-82FE47F68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715" y="1479941"/>
            <a:ext cx="9116569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14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3CF9D-DCDE-15CE-DA20-9004EFE18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4DAB19-41B0-6ADB-1AAF-98EA9AD304D4}"/>
              </a:ext>
            </a:extLst>
          </p:cNvPr>
          <p:cNvSpPr/>
          <p:nvPr/>
        </p:nvSpPr>
        <p:spPr>
          <a:xfrm>
            <a:off x="8925223" y="3131860"/>
            <a:ext cx="1066801" cy="565850"/>
          </a:xfrm>
          <a:prstGeom prst="rect">
            <a:avLst/>
          </a:prstGeom>
          <a:solidFill>
            <a:srgbClr val="D5A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62ED188-170F-A2E6-0788-E99FFC7A22DF}"/>
              </a:ext>
            </a:extLst>
          </p:cNvPr>
          <p:cNvGrpSpPr/>
          <p:nvPr/>
        </p:nvGrpSpPr>
        <p:grpSpPr>
          <a:xfrm>
            <a:off x="9544738" y="1524000"/>
            <a:ext cx="457200" cy="1706964"/>
            <a:chOff x="4626820" y="2068169"/>
            <a:chExt cx="457200" cy="1706964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180BD8-7337-5FF2-634E-33BDEA15168D}"/>
                </a:ext>
              </a:extLst>
            </p:cNvPr>
            <p:cNvCxnSpPr>
              <a:cxnSpLocks/>
              <a:stCxn id="89" idx="4"/>
            </p:cNvCxnSpPr>
            <p:nvPr/>
          </p:nvCxnSpPr>
          <p:spPr bwMode="auto">
            <a:xfrm>
              <a:off x="4855420" y="2525369"/>
              <a:ext cx="0" cy="1249764"/>
            </a:xfrm>
            <a:prstGeom prst="line">
              <a:avLst/>
            </a:prstGeom>
            <a:ln w="1905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0AF3897-0E57-7C23-D79F-0A80F41D6DBF}"/>
                </a:ext>
              </a:extLst>
            </p:cNvPr>
            <p:cNvSpPr/>
            <p:nvPr/>
          </p:nvSpPr>
          <p:spPr bwMode="auto">
            <a:xfrm>
              <a:off x="4626820" y="2068169"/>
              <a:ext cx="457200" cy="457200"/>
            </a:xfrm>
            <a:prstGeom prst="ellipse">
              <a:avLst/>
            </a:prstGeom>
            <a:ln w="19050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kern="0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NH4/NOx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4BBBFF-6597-54E3-3F0C-4566D8190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Ammonia Based Aeration Control (ABAC)</a:t>
            </a:r>
            <a:br>
              <a:rPr lang="en-US" dirty="0"/>
            </a:br>
            <a:r>
              <a:rPr lang="en-US" sz="2700" dirty="0">
                <a:solidFill>
                  <a:schemeClr val="accent1"/>
                </a:solidFill>
              </a:rPr>
              <a:t>Feedback ABAC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30A3AC-1C62-60FC-9FC3-CD19DC2F4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B7B7A9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Brown and Caldwell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A6B83-1070-6F39-7A27-9A4466269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7B7A9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2EE2-0A52-405F-9235-0A5D75AB581D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D67E3D-3896-B1DA-BBBD-30D69D551C25}"/>
              </a:ext>
            </a:extLst>
          </p:cNvPr>
          <p:cNvGrpSpPr/>
          <p:nvPr/>
        </p:nvGrpSpPr>
        <p:grpSpPr>
          <a:xfrm>
            <a:off x="9099301" y="3252160"/>
            <a:ext cx="103003" cy="250980"/>
            <a:chOff x="7500552" y="3583460"/>
            <a:chExt cx="247133" cy="753763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9CD114C-7E04-0D7F-1907-30CC5E7C06AE}"/>
                </a:ext>
              </a:extLst>
            </p:cNvPr>
            <p:cNvSpPr/>
            <p:nvPr/>
          </p:nvSpPr>
          <p:spPr>
            <a:xfrm>
              <a:off x="7500552" y="4139515"/>
              <a:ext cx="185352" cy="197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EC42B7C-BF5A-109C-96C4-AF781A1EEB6D}"/>
                </a:ext>
              </a:extLst>
            </p:cNvPr>
            <p:cNvSpPr/>
            <p:nvPr/>
          </p:nvSpPr>
          <p:spPr>
            <a:xfrm>
              <a:off x="7624118" y="3941806"/>
              <a:ext cx="123567" cy="123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FFC977C-34D4-ED25-BB4B-4F4564171343}"/>
                </a:ext>
              </a:extLst>
            </p:cNvPr>
            <p:cNvSpPr/>
            <p:nvPr/>
          </p:nvSpPr>
          <p:spPr>
            <a:xfrm>
              <a:off x="7512907" y="3756455"/>
              <a:ext cx="123567" cy="123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03693BE-B129-DC9D-6287-EF7565F981E4}"/>
                </a:ext>
              </a:extLst>
            </p:cNvPr>
            <p:cNvSpPr/>
            <p:nvPr/>
          </p:nvSpPr>
          <p:spPr>
            <a:xfrm>
              <a:off x="7562334" y="3583460"/>
              <a:ext cx="123567" cy="123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031AF60-8C31-82B7-3D88-FB662CEDA756}"/>
              </a:ext>
            </a:extLst>
          </p:cNvPr>
          <p:cNvGrpSpPr/>
          <p:nvPr/>
        </p:nvGrpSpPr>
        <p:grpSpPr>
          <a:xfrm>
            <a:off x="9277580" y="3252160"/>
            <a:ext cx="103003" cy="250980"/>
            <a:chOff x="7500552" y="3583460"/>
            <a:chExt cx="247133" cy="753763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366ADE7-7B88-1E74-D053-C9CFB9AC5743}"/>
                </a:ext>
              </a:extLst>
            </p:cNvPr>
            <p:cNvSpPr/>
            <p:nvPr/>
          </p:nvSpPr>
          <p:spPr>
            <a:xfrm>
              <a:off x="7500552" y="4139515"/>
              <a:ext cx="185352" cy="197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49F6767-587B-38BF-0399-7F3D9143A63E}"/>
                </a:ext>
              </a:extLst>
            </p:cNvPr>
            <p:cNvSpPr/>
            <p:nvPr/>
          </p:nvSpPr>
          <p:spPr>
            <a:xfrm>
              <a:off x="7624118" y="3941806"/>
              <a:ext cx="123567" cy="123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01E00C0-EBF2-E451-0C68-0C28484D4A85}"/>
                </a:ext>
              </a:extLst>
            </p:cNvPr>
            <p:cNvSpPr/>
            <p:nvPr/>
          </p:nvSpPr>
          <p:spPr>
            <a:xfrm>
              <a:off x="7512907" y="3756455"/>
              <a:ext cx="123567" cy="123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6DB015D-B802-59F0-DB02-B30A052843FA}"/>
                </a:ext>
              </a:extLst>
            </p:cNvPr>
            <p:cNvSpPr/>
            <p:nvPr/>
          </p:nvSpPr>
          <p:spPr>
            <a:xfrm>
              <a:off x="7562334" y="3583460"/>
              <a:ext cx="123567" cy="123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95217A-3915-3C96-2E76-0F82FC242F77}"/>
              </a:ext>
            </a:extLst>
          </p:cNvPr>
          <p:cNvGrpSpPr/>
          <p:nvPr/>
        </p:nvGrpSpPr>
        <p:grpSpPr>
          <a:xfrm>
            <a:off x="9421354" y="3252160"/>
            <a:ext cx="103003" cy="250980"/>
            <a:chOff x="7500552" y="3583460"/>
            <a:chExt cx="247133" cy="753763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381FC56-11E5-E27E-F91E-AB44B38912CC}"/>
                </a:ext>
              </a:extLst>
            </p:cNvPr>
            <p:cNvSpPr/>
            <p:nvPr/>
          </p:nvSpPr>
          <p:spPr>
            <a:xfrm>
              <a:off x="7500552" y="4139515"/>
              <a:ext cx="185352" cy="197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6CB3865-39E9-1BD5-07D1-A3343986182C}"/>
                </a:ext>
              </a:extLst>
            </p:cNvPr>
            <p:cNvSpPr/>
            <p:nvPr/>
          </p:nvSpPr>
          <p:spPr>
            <a:xfrm>
              <a:off x="7624118" y="3941806"/>
              <a:ext cx="123567" cy="123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695360A-CC5D-96C0-973E-7A7FF8DACCE3}"/>
                </a:ext>
              </a:extLst>
            </p:cNvPr>
            <p:cNvSpPr/>
            <p:nvPr/>
          </p:nvSpPr>
          <p:spPr>
            <a:xfrm>
              <a:off x="7512907" y="3756455"/>
              <a:ext cx="123567" cy="123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2AA2B40-57D3-A6D6-09C1-93A4B0C64320}"/>
                </a:ext>
              </a:extLst>
            </p:cNvPr>
            <p:cNvSpPr/>
            <p:nvPr/>
          </p:nvSpPr>
          <p:spPr>
            <a:xfrm>
              <a:off x="7562334" y="3583460"/>
              <a:ext cx="123567" cy="123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8F715F-5985-8231-2E06-6730E8A0C5B2}"/>
              </a:ext>
            </a:extLst>
          </p:cNvPr>
          <p:cNvGrpSpPr/>
          <p:nvPr/>
        </p:nvGrpSpPr>
        <p:grpSpPr>
          <a:xfrm>
            <a:off x="9605384" y="3252160"/>
            <a:ext cx="103003" cy="250980"/>
            <a:chOff x="7500552" y="3583460"/>
            <a:chExt cx="247133" cy="753763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44A1E60-C2B0-79FD-F5C6-059D1D14C6E5}"/>
                </a:ext>
              </a:extLst>
            </p:cNvPr>
            <p:cNvSpPr/>
            <p:nvPr/>
          </p:nvSpPr>
          <p:spPr>
            <a:xfrm>
              <a:off x="7500552" y="4139515"/>
              <a:ext cx="185352" cy="197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BA6CD9B-7DCD-A278-5F55-C64C39AC7DF3}"/>
                </a:ext>
              </a:extLst>
            </p:cNvPr>
            <p:cNvSpPr/>
            <p:nvPr/>
          </p:nvSpPr>
          <p:spPr>
            <a:xfrm>
              <a:off x="7624118" y="3941806"/>
              <a:ext cx="123567" cy="123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7E8A4AD-BE38-41B9-8BAB-54EC747E211D}"/>
                </a:ext>
              </a:extLst>
            </p:cNvPr>
            <p:cNvSpPr/>
            <p:nvPr/>
          </p:nvSpPr>
          <p:spPr>
            <a:xfrm>
              <a:off x="7512907" y="3756455"/>
              <a:ext cx="123567" cy="123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5F35B10-083D-84A5-AF9C-18B97B1454C8}"/>
                </a:ext>
              </a:extLst>
            </p:cNvPr>
            <p:cNvSpPr/>
            <p:nvPr/>
          </p:nvSpPr>
          <p:spPr>
            <a:xfrm>
              <a:off x="7562334" y="3583460"/>
              <a:ext cx="123567" cy="123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4F98AE-CA31-D964-4F3E-9761ADCB726D}"/>
              </a:ext>
            </a:extLst>
          </p:cNvPr>
          <p:cNvGrpSpPr/>
          <p:nvPr/>
        </p:nvGrpSpPr>
        <p:grpSpPr>
          <a:xfrm>
            <a:off x="9766410" y="3252160"/>
            <a:ext cx="103003" cy="250980"/>
            <a:chOff x="7500552" y="3583460"/>
            <a:chExt cx="247133" cy="753763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117C9C4-20EC-929E-7563-F9ECB42EC705}"/>
                </a:ext>
              </a:extLst>
            </p:cNvPr>
            <p:cNvSpPr/>
            <p:nvPr/>
          </p:nvSpPr>
          <p:spPr>
            <a:xfrm>
              <a:off x="7500552" y="4139515"/>
              <a:ext cx="185352" cy="197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E0F92DF-E705-7726-495B-4D40AF251AA0}"/>
                </a:ext>
              </a:extLst>
            </p:cNvPr>
            <p:cNvSpPr/>
            <p:nvPr/>
          </p:nvSpPr>
          <p:spPr>
            <a:xfrm>
              <a:off x="7624118" y="3941806"/>
              <a:ext cx="123567" cy="123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8A83E67-1E84-7588-4C52-3933EBD6DB41}"/>
                </a:ext>
              </a:extLst>
            </p:cNvPr>
            <p:cNvSpPr/>
            <p:nvPr/>
          </p:nvSpPr>
          <p:spPr>
            <a:xfrm>
              <a:off x="7512907" y="3756455"/>
              <a:ext cx="123567" cy="123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5DF85B2-023E-60EB-BA0E-9C03114ED54A}"/>
                </a:ext>
              </a:extLst>
            </p:cNvPr>
            <p:cNvSpPr/>
            <p:nvPr/>
          </p:nvSpPr>
          <p:spPr>
            <a:xfrm>
              <a:off x="7562334" y="3583460"/>
              <a:ext cx="123567" cy="123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630F65-5F1D-D04B-E791-1990AFB64B0A}"/>
              </a:ext>
            </a:extLst>
          </p:cNvPr>
          <p:cNvGrpSpPr/>
          <p:nvPr/>
        </p:nvGrpSpPr>
        <p:grpSpPr>
          <a:xfrm>
            <a:off x="8261112" y="3544717"/>
            <a:ext cx="1543512" cy="553735"/>
            <a:chOff x="9206634" y="3638282"/>
            <a:chExt cx="1914273" cy="858432"/>
          </a:xfrm>
        </p:grpSpPr>
        <p:sp>
          <p:nvSpPr>
            <p:cNvPr id="51" name="Freeform 176">
              <a:extLst>
                <a:ext uri="{FF2B5EF4-FFF2-40B4-BE49-F238E27FC236}">
                  <a16:creationId xmlns:a16="http://schemas.microsoft.com/office/drawing/2014/main" id="{CE37C0EE-2D73-012D-1C44-4EAF5777C605}"/>
                </a:ext>
              </a:extLst>
            </p:cNvPr>
            <p:cNvSpPr/>
            <p:nvPr/>
          </p:nvSpPr>
          <p:spPr>
            <a:xfrm>
              <a:off x="10277150" y="3639852"/>
              <a:ext cx="843757" cy="158374"/>
            </a:xfrm>
            <a:custGeom>
              <a:avLst/>
              <a:gdLst>
                <a:gd name="connsiteX0" fmla="*/ 0 w 1284514"/>
                <a:gd name="connsiteY0" fmla="*/ 0 h 250371"/>
                <a:gd name="connsiteX1" fmla="*/ 0 w 1284514"/>
                <a:gd name="connsiteY1" fmla="*/ 250371 h 250371"/>
                <a:gd name="connsiteX2" fmla="*/ 1284514 w 1284514"/>
                <a:gd name="connsiteY2" fmla="*/ 250371 h 250371"/>
                <a:gd name="connsiteX3" fmla="*/ 1284514 w 1284514"/>
                <a:gd name="connsiteY3" fmla="*/ 10886 h 25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4514" h="250371">
                  <a:moveTo>
                    <a:pt x="0" y="0"/>
                  </a:moveTo>
                  <a:lnTo>
                    <a:pt x="0" y="250371"/>
                  </a:lnTo>
                  <a:lnTo>
                    <a:pt x="1284514" y="250371"/>
                  </a:lnTo>
                  <a:lnTo>
                    <a:pt x="1284514" y="10886"/>
                  </a:lnTo>
                </a:path>
              </a:pathLst>
            </a:custGeom>
            <a:noFill/>
            <a:ln w="22225"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177">
              <a:extLst>
                <a:ext uri="{FF2B5EF4-FFF2-40B4-BE49-F238E27FC236}">
                  <a16:creationId xmlns:a16="http://schemas.microsoft.com/office/drawing/2014/main" id="{E005E5A8-BDE9-8FF2-3F85-215F2B9E0CAF}"/>
                </a:ext>
              </a:extLst>
            </p:cNvPr>
            <p:cNvSpPr/>
            <p:nvPr/>
          </p:nvSpPr>
          <p:spPr>
            <a:xfrm>
              <a:off x="10492401" y="3638282"/>
              <a:ext cx="45719" cy="148325"/>
            </a:xfrm>
            <a:custGeom>
              <a:avLst/>
              <a:gdLst>
                <a:gd name="connsiteX0" fmla="*/ 0 w 1284514"/>
                <a:gd name="connsiteY0" fmla="*/ 0 h 250371"/>
                <a:gd name="connsiteX1" fmla="*/ 0 w 1284514"/>
                <a:gd name="connsiteY1" fmla="*/ 250371 h 250371"/>
                <a:gd name="connsiteX2" fmla="*/ 1284514 w 1284514"/>
                <a:gd name="connsiteY2" fmla="*/ 250371 h 250371"/>
                <a:gd name="connsiteX3" fmla="*/ 1284514 w 1284514"/>
                <a:gd name="connsiteY3" fmla="*/ 10886 h 250371"/>
                <a:gd name="connsiteX0" fmla="*/ 0 w 1284514"/>
                <a:gd name="connsiteY0" fmla="*/ 0 h 250371"/>
                <a:gd name="connsiteX1" fmla="*/ 0 w 1284514"/>
                <a:gd name="connsiteY1" fmla="*/ 250371 h 250371"/>
                <a:gd name="connsiteX2" fmla="*/ 1284514 w 1284514"/>
                <a:gd name="connsiteY2" fmla="*/ 250371 h 250371"/>
                <a:gd name="connsiteX0" fmla="*/ 0 w 0"/>
                <a:gd name="connsiteY0" fmla="*/ 0 h 250371"/>
                <a:gd name="connsiteX1" fmla="*/ 0 w 0"/>
                <a:gd name="connsiteY1" fmla="*/ 250371 h 25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50371">
                  <a:moveTo>
                    <a:pt x="0" y="0"/>
                  </a:moveTo>
                  <a:lnTo>
                    <a:pt x="0" y="250371"/>
                  </a:lnTo>
                </a:path>
              </a:pathLst>
            </a:custGeom>
            <a:noFill/>
            <a:ln w="22225">
              <a:solidFill>
                <a:schemeClr val="tx1"/>
              </a:solidFill>
              <a:headEnd type="triangle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178">
              <a:extLst>
                <a:ext uri="{FF2B5EF4-FFF2-40B4-BE49-F238E27FC236}">
                  <a16:creationId xmlns:a16="http://schemas.microsoft.com/office/drawing/2014/main" id="{9998CE51-9831-7F40-ABA6-103E535156D7}"/>
                </a:ext>
              </a:extLst>
            </p:cNvPr>
            <p:cNvSpPr/>
            <p:nvPr/>
          </p:nvSpPr>
          <p:spPr>
            <a:xfrm>
              <a:off x="10711342" y="3638282"/>
              <a:ext cx="45719" cy="148325"/>
            </a:xfrm>
            <a:custGeom>
              <a:avLst/>
              <a:gdLst>
                <a:gd name="connsiteX0" fmla="*/ 0 w 1284514"/>
                <a:gd name="connsiteY0" fmla="*/ 0 h 250371"/>
                <a:gd name="connsiteX1" fmla="*/ 0 w 1284514"/>
                <a:gd name="connsiteY1" fmla="*/ 250371 h 250371"/>
                <a:gd name="connsiteX2" fmla="*/ 1284514 w 1284514"/>
                <a:gd name="connsiteY2" fmla="*/ 250371 h 250371"/>
                <a:gd name="connsiteX3" fmla="*/ 1284514 w 1284514"/>
                <a:gd name="connsiteY3" fmla="*/ 10886 h 250371"/>
                <a:gd name="connsiteX0" fmla="*/ 0 w 1284514"/>
                <a:gd name="connsiteY0" fmla="*/ 0 h 250371"/>
                <a:gd name="connsiteX1" fmla="*/ 0 w 1284514"/>
                <a:gd name="connsiteY1" fmla="*/ 250371 h 250371"/>
                <a:gd name="connsiteX2" fmla="*/ 1284514 w 1284514"/>
                <a:gd name="connsiteY2" fmla="*/ 250371 h 250371"/>
                <a:gd name="connsiteX0" fmla="*/ 0 w 0"/>
                <a:gd name="connsiteY0" fmla="*/ 0 h 250371"/>
                <a:gd name="connsiteX1" fmla="*/ 0 w 0"/>
                <a:gd name="connsiteY1" fmla="*/ 250371 h 25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50371">
                  <a:moveTo>
                    <a:pt x="0" y="0"/>
                  </a:moveTo>
                  <a:lnTo>
                    <a:pt x="0" y="250371"/>
                  </a:lnTo>
                </a:path>
              </a:pathLst>
            </a:custGeom>
            <a:noFill/>
            <a:ln w="22225">
              <a:solidFill>
                <a:schemeClr val="tx1"/>
              </a:solidFill>
              <a:headEnd type="triangle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179">
              <a:extLst>
                <a:ext uri="{FF2B5EF4-FFF2-40B4-BE49-F238E27FC236}">
                  <a16:creationId xmlns:a16="http://schemas.microsoft.com/office/drawing/2014/main" id="{E575629C-8E2B-AC79-B4E9-801E10673A4D}"/>
                </a:ext>
              </a:extLst>
            </p:cNvPr>
            <p:cNvSpPr/>
            <p:nvPr/>
          </p:nvSpPr>
          <p:spPr>
            <a:xfrm>
              <a:off x="10917404" y="3638282"/>
              <a:ext cx="45719" cy="148325"/>
            </a:xfrm>
            <a:custGeom>
              <a:avLst/>
              <a:gdLst>
                <a:gd name="connsiteX0" fmla="*/ 0 w 1284514"/>
                <a:gd name="connsiteY0" fmla="*/ 0 h 250371"/>
                <a:gd name="connsiteX1" fmla="*/ 0 w 1284514"/>
                <a:gd name="connsiteY1" fmla="*/ 250371 h 250371"/>
                <a:gd name="connsiteX2" fmla="*/ 1284514 w 1284514"/>
                <a:gd name="connsiteY2" fmla="*/ 250371 h 250371"/>
                <a:gd name="connsiteX3" fmla="*/ 1284514 w 1284514"/>
                <a:gd name="connsiteY3" fmla="*/ 10886 h 250371"/>
                <a:gd name="connsiteX0" fmla="*/ 0 w 1284514"/>
                <a:gd name="connsiteY0" fmla="*/ 0 h 250371"/>
                <a:gd name="connsiteX1" fmla="*/ 0 w 1284514"/>
                <a:gd name="connsiteY1" fmla="*/ 250371 h 250371"/>
                <a:gd name="connsiteX2" fmla="*/ 1284514 w 1284514"/>
                <a:gd name="connsiteY2" fmla="*/ 250371 h 250371"/>
                <a:gd name="connsiteX0" fmla="*/ 0 w 0"/>
                <a:gd name="connsiteY0" fmla="*/ 0 h 250371"/>
                <a:gd name="connsiteX1" fmla="*/ 0 w 0"/>
                <a:gd name="connsiteY1" fmla="*/ 250371 h 25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50371">
                  <a:moveTo>
                    <a:pt x="0" y="0"/>
                  </a:moveTo>
                  <a:lnTo>
                    <a:pt x="0" y="250371"/>
                  </a:lnTo>
                </a:path>
              </a:pathLst>
            </a:custGeom>
            <a:noFill/>
            <a:ln w="22225">
              <a:solidFill>
                <a:schemeClr val="tx1"/>
              </a:solidFill>
              <a:headEnd type="triangle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180">
              <a:extLst>
                <a:ext uri="{FF2B5EF4-FFF2-40B4-BE49-F238E27FC236}">
                  <a16:creationId xmlns:a16="http://schemas.microsoft.com/office/drawing/2014/main" id="{B8B4811E-A9A1-38BA-A99F-803A53B35F5E}"/>
                </a:ext>
              </a:extLst>
            </p:cNvPr>
            <p:cNvSpPr/>
            <p:nvPr/>
          </p:nvSpPr>
          <p:spPr>
            <a:xfrm flipH="1" flipV="1">
              <a:off x="9206634" y="3799746"/>
              <a:ext cx="1504708" cy="696968"/>
            </a:xfrm>
            <a:custGeom>
              <a:avLst/>
              <a:gdLst>
                <a:gd name="connsiteX0" fmla="*/ 0 w 2470639"/>
                <a:gd name="connsiteY0" fmla="*/ 817684 h 817684"/>
                <a:gd name="connsiteX1" fmla="*/ 0 w 2470639"/>
                <a:gd name="connsiteY1" fmla="*/ 0 h 817684"/>
                <a:gd name="connsiteX2" fmla="*/ 2470639 w 2470639"/>
                <a:gd name="connsiteY2" fmla="*/ 0 h 81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0639" h="817684">
                  <a:moveTo>
                    <a:pt x="0" y="817684"/>
                  </a:moveTo>
                  <a:lnTo>
                    <a:pt x="0" y="0"/>
                  </a:lnTo>
                  <a:lnTo>
                    <a:pt x="2470639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headEnd type="none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FA5A74-78AD-56BB-6F20-6F9D04025381}"/>
              </a:ext>
            </a:extLst>
          </p:cNvPr>
          <p:cNvGrpSpPr/>
          <p:nvPr/>
        </p:nvGrpSpPr>
        <p:grpSpPr>
          <a:xfrm>
            <a:off x="9677400" y="2034064"/>
            <a:ext cx="457200" cy="1189295"/>
            <a:chOff x="4626820" y="2068169"/>
            <a:chExt cx="457200" cy="1189295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0636495-911F-6DE3-C733-AE16CA87C903}"/>
                </a:ext>
              </a:extLst>
            </p:cNvPr>
            <p:cNvSpPr/>
            <p:nvPr/>
          </p:nvSpPr>
          <p:spPr bwMode="auto">
            <a:xfrm>
              <a:off x="4626820" y="2068169"/>
              <a:ext cx="457200" cy="457200"/>
            </a:xfrm>
            <a:prstGeom prst="ellips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kern="0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DO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507978F-B684-A112-1ECF-0D656A8001B9}"/>
                </a:ext>
              </a:extLst>
            </p:cNvPr>
            <p:cNvCxnSpPr>
              <a:cxnSpLocks/>
              <a:stCxn id="49" idx="4"/>
            </p:cNvCxnSpPr>
            <p:nvPr/>
          </p:nvCxnSpPr>
          <p:spPr bwMode="auto">
            <a:xfrm>
              <a:off x="4855420" y="2525369"/>
              <a:ext cx="0" cy="732095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BE4255-9FED-646C-5E75-E9B5CCAC4B88}"/>
              </a:ext>
            </a:extLst>
          </p:cNvPr>
          <p:cNvGrpSpPr/>
          <p:nvPr/>
        </p:nvGrpSpPr>
        <p:grpSpPr>
          <a:xfrm flipH="1">
            <a:off x="9176553" y="3752726"/>
            <a:ext cx="365760" cy="274320"/>
            <a:chOff x="9296400" y="3496917"/>
            <a:chExt cx="442454" cy="321366"/>
          </a:xfrm>
        </p:grpSpPr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AECA673D-9663-811A-9458-007066718160}"/>
                </a:ext>
              </a:extLst>
            </p:cNvPr>
            <p:cNvSpPr/>
            <p:nvPr/>
          </p:nvSpPr>
          <p:spPr bwMode="auto">
            <a:xfrm>
              <a:off x="9296400" y="3657600"/>
              <a:ext cx="152400" cy="160683"/>
            </a:xfrm>
            <a:prstGeom prst="triangl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2CA1015-EFFD-9249-0D4F-AACEC90294A0}"/>
                </a:ext>
              </a:extLst>
            </p:cNvPr>
            <p:cNvSpPr/>
            <p:nvPr/>
          </p:nvSpPr>
          <p:spPr bwMode="auto">
            <a:xfrm rot="10800000">
              <a:off x="9296400" y="3496917"/>
              <a:ext cx="152400" cy="160683"/>
            </a:xfrm>
            <a:prstGeom prst="triangl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0B7D51B-DD48-E59B-A9C0-63AA08148D8E}"/>
                </a:ext>
              </a:extLst>
            </p:cNvPr>
            <p:cNvSpPr/>
            <p:nvPr/>
          </p:nvSpPr>
          <p:spPr bwMode="auto">
            <a:xfrm>
              <a:off x="9510254" y="3543300"/>
              <a:ext cx="228600" cy="228600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766E6CF-B248-8D95-38B5-369A3F1E8861}"/>
                </a:ext>
              </a:extLst>
            </p:cNvPr>
            <p:cNvCxnSpPr>
              <a:cxnSpLocks/>
              <a:endCxn id="47" idx="2"/>
            </p:cNvCxnSpPr>
            <p:nvPr/>
          </p:nvCxnSpPr>
          <p:spPr bwMode="auto">
            <a:xfrm>
              <a:off x="9372600" y="3657600"/>
              <a:ext cx="137654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9E2DC3-792B-0453-5D95-3356E1FF8915}"/>
              </a:ext>
            </a:extLst>
          </p:cNvPr>
          <p:cNvGrpSpPr/>
          <p:nvPr/>
        </p:nvGrpSpPr>
        <p:grpSpPr>
          <a:xfrm>
            <a:off x="8467903" y="4013153"/>
            <a:ext cx="365760" cy="689972"/>
            <a:chOff x="5953779" y="5603881"/>
            <a:chExt cx="365760" cy="68997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EAA0DA0-A5FA-956B-15C7-E766D25DC726}"/>
                </a:ext>
              </a:extLst>
            </p:cNvPr>
            <p:cNvSpPr/>
            <p:nvPr/>
          </p:nvSpPr>
          <p:spPr bwMode="auto">
            <a:xfrm>
              <a:off x="6034349" y="5603881"/>
              <a:ext cx="182880" cy="18288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C17AEF4-D5EE-4286-EC18-9E1807E0A3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61412" y="5695321"/>
              <a:ext cx="77252" cy="0"/>
            </a:xfrm>
            <a:prstGeom prst="line">
              <a:avLst/>
            </a:prstGeom>
            <a:noFill/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CD39A04-8D38-930D-04A5-FDD11E650C1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36659" y="5695321"/>
              <a:ext cx="0" cy="223375"/>
            </a:xfrm>
            <a:prstGeom prst="line">
              <a:avLst/>
            </a:prstGeom>
            <a:noFill/>
            <a:ln w="190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B09208A-62FF-8C73-A5A7-E268EF54976F}"/>
                </a:ext>
              </a:extLst>
            </p:cNvPr>
            <p:cNvSpPr/>
            <p:nvPr/>
          </p:nvSpPr>
          <p:spPr bwMode="auto">
            <a:xfrm>
              <a:off x="5953779" y="5928093"/>
              <a:ext cx="365760" cy="365760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latin typeface="+mj-lt"/>
                </a:rPr>
                <a:t>FIT</a:t>
              </a:r>
              <a:endPara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06749F-5A45-8AE4-2316-AD9D04267881}"/>
              </a:ext>
            </a:extLst>
          </p:cNvPr>
          <p:cNvGrpSpPr/>
          <p:nvPr/>
        </p:nvGrpSpPr>
        <p:grpSpPr>
          <a:xfrm>
            <a:off x="4243044" y="2804934"/>
            <a:ext cx="1451440" cy="721546"/>
            <a:chOff x="1322240" y="2898122"/>
            <a:chExt cx="1451440" cy="72154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7C43CDC-E1EA-205E-92A7-C415A62815E9}"/>
                </a:ext>
              </a:extLst>
            </p:cNvPr>
            <p:cNvGrpSpPr/>
            <p:nvPr/>
          </p:nvGrpSpPr>
          <p:grpSpPr>
            <a:xfrm>
              <a:off x="1322240" y="2898122"/>
              <a:ext cx="548640" cy="721546"/>
              <a:chOff x="7467600" y="2722694"/>
              <a:chExt cx="548640" cy="721546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B3B9279-230B-70AC-E26C-EC6BB57FB75D}"/>
                  </a:ext>
                </a:extLst>
              </p:cNvPr>
              <p:cNvSpPr/>
              <p:nvPr/>
            </p:nvSpPr>
            <p:spPr bwMode="auto">
              <a:xfrm>
                <a:off x="7467600" y="2895600"/>
                <a:ext cx="548640" cy="54864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7A660D1-17BC-F701-D80A-B6A9190B862B}"/>
                  </a:ext>
                </a:extLst>
              </p:cNvPr>
              <p:cNvSpPr txBox="1"/>
              <p:nvPr/>
            </p:nvSpPr>
            <p:spPr>
              <a:xfrm>
                <a:off x="7648250" y="2722694"/>
                <a:ext cx="182880" cy="369332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algn="ctr"/>
                <a:r>
                  <a:rPr lang="en-US" dirty="0"/>
                  <a:t>_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F9A1EC-DD26-BE3B-DD0B-8607DB96D69B}"/>
                  </a:ext>
                </a:extLst>
              </p:cNvPr>
              <p:cNvSpPr txBox="1"/>
              <p:nvPr/>
            </p:nvSpPr>
            <p:spPr>
              <a:xfrm>
                <a:off x="7467600" y="2991134"/>
                <a:ext cx="182880" cy="369332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algn="ctr"/>
                <a:r>
                  <a:rPr lang="en-US" dirty="0"/>
                  <a:t>+</a:t>
                </a: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B457AF9-610C-A06D-D70F-7A6DBC67481A}"/>
                </a:ext>
              </a:extLst>
            </p:cNvPr>
            <p:cNvSpPr/>
            <p:nvPr/>
          </p:nvSpPr>
          <p:spPr bwMode="auto">
            <a:xfrm>
              <a:off x="2133600" y="3071028"/>
              <a:ext cx="640080" cy="54864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PID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3BC38B3-43FE-BDC2-0C7E-79C38664F1C4}"/>
                </a:ext>
              </a:extLst>
            </p:cNvPr>
            <p:cNvCxnSpPr>
              <a:stCxn id="38" idx="6"/>
              <a:endCxn id="36" idx="1"/>
            </p:cNvCxnSpPr>
            <p:nvPr/>
          </p:nvCxnSpPr>
          <p:spPr bwMode="auto">
            <a:xfrm>
              <a:off x="1870880" y="3345348"/>
              <a:ext cx="26272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FE4F5A-8B2C-4EA4-BD21-18172F83011E}"/>
              </a:ext>
            </a:extLst>
          </p:cNvPr>
          <p:cNvCxnSpPr>
            <a:cxnSpLocks/>
          </p:cNvCxnSpPr>
          <p:nvPr/>
        </p:nvCxnSpPr>
        <p:spPr bwMode="auto">
          <a:xfrm>
            <a:off x="3832932" y="3258984"/>
            <a:ext cx="402939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7562105-0F1E-31AE-282E-28B458B7843E}"/>
              </a:ext>
            </a:extLst>
          </p:cNvPr>
          <p:cNvSpPr/>
          <p:nvPr/>
        </p:nvSpPr>
        <p:spPr bwMode="auto">
          <a:xfrm>
            <a:off x="1033672" y="3004983"/>
            <a:ext cx="1165615" cy="54864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rPr>
              <a:t>NH4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2"/>
                </a:solidFill>
                <a:latin typeface="+mj-lt"/>
              </a:rPr>
              <a:t>S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rPr>
              <a:t>etpoint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8075BF7-4995-33A5-44DB-EC8C39733A67}"/>
              </a:ext>
            </a:extLst>
          </p:cNvPr>
          <p:cNvCxnSpPr/>
          <p:nvPr/>
        </p:nvCxnSpPr>
        <p:spPr bwMode="auto">
          <a:xfrm>
            <a:off x="6426004" y="2019987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7FEBE8-6C82-9705-D396-8B5C813E1BDB}"/>
              </a:ext>
            </a:extLst>
          </p:cNvPr>
          <p:cNvCxnSpPr>
            <a:cxnSpLocks/>
            <a:stCxn id="49" idx="2"/>
          </p:cNvCxnSpPr>
          <p:nvPr/>
        </p:nvCxnSpPr>
        <p:spPr bwMode="auto">
          <a:xfrm flipH="1">
            <a:off x="4526734" y="2262664"/>
            <a:ext cx="5150666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AE0058-905B-31EE-BE2E-4372707151B4}"/>
              </a:ext>
            </a:extLst>
          </p:cNvPr>
          <p:cNvCxnSpPr>
            <a:cxnSpLocks/>
          </p:cNvCxnSpPr>
          <p:nvPr/>
        </p:nvCxnSpPr>
        <p:spPr bwMode="auto">
          <a:xfrm>
            <a:off x="4526734" y="2262664"/>
            <a:ext cx="0" cy="71517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F12D0E2-C672-009A-1D45-AAFC8410B985}"/>
              </a:ext>
            </a:extLst>
          </p:cNvPr>
          <p:cNvGrpSpPr/>
          <p:nvPr/>
        </p:nvGrpSpPr>
        <p:grpSpPr>
          <a:xfrm>
            <a:off x="6385873" y="2975235"/>
            <a:ext cx="1451440" cy="548640"/>
            <a:chOff x="1322240" y="3071028"/>
            <a:chExt cx="1451440" cy="54864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784ACB3-E124-22FC-BEB8-F7B127763493}"/>
                </a:ext>
              </a:extLst>
            </p:cNvPr>
            <p:cNvGrpSpPr/>
            <p:nvPr/>
          </p:nvGrpSpPr>
          <p:grpSpPr>
            <a:xfrm>
              <a:off x="1322240" y="3071028"/>
              <a:ext cx="548640" cy="548640"/>
              <a:chOff x="7467600" y="2895600"/>
              <a:chExt cx="548640" cy="54864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38AE4D7-C85C-6D54-938F-66E8CCCADD9C}"/>
                  </a:ext>
                </a:extLst>
              </p:cNvPr>
              <p:cNvSpPr/>
              <p:nvPr/>
            </p:nvSpPr>
            <p:spPr bwMode="auto">
              <a:xfrm>
                <a:off x="7467600" y="2895600"/>
                <a:ext cx="548640" cy="54864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6C68706-64D7-C4B1-DB2E-9719EAAD31DB}"/>
                  </a:ext>
                </a:extLst>
              </p:cNvPr>
              <p:cNvSpPr txBox="1"/>
              <p:nvPr/>
            </p:nvSpPr>
            <p:spPr>
              <a:xfrm>
                <a:off x="7664397" y="3045461"/>
                <a:ext cx="182880" cy="369332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algn="ctr"/>
                <a:r>
                  <a:rPr lang="en-US" dirty="0"/>
                  <a:t>_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D2B7AE8-B507-F4DD-F662-2BFFE9A14DA6}"/>
                  </a:ext>
                </a:extLst>
              </p:cNvPr>
              <p:cNvSpPr txBox="1"/>
              <p:nvPr/>
            </p:nvSpPr>
            <p:spPr>
              <a:xfrm>
                <a:off x="7467600" y="2991134"/>
                <a:ext cx="182880" cy="369332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algn="ctr"/>
                <a:r>
                  <a:rPr lang="en-US" dirty="0"/>
                  <a:t>+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6E78DFA-EBD5-C7A6-8985-F3B12FA70A73}"/>
                </a:ext>
              </a:extLst>
            </p:cNvPr>
            <p:cNvSpPr/>
            <p:nvPr/>
          </p:nvSpPr>
          <p:spPr bwMode="auto">
            <a:xfrm>
              <a:off x="2133600" y="3071028"/>
              <a:ext cx="640080" cy="54864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PID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C4C2ABC-B0AE-21A0-FFCF-5375BCF91F1A}"/>
                </a:ext>
              </a:extLst>
            </p:cNvPr>
            <p:cNvCxnSpPr>
              <a:stCxn id="32" idx="6"/>
              <a:endCxn id="30" idx="1"/>
            </p:cNvCxnSpPr>
            <p:nvPr/>
          </p:nvCxnSpPr>
          <p:spPr bwMode="auto">
            <a:xfrm>
              <a:off x="1870880" y="3345348"/>
              <a:ext cx="26272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4BD00E8-44B0-27BB-2BC7-56F8C31CB478}"/>
              </a:ext>
            </a:extLst>
          </p:cNvPr>
          <p:cNvCxnSpPr>
            <a:cxnSpLocks/>
            <a:stCxn id="36" idx="3"/>
            <a:endCxn id="34" idx="1"/>
          </p:cNvCxnSpPr>
          <p:nvPr/>
        </p:nvCxnSpPr>
        <p:spPr bwMode="auto">
          <a:xfrm>
            <a:off x="5694484" y="3252160"/>
            <a:ext cx="691389" cy="327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2EFF6C-202B-4EAC-0FBC-D1301EC911FC}"/>
              </a:ext>
            </a:extLst>
          </p:cNvPr>
          <p:cNvCxnSpPr>
            <a:cxnSpLocks/>
          </p:cNvCxnSpPr>
          <p:nvPr/>
        </p:nvCxnSpPr>
        <p:spPr bwMode="auto">
          <a:xfrm flipH="1">
            <a:off x="6660193" y="4520245"/>
            <a:ext cx="1807710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86367AF-EE0F-4EE4-5844-783C32EF1E90}"/>
              </a:ext>
            </a:extLst>
          </p:cNvPr>
          <p:cNvCxnSpPr>
            <a:cxnSpLocks/>
          </p:cNvCxnSpPr>
          <p:nvPr/>
        </p:nvCxnSpPr>
        <p:spPr bwMode="auto">
          <a:xfrm flipV="1">
            <a:off x="6660193" y="3533848"/>
            <a:ext cx="0" cy="98639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C7F95BA6-784E-6807-AA21-A27417250E00}"/>
              </a:ext>
            </a:extLst>
          </p:cNvPr>
          <p:cNvCxnSpPr>
            <a:cxnSpLocks/>
            <a:stCxn id="30" idx="3"/>
            <a:endCxn id="47" idx="6"/>
          </p:cNvCxnSpPr>
          <p:nvPr/>
        </p:nvCxnSpPr>
        <p:spPr bwMode="auto">
          <a:xfrm>
            <a:off x="7837313" y="3249555"/>
            <a:ext cx="1339240" cy="640331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19F44E9-DC9F-F500-F3F2-40C4414AA88B}"/>
              </a:ext>
            </a:extLst>
          </p:cNvPr>
          <p:cNvSpPr/>
          <p:nvPr/>
        </p:nvSpPr>
        <p:spPr bwMode="auto">
          <a:xfrm>
            <a:off x="7873425" y="2609475"/>
            <a:ext cx="1082040" cy="54864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+mj-lt"/>
              </a:rPr>
              <a:t>%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4"/>
                </a:solidFill>
                <a:latin typeface="+mj-lt"/>
              </a:rPr>
              <a:t>Opening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49324E-62B4-D080-9D79-09D2030F84D1}"/>
              </a:ext>
            </a:extLst>
          </p:cNvPr>
          <p:cNvSpPr/>
          <p:nvPr/>
        </p:nvSpPr>
        <p:spPr bwMode="auto">
          <a:xfrm>
            <a:off x="5540991" y="3440101"/>
            <a:ext cx="1082040" cy="54864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accent4"/>
                </a:solidFill>
                <a:effectLst/>
                <a:latin typeface="+mj-lt"/>
              </a:rPr>
              <a:t>Airflow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4"/>
                </a:solidFill>
                <a:latin typeface="+mj-lt"/>
              </a:rPr>
              <a:t>Setpoint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+mj-lt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3C3C6E3-6A9E-AA46-283B-6B77D503649C}"/>
              </a:ext>
            </a:extLst>
          </p:cNvPr>
          <p:cNvGrpSpPr/>
          <p:nvPr/>
        </p:nvGrpSpPr>
        <p:grpSpPr>
          <a:xfrm>
            <a:off x="2376010" y="2820317"/>
            <a:ext cx="1451440" cy="721546"/>
            <a:chOff x="1322240" y="2898122"/>
            <a:chExt cx="1451440" cy="721546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05B045F-EE5B-B978-1D2D-975F123F6C78}"/>
                </a:ext>
              </a:extLst>
            </p:cNvPr>
            <p:cNvGrpSpPr/>
            <p:nvPr/>
          </p:nvGrpSpPr>
          <p:grpSpPr>
            <a:xfrm>
              <a:off x="1322240" y="2898122"/>
              <a:ext cx="548640" cy="721546"/>
              <a:chOff x="7467600" y="2722694"/>
              <a:chExt cx="548640" cy="721546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948891FB-0973-0C91-E043-F7D510DAD8E6}"/>
                  </a:ext>
                </a:extLst>
              </p:cNvPr>
              <p:cNvSpPr/>
              <p:nvPr/>
            </p:nvSpPr>
            <p:spPr bwMode="auto">
              <a:xfrm>
                <a:off x="7467600" y="2895600"/>
                <a:ext cx="548640" cy="54864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5B37D13-930D-4E8A-3255-8517991B4D51}"/>
                  </a:ext>
                </a:extLst>
              </p:cNvPr>
              <p:cNvSpPr txBox="1"/>
              <p:nvPr/>
            </p:nvSpPr>
            <p:spPr>
              <a:xfrm>
                <a:off x="7648250" y="2722694"/>
                <a:ext cx="182880" cy="369332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algn="ctr"/>
                <a:r>
                  <a:rPr lang="en-US" dirty="0"/>
                  <a:t>_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28DD596-2F80-E5C9-2CB4-799C809E67C8}"/>
                  </a:ext>
                </a:extLst>
              </p:cNvPr>
              <p:cNvSpPr txBox="1"/>
              <p:nvPr/>
            </p:nvSpPr>
            <p:spPr>
              <a:xfrm>
                <a:off x="7467600" y="2991134"/>
                <a:ext cx="182880" cy="369332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algn="ctr"/>
                <a:r>
                  <a:rPr lang="en-US" dirty="0"/>
                  <a:t>+</a:t>
                </a: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1420B77-0717-9AA7-BBF6-0873E8EDFBC0}"/>
                </a:ext>
              </a:extLst>
            </p:cNvPr>
            <p:cNvSpPr/>
            <p:nvPr/>
          </p:nvSpPr>
          <p:spPr bwMode="auto">
            <a:xfrm>
              <a:off x="2133600" y="3071028"/>
              <a:ext cx="640080" cy="54864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PID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AAB654B6-0B6B-B24B-C8BB-52B4C1ACB928}"/>
                </a:ext>
              </a:extLst>
            </p:cNvPr>
            <p:cNvCxnSpPr>
              <a:stCxn id="80" idx="6"/>
              <a:endCxn id="78" idx="1"/>
            </p:cNvCxnSpPr>
            <p:nvPr/>
          </p:nvCxnSpPr>
          <p:spPr bwMode="auto">
            <a:xfrm>
              <a:off x="1870880" y="3345348"/>
              <a:ext cx="26272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45CFFDD-D5FD-8E94-6B3B-2C6EBFCE9B8D}"/>
              </a:ext>
            </a:extLst>
          </p:cNvPr>
          <p:cNvCxnSpPr>
            <a:cxnSpLocks/>
          </p:cNvCxnSpPr>
          <p:nvPr/>
        </p:nvCxnSpPr>
        <p:spPr bwMode="auto">
          <a:xfrm>
            <a:off x="1973071" y="3267543"/>
            <a:ext cx="402939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7CEC3C1F-5E75-DB70-6D7A-C8820299D068}"/>
              </a:ext>
            </a:extLst>
          </p:cNvPr>
          <p:cNvSpPr/>
          <p:nvPr/>
        </p:nvSpPr>
        <p:spPr bwMode="auto">
          <a:xfrm>
            <a:off x="3524534" y="3572343"/>
            <a:ext cx="1082040" cy="54864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</a:rPr>
              <a:t>DO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1"/>
                </a:solidFill>
                <a:latin typeface="+mj-lt"/>
              </a:rPr>
              <a:t>Setpoint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+mj-lt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463614F-3C74-F64C-0CF8-4EECDBE45A4E}"/>
              </a:ext>
            </a:extLst>
          </p:cNvPr>
          <p:cNvCxnSpPr>
            <a:cxnSpLocks/>
          </p:cNvCxnSpPr>
          <p:nvPr/>
        </p:nvCxnSpPr>
        <p:spPr bwMode="auto">
          <a:xfrm flipH="1">
            <a:off x="2654465" y="1739927"/>
            <a:ext cx="6887848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0586DBD-E6E2-C050-D501-689EF3EBC5AA}"/>
              </a:ext>
            </a:extLst>
          </p:cNvPr>
          <p:cNvCxnSpPr>
            <a:cxnSpLocks/>
          </p:cNvCxnSpPr>
          <p:nvPr/>
        </p:nvCxnSpPr>
        <p:spPr bwMode="auto">
          <a:xfrm>
            <a:off x="2654465" y="1739927"/>
            <a:ext cx="0" cy="126505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D979C417-796F-95F5-2846-1E60E543B926}"/>
              </a:ext>
            </a:extLst>
          </p:cNvPr>
          <p:cNvSpPr/>
          <p:nvPr/>
        </p:nvSpPr>
        <p:spPr bwMode="auto">
          <a:xfrm>
            <a:off x="280644" y="4970315"/>
            <a:ext cx="3962400" cy="978831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u="sng" dirty="0">
                <a:solidFill>
                  <a:schemeClr val="accent2"/>
                </a:solidFill>
                <a:latin typeface="+mj-lt"/>
              </a:rPr>
              <a:t>Target BNR Effluent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2"/>
                </a:solidFill>
              </a:rPr>
              <a:t>Aerobic Zone =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</a:rPr>
              <a:t>1-2 mg-N/L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A6375FB-F702-0FB7-FE60-EA0AA14F78DD}"/>
              </a:ext>
            </a:extLst>
          </p:cNvPr>
          <p:cNvSpPr/>
          <p:nvPr/>
        </p:nvSpPr>
        <p:spPr bwMode="auto">
          <a:xfrm>
            <a:off x="6934513" y="5102552"/>
            <a:ext cx="3037338" cy="978831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u="sng" dirty="0">
                <a:solidFill>
                  <a:schemeClr val="accent4"/>
                </a:solidFill>
                <a:latin typeface="+mj-lt"/>
              </a:rPr>
              <a:t>Airflow Setpoint Bands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4"/>
                </a:solidFill>
              </a:rPr>
              <a:t>Min required for mixing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4"/>
                </a:solidFill>
              </a:rPr>
              <a:t>Max to protect diffusers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3427047-7D26-D120-6D19-6B9619401AF0}"/>
              </a:ext>
            </a:extLst>
          </p:cNvPr>
          <p:cNvSpPr/>
          <p:nvPr/>
        </p:nvSpPr>
        <p:spPr bwMode="auto">
          <a:xfrm>
            <a:off x="4354885" y="5107380"/>
            <a:ext cx="2467787" cy="978831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u="sng" dirty="0">
                <a:solidFill>
                  <a:schemeClr val="accent1"/>
                </a:solidFill>
                <a:latin typeface="+mj-lt"/>
              </a:rPr>
              <a:t>DO Setpoint Bands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1"/>
                </a:solidFill>
              </a:rPr>
              <a:t>Min = 0.2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mg-O</a:t>
            </a:r>
            <a:r>
              <a:rPr kumimoji="0" lang="en-US" sz="1800" i="0" u="none" strike="noStrike" cap="none" normalizeH="0" baseline="-25000" dirty="0">
                <a:ln>
                  <a:noFill/>
                </a:ln>
                <a:solidFill>
                  <a:schemeClr val="accent1"/>
                </a:solidFill>
                <a:effectLst/>
              </a:rPr>
              <a:t>2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/L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1"/>
                </a:solidFill>
              </a:rPr>
              <a:t>Max = 2.5 mg-O</a:t>
            </a:r>
            <a:r>
              <a:rPr lang="en-US" baseline="-25000" dirty="0">
                <a:solidFill>
                  <a:schemeClr val="accent1"/>
                </a:solidFill>
              </a:rPr>
              <a:t>2</a:t>
            </a:r>
            <a:r>
              <a:rPr lang="en-US" dirty="0">
                <a:solidFill>
                  <a:schemeClr val="accent1"/>
                </a:solidFill>
              </a:rPr>
              <a:t>/L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1534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76D39-34C2-3EBB-F648-212F06106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4EEFF-5133-E817-99DF-549CF0AAD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Ammonia versus NOx (AvN) Control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5B552-54C4-97B0-6C52-7D073C00C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B7B7A9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Brown and Caldwell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444AD-7D5D-2DED-21BB-CB584B4FD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7B7A9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2EE2-0A52-405F-9235-0A5D75AB581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3380E0A-0874-8F6E-9FC8-E916CEC83862}"/>
              </a:ext>
            </a:extLst>
          </p:cNvPr>
          <p:cNvSpPr/>
          <p:nvPr/>
        </p:nvSpPr>
        <p:spPr bwMode="auto">
          <a:xfrm>
            <a:off x="280644" y="4970315"/>
            <a:ext cx="3962400" cy="978831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u="sng" dirty="0">
                <a:solidFill>
                  <a:schemeClr val="accent2"/>
                </a:solidFill>
                <a:latin typeface="+mj-lt"/>
              </a:rPr>
              <a:t>Target BNR Effluent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2"/>
                </a:solidFill>
              </a:rPr>
              <a:t>Aerobic Zone NH</a:t>
            </a:r>
            <a:r>
              <a:rPr lang="en-US" baseline="-25000" dirty="0">
                <a:solidFill>
                  <a:schemeClr val="accent2"/>
                </a:solidFill>
              </a:rPr>
              <a:t>4</a:t>
            </a:r>
            <a:r>
              <a:rPr lang="en-US" dirty="0">
                <a:solidFill>
                  <a:schemeClr val="accent2"/>
                </a:solidFill>
              </a:rPr>
              <a:t>/NOx = target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9F2E050-3C56-DF8D-55E6-4EDCBA8FC944}"/>
              </a:ext>
            </a:extLst>
          </p:cNvPr>
          <p:cNvSpPr/>
          <p:nvPr/>
        </p:nvSpPr>
        <p:spPr bwMode="auto">
          <a:xfrm>
            <a:off x="6934513" y="5102552"/>
            <a:ext cx="3037338" cy="978831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u="sng" dirty="0">
                <a:solidFill>
                  <a:schemeClr val="accent4"/>
                </a:solidFill>
                <a:latin typeface="+mj-lt"/>
              </a:rPr>
              <a:t>Airflow Setpoint Bands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4"/>
                </a:solidFill>
              </a:rPr>
              <a:t>Min required for mixing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4"/>
                </a:solidFill>
              </a:rPr>
              <a:t>Max to protect diffusers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725D234-C493-31E5-D669-3A59C97A8D9F}"/>
              </a:ext>
            </a:extLst>
          </p:cNvPr>
          <p:cNvSpPr/>
          <p:nvPr/>
        </p:nvSpPr>
        <p:spPr bwMode="auto">
          <a:xfrm>
            <a:off x="4354885" y="5107380"/>
            <a:ext cx="2467787" cy="978831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u="sng" dirty="0">
                <a:solidFill>
                  <a:schemeClr val="accent1"/>
                </a:solidFill>
                <a:latin typeface="+mj-lt"/>
              </a:rPr>
              <a:t>DO Setpoint Bands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1"/>
                </a:solidFill>
              </a:rPr>
              <a:t>Min = 0.2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mg-O</a:t>
            </a:r>
            <a:r>
              <a:rPr kumimoji="0" lang="en-US" sz="1800" i="0" u="none" strike="noStrike" cap="none" normalizeH="0" baseline="-25000" dirty="0">
                <a:ln>
                  <a:noFill/>
                </a:ln>
                <a:solidFill>
                  <a:schemeClr val="accent1"/>
                </a:solidFill>
                <a:effectLst/>
              </a:rPr>
              <a:t>2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/L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1"/>
                </a:solidFill>
              </a:rPr>
              <a:t>Max = 2.5 mg-O</a:t>
            </a:r>
            <a:r>
              <a:rPr lang="en-US" baseline="-25000" dirty="0">
                <a:solidFill>
                  <a:schemeClr val="accent1"/>
                </a:solidFill>
              </a:rPr>
              <a:t>2</a:t>
            </a:r>
            <a:r>
              <a:rPr lang="en-US" dirty="0">
                <a:solidFill>
                  <a:schemeClr val="accent1"/>
                </a:solidFill>
              </a:rPr>
              <a:t>/L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F734E-13DD-9908-7C96-578C7A452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375" y="1403878"/>
            <a:ext cx="916657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03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0333B-7345-BA83-9944-32B1C5F1C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C5885-EFA3-38BA-985D-F963CA055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On-line Instrumentation for Nitrogen Removal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3A2DA-8C12-24FF-EA53-673FEAF91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7B7A9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2EE2-0A52-405F-9235-0A5D75AB581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1CFF50-7E9C-C073-3265-E7B78C185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1153997"/>
            <a:ext cx="990746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85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7F9C9E-73FC-1C27-8614-87F0577E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377939E3-6F37-4FD5-A765-FE2F93FD3D64}"/>
              </a:ext>
            </a:extLst>
          </p:cNvPr>
          <p:cNvSpPr txBox="1">
            <a:spLocks/>
          </p:cNvSpPr>
          <p:nvPr/>
        </p:nvSpPr>
        <p:spPr>
          <a:xfrm>
            <a:off x="604837" y="3074159"/>
            <a:ext cx="10977563" cy="3098041"/>
          </a:xfrm>
          <a:prstGeom prst="rect">
            <a:avLst/>
          </a:prstGeom>
        </p:spPr>
        <p:txBody>
          <a:bodyPr lIns="0" tIns="18288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5DDF35A-74AA-879D-654F-0FBBE947B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228888"/>
              </p:ext>
            </p:extLst>
          </p:nvPr>
        </p:nvGraphicFramePr>
        <p:xfrm>
          <a:off x="609600" y="3237931"/>
          <a:ext cx="109728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62630513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56986604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70622795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430007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accent3"/>
                          </a:solidFill>
                        </a:rPr>
                        <a:t>Membrane Bioreactor</a:t>
                      </a:r>
                    </a:p>
                  </a:txBody>
                  <a:tcPr marL="182880" marR="182880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200" b="0" dirty="0">
                          <a:solidFill>
                            <a:schemeClr val="accent3"/>
                          </a:solidFill>
                        </a:rPr>
                        <a:t>Energy Conservation</a:t>
                      </a:r>
                    </a:p>
                  </a:txBody>
                  <a:tcPr marL="182880" marR="182880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200" b="0" dirty="0">
                          <a:solidFill>
                            <a:schemeClr val="accent3"/>
                          </a:solidFill>
                        </a:rPr>
                        <a:t>Densification + MBR</a:t>
                      </a:r>
                    </a:p>
                  </a:txBody>
                  <a:tcPr marL="182880" marR="182880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200" b="0" dirty="0">
                          <a:solidFill>
                            <a:schemeClr val="accent3"/>
                          </a:solidFill>
                        </a:rPr>
                        <a:t>Peak Flow Management</a:t>
                      </a:r>
                    </a:p>
                  </a:txBody>
                  <a:tcPr marL="182880" marR="182880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624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7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A66259-88C1-B584-6725-D08057E72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777"/>
            <a:ext cx="6662738" cy="523220"/>
          </a:xfrm>
        </p:spPr>
        <p:txBody>
          <a:bodyPr/>
          <a:lstStyle/>
          <a:p>
            <a:r>
              <a:rPr lang="en-US" dirty="0"/>
              <a:t>Energy Reduction Using Aeration Controls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39197-3BB7-5731-C7F9-32F41FC2C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30" y="2052035"/>
            <a:ext cx="6095999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FC104-B732-88E1-7C44-0E2CDCE2E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817" y="3803958"/>
            <a:ext cx="4983569" cy="28346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04E60C-EB30-340B-4832-462F96CBF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182" y="634715"/>
            <a:ext cx="4285182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03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15DC26-4D1F-9BC9-0057-422C3B58C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MBR + Densified Activated Sludge</a:t>
            </a:r>
          </a:p>
        </p:txBody>
      </p:sp>
    </p:spTree>
    <p:extLst>
      <p:ext uri="{BB962C8B-B14F-4D97-AF65-F5344CB8AC3E}">
        <p14:creationId xmlns:p14="http://schemas.microsoft.com/office/powerpoint/2010/main" val="321476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4572605-60EB-4771-A5C3-24836360D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30777"/>
            <a:ext cx="7527093" cy="523220"/>
          </a:xfrm>
        </p:spPr>
        <p:txBody>
          <a:bodyPr/>
          <a:lstStyle/>
          <a:p>
            <a:r>
              <a:rPr lang="en-US" dirty="0"/>
              <a:t>MBR + densification = </a:t>
            </a:r>
            <a:r>
              <a:rPr lang="en-US" dirty="0" err="1">
                <a:solidFill>
                  <a:srgbClr val="FF0000"/>
                </a:solidFill>
              </a:rPr>
              <a:t>memDENSE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57F8C1E-A655-BDC7-644D-C7CEB45C7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2762"/>
            <a:ext cx="5626768" cy="4387665"/>
          </a:xfrm>
        </p:spPr>
        <p:txBody>
          <a:bodyPr/>
          <a:lstStyle/>
          <a:p>
            <a:r>
              <a:rPr lang="en-US" sz="2000" dirty="0"/>
              <a:t>Performance of membranes with MBR are limited by the characteristics of the mixed liquor</a:t>
            </a:r>
          </a:p>
          <a:p>
            <a:r>
              <a:rPr lang="en-US" sz="2000" dirty="0" err="1"/>
              <a:t>memDENSE</a:t>
            </a:r>
            <a:r>
              <a:rPr lang="en-US" sz="2000" dirty="0"/>
              <a:t> allows controlling and stabilizing sludge characteristics (biological matrix)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Google Shape;189;p5" descr="A diagram of a cell membrane&#10;&#10;Description automatically generated">
            <a:extLst>
              <a:ext uri="{FF2B5EF4-FFF2-40B4-BE49-F238E27FC236}">
                <a16:creationId xmlns:a16="http://schemas.microsoft.com/office/drawing/2014/main" id="{CC34D2AF-8EAA-692B-B6E7-1E31B7CA197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678" y="3136046"/>
            <a:ext cx="4454264" cy="356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3;p5">
            <a:extLst>
              <a:ext uri="{FF2B5EF4-FFF2-40B4-BE49-F238E27FC236}">
                <a16:creationId xmlns:a16="http://schemas.microsoft.com/office/drawing/2014/main" id="{D9995777-C4AA-6989-C2F1-9103C767185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396" t="72540" r="40522"/>
          <a:stretch/>
        </p:blipFill>
        <p:spPr>
          <a:xfrm>
            <a:off x="8307838" y="4572000"/>
            <a:ext cx="3584251" cy="212044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3" name="Google Shape;185;p5">
            <a:extLst>
              <a:ext uri="{FF2B5EF4-FFF2-40B4-BE49-F238E27FC236}">
                <a16:creationId xmlns:a16="http://schemas.microsoft.com/office/drawing/2014/main" id="{EDE1B2C7-061E-BAAF-25B6-6AD663339445}"/>
              </a:ext>
            </a:extLst>
          </p:cNvPr>
          <p:cNvSpPr txBox="1"/>
          <p:nvPr/>
        </p:nvSpPr>
        <p:spPr>
          <a:xfrm>
            <a:off x="8133955" y="1077860"/>
            <a:ext cx="39612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r>
              <a:rPr lang="en-CA" sz="2000" b="1" dirty="0">
                <a:solidFill>
                  <a:srgbClr val="FF0000"/>
                </a:solidFill>
                <a:sym typeface="Arial"/>
              </a:rPr>
              <a:t>Fundamentals</a:t>
            </a:r>
            <a:endParaRPr sz="20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3B5F12-E58D-50B7-354A-94DE86A2055F}"/>
              </a:ext>
            </a:extLst>
          </p:cNvPr>
          <p:cNvSpPr txBox="1"/>
          <p:nvPr/>
        </p:nvSpPr>
        <p:spPr>
          <a:xfrm>
            <a:off x="7066963" y="2015750"/>
            <a:ext cx="6095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wash out low value inventories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bio-accumulate high value inventories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F19F26-F15C-97E1-A323-51B7B1FCE779}"/>
              </a:ext>
            </a:extLst>
          </p:cNvPr>
          <p:cNvSpPr txBox="1"/>
          <p:nvPr/>
        </p:nvSpPr>
        <p:spPr>
          <a:xfrm>
            <a:off x="6743089" y="1618518"/>
            <a:ext cx="6581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-CA" sz="1800" b="1" i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biology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8AA5CA-314E-1AA4-84E5-F5E35950DD95}"/>
              </a:ext>
            </a:extLst>
          </p:cNvPr>
          <p:cNvSpPr txBox="1"/>
          <p:nvPr/>
        </p:nvSpPr>
        <p:spPr>
          <a:xfrm>
            <a:off x="8173900" y="2766714"/>
            <a:ext cx="3881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Arial"/>
              <a:buNone/>
            </a:pPr>
            <a:r>
              <a:rPr lang="en-CA" sz="1800" b="1" i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membrane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F975BC-5A87-FCB0-FEA2-8EEC0A5B8CA5}"/>
              </a:ext>
            </a:extLst>
          </p:cNvPr>
          <p:cNvSpPr txBox="1"/>
          <p:nvPr/>
        </p:nvSpPr>
        <p:spPr>
          <a:xfrm>
            <a:off x="7877099" y="3219176"/>
            <a:ext cx="4314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lower cake layer resistance, lower super fine colloidal organics &lt; 1.5 microns in Membrane Tank</a:t>
            </a:r>
          </a:p>
        </p:txBody>
      </p:sp>
    </p:spTree>
    <p:extLst>
      <p:ext uri="{BB962C8B-B14F-4D97-AF65-F5344CB8AC3E}">
        <p14:creationId xmlns:p14="http://schemas.microsoft.com/office/powerpoint/2010/main" val="199117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C8989-E3C2-7456-DA04-33F8524B3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D13927-431D-A841-C579-B03EF05B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777"/>
            <a:ext cx="10972800" cy="941796"/>
          </a:xfrm>
        </p:spPr>
        <p:txBody>
          <a:bodyPr/>
          <a:lstStyle/>
          <a:p>
            <a:r>
              <a:rPr lang="en-US" dirty="0"/>
              <a:t>What does densification do?</a:t>
            </a:r>
            <a:br>
              <a:rPr lang="en-US" dirty="0"/>
            </a:br>
            <a:r>
              <a:rPr lang="en-US" sz="3200" dirty="0"/>
              <a:t>Separation of undesirable biomass</a:t>
            </a:r>
            <a:endParaRPr lang="en-US" dirty="0"/>
          </a:p>
        </p:txBody>
      </p:sp>
      <p:pic>
        <p:nvPicPr>
          <p:cNvPr id="5" name="Google Shape;199;p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192721A-EB5D-3B4A-F578-B623B2AE9CE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58627" y="2143445"/>
            <a:ext cx="3895535" cy="26188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200;p6">
            <a:extLst>
              <a:ext uri="{FF2B5EF4-FFF2-40B4-BE49-F238E27FC236}">
                <a16:creationId xmlns:a16="http://schemas.microsoft.com/office/drawing/2014/main" id="{272B31DB-6E12-1245-50E6-C054FD5A0E53}"/>
              </a:ext>
            </a:extLst>
          </p:cNvPr>
          <p:cNvGrpSpPr/>
          <p:nvPr/>
        </p:nvGrpSpPr>
        <p:grpSpPr>
          <a:xfrm>
            <a:off x="4046289" y="2043578"/>
            <a:ext cx="1661174" cy="3232168"/>
            <a:chOff x="3667581" y="318977"/>
            <a:chExt cx="2197030" cy="4540200"/>
          </a:xfrm>
        </p:grpSpPr>
        <p:sp>
          <p:nvSpPr>
            <p:cNvPr id="8" name="Google Shape;201;p6">
              <a:extLst>
                <a:ext uri="{FF2B5EF4-FFF2-40B4-BE49-F238E27FC236}">
                  <a16:creationId xmlns:a16="http://schemas.microsoft.com/office/drawing/2014/main" id="{85514BCA-623B-C976-4A18-F6B52FDDCE5C}"/>
                </a:ext>
              </a:extLst>
            </p:cNvPr>
            <p:cNvSpPr/>
            <p:nvPr/>
          </p:nvSpPr>
          <p:spPr>
            <a:xfrm>
              <a:off x="3667581" y="318977"/>
              <a:ext cx="2159700" cy="4540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202;p6" descr="Screenshot 2017-06-20 21.43.27.png">
              <a:extLst>
                <a:ext uri="{FF2B5EF4-FFF2-40B4-BE49-F238E27FC236}">
                  <a16:creationId xmlns:a16="http://schemas.microsoft.com/office/drawing/2014/main" id="{8D30BEC6-3355-076A-533A-E116BD9B8CE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08930" y="775204"/>
              <a:ext cx="1078487" cy="3956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203;p6">
              <a:extLst>
                <a:ext uri="{FF2B5EF4-FFF2-40B4-BE49-F238E27FC236}">
                  <a16:creationId xmlns:a16="http://schemas.microsoft.com/office/drawing/2014/main" id="{5CAB102F-FD54-8860-6874-B6E05583AA51}"/>
                </a:ext>
              </a:extLst>
            </p:cNvPr>
            <p:cNvSpPr/>
            <p:nvPr/>
          </p:nvSpPr>
          <p:spPr>
            <a:xfrm>
              <a:off x="3720173" y="840889"/>
              <a:ext cx="561600" cy="621000"/>
            </a:xfrm>
            <a:prstGeom prst="rightArrow">
              <a:avLst>
                <a:gd name="adj1" fmla="val 63332"/>
                <a:gd name="adj2" fmla="val 56772"/>
              </a:avLst>
            </a:prstGeom>
            <a:gradFill>
              <a:gsLst>
                <a:gs pos="0">
                  <a:srgbClr val="9A9AA2"/>
                </a:gs>
                <a:gs pos="50000">
                  <a:srgbClr val="8D8D95"/>
                </a:gs>
                <a:gs pos="100000">
                  <a:srgbClr val="787884"/>
                </a:gs>
              </a:gsLst>
              <a:lin ang="5400012" scaled="0"/>
            </a:gradFill>
            <a:ln w="9525" cap="flat" cmpd="sng">
              <a:solidFill>
                <a:srgbClr val="030F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04;p6">
              <a:extLst>
                <a:ext uri="{FF2B5EF4-FFF2-40B4-BE49-F238E27FC236}">
                  <a16:creationId xmlns:a16="http://schemas.microsoft.com/office/drawing/2014/main" id="{2126101A-CE14-74CF-638F-0D9CF8BB867E}"/>
                </a:ext>
              </a:extLst>
            </p:cNvPr>
            <p:cNvSpPr/>
            <p:nvPr/>
          </p:nvSpPr>
          <p:spPr>
            <a:xfrm>
              <a:off x="4789939" y="409090"/>
              <a:ext cx="613500" cy="431700"/>
            </a:xfrm>
            <a:prstGeom prst="rightArrow">
              <a:avLst>
                <a:gd name="adj1" fmla="val 44865"/>
                <a:gd name="adj2" fmla="val 97103"/>
              </a:avLst>
            </a:prstGeom>
            <a:solidFill>
              <a:srgbClr val="77B7FC"/>
            </a:solidFill>
            <a:ln w="9525" cap="flat" cmpd="sng">
              <a:solidFill>
                <a:srgbClr val="030F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05;p6">
              <a:extLst>
                <a:ext uri="{FF2B5EF4-FFF2-40B4-BE49-F238E27FC236}">
                  <a16:creationId xmlns:a16="http://schemas.microsoft.com/office/drawing/2014/main" id="{4E5A3421-764E-8F3B-A093-AEC505124814}"/>
                </a:ext>
              </a:extLst>
            </p:cNvPr>
            <p:cNvSpPr/>
            <p:nvPr/>
          </p:nvSpPr>
          <p:spPr>
            <a:xfrm>
              <a:off x="4981915" y="4329089"/>
              <a:ext cx="642600" cy="431700"/>
            </a:xfrm>
            <a:prstGeom prst="rightArrow">
              <a:avLst>
                <a:gd name="adj1" fmla="val 44865"/>
                <a:gd name="adj2" fmla="val 76745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07;p6">
              <a:extLst>
                <a:ext uri="{FF2B5EF4-FFF2-40B4-BE49-F238E27FC236}">
                  <a16:creationId xmlns:a16="http://schemas.microsoft.com/office/drawing/2014/main" id="{E5929056-53F6-78D0-65AF-ABDDC9CC4BDE}"/>
                </a:ext>
              </a:extLst>
            </p:cNvPr>
            <p:cNvSpPr txBox="1"/>
            <p:nvPr/>
          </p:nvSpPr>
          <p:spPr>
            <a:xfrm>
              <a:off x="4681758" y="361073"/>
              <a:ext cx="1102500" cy="518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08;p6">
              <a:extLst>
                <a:ext uri="{FF2B5EF4-FFF2-40B4-BE49-F238E27FC236}">
                  <a16:creationId xmlns:a16="http://schemas.microsoft.com/office/drawing/2014/main" id="{C3C22097-1E29-77F5-DE8E-D68BC3CE907C}"/>
                </a:ext>
              </a:extLst>
            </p:cNvPr>
            <p:cNvSpPr txBox="1"/>
            <p:nvPr/>
          </p:nvSpPr>
          <p:spPr>
            <a:xfrm>
              <a:off x="4762111" y="4329088"/>
              <a:ext cx="1102500" cy="518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209;p6">
            <a:extLst>
              <a:ext uri="{FF2B5EF4-FFF2-40B4-BE49-F238E27FC236}">
                <a16:creationId xmlns:a16="http://schemas.microsoft.com/office/drawing/2014/main" id="{39C948C0-0502-68BE-4901-02EFCC93BFAB}"/>
              </a:ext>
            </a:extLst>
          </p:cNvPr>
          <p:cNvSpPr txBox="1"/>
          <p:nvPr/>
        </p:nvSpPr>
        <p:spPr>
          <a:xfrm>
            <a:off x="5509051" y="1655799"/>
            <a:ext cx="2084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CA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overflow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10;p6">
            <a:extLst>
              <a:ext uri="{FF2B5EF4-FFF2-40B4-BE49-F238E27FC236}">
                <a16:creationId xmlns:a16="http://schemas.microsoft.com/office/drawing/2014/main" id="{28DDDD26-59A6-3637-3CEE-A0A583113CE1}"/>
              </a:ext>
            </a:extLst>
          </p:cNvPr>
          <p:cNvSpPr txBox="1"/>
          <p:nvPr/>
        </p:nvSpPr>
        <p:spPr>
          <a:xfrm>
            <a:off x="5582782" y="4762333"/>
            <a:ext cx="2469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CA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underflow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11;p6">
            <a:extLst>
              <a:ext uri="{FF2B5EF4-FFF2-40B4-BE49-F238E27FC236}">
                <a16:creationId xmlns:a16="http://schemas.microsoft.com/office/drawing/2014/main" id="{FEF91FC6-DA9A-F380-07E4-2634F25FC1A4}"/>
              </a:ext>
            </a:extLst>
          </p:cNvPr>
          <p:cNvSpPr txBox="1"/>
          <p:nvPr/>
        </p:nvSpPr>
        <p:spPr>
          <a:xfrm>
            <a:off x="1590267" y="2428230"/>
            <a:ext cx="2469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CA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excess biological sludge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2;p6">
            <a:extLst>
              <a:ext uri="{FF2B5EF4-FFF2-40B4-BE49-F238E27FC236}">
                <a16:creationId xmlns:a16="http://schemas.microsoft.com/office/drawing/2014/main" id="{A6FAA8E7-97D9-EFCE-2861-470395C942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6758" y="2949121"/>
            <a:ext cx="3217783" cy="216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3;p6" descr="A picture containing several&#10;&#10;Description automatically generated">
            <a:extLst>
              <a:ext uri="{FF2B5EF4-FFF2-40B4-BE49-F238E27FC236}">
                <a16:creationId xmlns:a16="http://schemas.microsoft.com/office/drawing/2014/main" id="{92614FA1-3C93-5186-9AF2-C99424DE4A3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79165" y="4674000"/>
            <a:ext cx="2050953" cy="13528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14;p6">
            <a:extLst>
              <a:ext uri="{FF2B5EF4-FFF2-40B4-BE49-F238E27FC236}">
                <a16:creationId xmlns:a16="http://schemas.microsoft.com/office/drawing/2014/main" id="{1FDA7AEF-BB6C-5CA1-11E4-97CDA3D68A91}"/>
              </a:ext>
            </a:extLst>
          </p:cNvPr>
          <p:cNvSpPr txBox="1"/>
          <p:nvPr/>
        </p:nvSpPr>
        <p:spPr>
          <a:xfrm>
            <a:off x="5159737" y="5233338"/>
            <a:ext cx="27591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dense flocs &gt; 200 µm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PAOs (dark)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Nitrifiers (AOB, NOB)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5;p6">
            <a:extLst>
              <a:ext uri="{FF2B5EF4-FFF2-40B4-BE49-F238E27FC236}">
                <a16:creationId xmlns:a16="http://schemas.microsoft.com/office/drawing/2014/main" id="{4E1883FB-5769-A50F-1510-BBBBC41330BD}"/>
              </a:ext>
            </a:extLst>
          </p:cNvPr>
          <p:cNvSpPr txBox="1"/>
          <p:nvPr/>
        </p:nvSpPr>
        <p:spPr>
          <a:xfrm>
            <a:off x="5780781" y="3378059"/>
            <a:ext cx="312509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light &amp; small flocs &lt; 100 µm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16;p6">
            <a:extLst>
              <a:ext uri="{FF2B5EF4-FFF2-40B4-BE49-F238E27FC236}">
                <a16:creationId xmlns:a16="http://schemas.microsoft.com/office/drawing/2014/main" id="{77C8C607-BAEE-3E77-C19A-AB2764E038C9}"/>
              </a:ext>
            </a:extLst>
          </p:cNvPr>
          <p:cNvSpPr txBox="1"/>
          <p:nvPr/>
        </p:nvSpPr>
        <p:spPr>
          <a:xfrm>
            <a:off x="7918837" y="2676222"/>
            <a:ext cx="142082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filaments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17;p6">
            <a:extLst>
              <a:ext uri="{FF2B5EF4-FFF2-40B4-BE49-F238E27FC236}">
                <a16:creationId xmlns:a16="http://schemas.microsoft.com/office/drawing/2014/main" id="{2DA3F844-17A7-17E3-D88B-31FA696BD219}"/>
              </a:ext>
            </a:extLst>
          </p:cNvPr>
          <p:cNvSpPr txBox="1"/>
          <p:nvPr/>
        </p:nvSpPr>
        <p:spPr>
          <a:xfrm>
            <a:off x="3465413" y="3387431"/>
            <a:ext cx="153045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filaments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18;p6">
            <a:extLst>
              <a:ext uri="{FF2B5EF4-FFF2-40B4-BE49-F238E27FC236}">
                <a16:creationId xmlns:a16="http://schemas.microsoft.com/office/drawing/2014/main" id="{7BA45043-B70F-E1B9-4F98-1E34B9627AF6}"/>
              </a:ext>
            </a:extLst>
          </p:cNvPr>
          <p:cNvSpPr txBox="1"/>
          <p:nvPr/>
        </p:nvSpPr>
        <p:spPr>
          <a:xfrm>
            <a:off x="2377013" y="2940571"/>
            <a:ext cx="10884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PAO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19;p6">
            <a:extLst>
              <a:ext uri="{FF2B5EF4-FFF2-40B4-BE49-F238E27FC236}">
                <a16:creationId xmlns:a16="http://schemas.microsoft.com/office/drawing/2014/main" id="{512C87B8-9FA3-0226-5C6A-C6314BAB232A}"/>
              </a:ext>
            </a:extLst>
          </p:cNvPr>
          <p:cNvSpPr txBox="1"/>
          <p:nvPr/>
        </p:nvSpPr>
        <p:spPr>
          <a:xfrm>
            <a:off x="2844658" y="3804468"/>
            <a:ext cx="18051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 &amp; light flocs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20;p6">
            <a:extLst>
              <a:ext uri="{FF2B5EF4-FFF2-40B4-BE49-F238E27FC236}">
                <a16:creationId xmlns:a16="http://schemas.microsoft.com/office/drawing/2014/main" id="{EA754353-353C-AE73-14AB-5FC96135AE1F}"/>
              </a:ext>
            </a:extLst>
          </p:cNvPr>
          <p:cNvSpPr txBox="1"/>
          <p:nvPr/>
        </p:nvSpPr>
        <p:spPr>
          <a:xfrm>
            <a:off x="1566571" y="4227337"/>
            <a:ext cx="18051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&amp; dense flocs (AOB, NOB)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224;p6">
            <a:extLst>
              <a:ext uri="{FF2B5EF4-FFF2-40B4-BE49-F238E27FC236}">
                <a16:creationId xmlns:a16="http://schemas.microsoft.com/office/drawing/2014/main" id="{4506E253-643D-6C71-3F23-ACE74A4F63E0}"/>
              </a:ext>
            </a:extLst>
          </p:cNvPr>
          <p:cNvSpPr txBox="1"/>
          <p:nvPr/>
        </p:nvSpPr>
        <p:spPr>
          <a:xfrm>
            <a:off x="2541710" y="2566454"/>
            <a:ext cx="1047214" cy="21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(feed)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225;p6">
            <a:extLst>
              <a:ext uri="{FF2B5EF4-FFF2-40B4-BE49-F238E27FC236}">
                <a16:creationId xmlns:a16="http://schemas.microsoft.com/office/drawing/2014/main" id="{68DBB3D9-C4D9-239E-7BA5-F7D8FD7B8F98}"/>
              </a:ext>
            </a:extLst>
          </p:cNvPr>
          <p:cNvSpPr txBox="1"/>
          <p:nvPr/>
        </p:nvSpPr>
        <p:spPr>
          <a:xfrm>
            <a:off x="7418670" y="1769269"/>
            <a:ext cx="70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CA" sz="17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(OF)</a:t>
            </a:r>
            <a:endParaRPr sz="17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226;p6">
            <a:extLst>
              <a:ext uri="{FF2B5EF4-FFF2-40B4-BE49-F238E27FC236}">
                <a16:creationId xmlns:a16="http://schemas.microsoft.com/office/drawing/2014/main" id="{EECB641C-7E1E-8316-A151-127325A08292}"/>
              </a:ext>
            </a:extLst>
          </p:cNvPr>
          <p:cNvSpPr txBox="1"/>
          <p:nvPr/>
        </p:nvSpPr>
        <p:spPr>
          <a:xfrm>
            <a:off x="7731606" y="4873847"/>
            <a:ext cx="70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CA" sz="17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(UF)</a:t>
            </a:r>
            <a:endParaRPr sz="17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803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F17C4-F688-9574-7463-16E8FA8BD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B931EF-3339-9DD0-1C1B-718D46F5E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777"/>
            <a:ext cx="10972800" cy="941796"/>
          </a:xfrm>
        </p:spPr>
        <p:txBody>
          <a:bodyPr/>
          <a:lstStyle/>
          <a:p>
            <a:r>
              <a:rPr lang="en-US" dirty="0"/>
              <a:t>What does densification do?</a:t>
            </a:r>
            <a:br>
              <a:rPr lang="en-US" dirty="0"/>
            </a:br>
            <a:r>
              <a:rPr lang="en-US" sz="3200" dirty="0"/>
              <a:t>Improved and stabilized bio-process</a:t>
            </a:r>
            <a:endParaRPr lang="en-US" dirty="0"/>
          </a:p>
        </p:txBody>
      </p:sp>
      <p:pic>
        <p:nvPicPr>
          <p:cNvPr id="2" name="Google Shape;236;p7">
            <a:extLst>
              <a:ext uri="{FF2B5EF4-FFF2-40B4-BE49-F238E27FC236}">
                <a16:creationId xmlns:a16="http://schemas.microsoft.com/office/drawing/2014/main" id="{039DD70D-3CAD-5D0A-2427-1E27D1CA44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4451" y="1833130"/>
            <a:ext cx="48768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37;p7">
            <a:extLst>
              <a:ext uri="{FF2B5EF4-FFF2-40B4-BE49-F238E27FC236}">
                <a16:creationId xmlns:a16="http://schemas.microsoft.com/office/drawing/2014/main" id="{8EDDB34F-3309-FDF7-E7F1-7FF64B6017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6769" y="1831334"/>
            <a:ext cx="4906433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38;p7">
            <a:extLst>
              <a:ext uri="{FF2B5EF4-FFF2-40B4-BE49-F238E27FC236}">
                <a16:creationId xmlns:a16="http://schemas.microsoft.com/office/drawing/2014/main" id="{DC27C0FA-0128-D9AF-F5DB-322E69DB4CE7}"/>
              </a:ext>
            </a:extLst>
          </p:cNvPr>
          <p:cNvSpPr/>
          <p:nvPr/>
        </p:nvSpPr>
        <p:spPr>
          <a:xfrm>
            <a:off x="5748432" y="3446202"/>
            <a:ext cx="622571" cy="4278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005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39;p7">
            <a:extLst>
              <a:ext uri="{FF2B5EF4-FFF2-40B4-BE49-F238E27FC236}">
                <a16:creationId xmlns:a16="http://schemas.microsoft.com/office/drawing/2014/main" id="{D60482F2-ECB1-6D76-4EE6-3A56B95D8FFA}"/>
              </a:ext>
            </a:extLst>
          </p:cNvPr>
          <p:cNvSpPr/>
          <p:nvPr/>
        </p:nvSpPr>
        <p:spPr>
          <a:xfrm>
            <a:off x="674451" y="5520008"/>
            <a:ext cx="4876800" cy="939915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 dirty="0">
                <a:latin typeface="Arial"/>
                <a:ea typeface="Arial"/>
                <a:cs typeface="Arial"/>
                <a:sym typeface="Arial"/>
              </a:rPr>
              <a:t>Before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40;p7">
            <a:extLst>
              <a:ext uri="{FF2B5EF4-FFF2-40B4-BE49-F238E27FC236}">
                <a16:creationId xmlns:a16="http://schemas.microsoft.com/office/drawing/2014/main" id="{943E7BAE-2DFB-8FD2-3DCF-213D67E55596}"/>
              </a:ext>
            </a:extLst>
          </p:cNvPr>
          <p:cNvSpPr/>
          <p:nvPr/>
        </p:nvSpPr>
        <p:spPr>
          <a:xfrm>
            <a:off x="6526769" y="5531823"/>
            <a:ext cx="4876800" cy="939915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After</a:t>
            </a:r>
            <a:r>
              <a:rPr lang="en-C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memDENSE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Early steady-state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868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58A4E-A0D9-5497-2C75-24BFA3C99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2C0D4-47B7-8169-DBD0-864DDDCFF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777"/>
            <a:ext cx="10972800" cy="941796"/>
          </a:xfrm>
        </p:spPr>
        <p:txBody>
          <a:bodyPr/>
          <a:lstStyle/>
          <a:p>
            <a:r>
              <a:rPr lang="en-US" dirty="0"/>
              <a:t>What does densification do?</a:t>
            </a:r>
            <a:br>
              <a:rPr lang="en-US" dirty="0"/>
            </a:br>
            <a:r>
              <a:rPr lang="en-US" sz="3200" dirty="0"/>
              <a:t>Particle size distribution</a:t>
            </a:r>
            <a:endParaRPr lang="en-US" dirty="0"/>
          </a:p>
        </p:txBody>
      </p:sp>
      <p:grpSp>
        <p:nvGrpSpPr>
          <p:cNvPr id="5" name="Google Shape;388;p16">
            <a:extLst>
              <a:ext uri="{FF2B5EF4-FFF2-40B4-BE49-F238E27FC236}">
                <a16:creationId xmlns:a16="http://schemas.microsoft.com/office/drawing/2014/main" id="{369884FB-8E3D-0364-420B-28A4AD09DDE6}"/>
              </a:ext>
            </a:extLst>
          </p:cNvPr>
          <p:cNvGrpSpPr/>
          <p:nvPr/>
        </p:nvGrpSpPr>
        <p:grpSpPr>
          <a:xfrm>
            <a:off x="406466" y="1872020"/>
            <a:ext cx="4867301" cy="3610398"/>
            <a:chOff x="239719" y="1535046"/>
            <a:chExt cx="5778689" cy="4338536"/>
          </a:xfrm>
        </p:grpSpPr>
        <p:pic>
          <p:nvPicPr>
            <p:cNvPr id="7" name="Google Shape;389;p16">
              <a:extLst>
                <a:ext uri="{FF2B5EF4-FFF2-40B4-BE49-F238E27FC236}">
                  <a16:creationId xmlns:a16="http://schemas.microsoft.com/office/drawing/2014/main" id="{B6F82296-0D15-8310-74A0-DF2811C6ADF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39719" y="1535046"/>
              <a:ext cx="5778689" cy="433853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" name="Google Shape;390;p16">
              <a:extLst>
                <a:ext uri="{FF2B5EF4-FFF2-40B4-BE49-F238E27FC236}">
                  <a16:creationId xmlns:a16="http://schemas.microsoft.com/office/drawing/2014/main" id="{5303AE5D-20AD-B271-8568-56159C808789}"/>
                </a:ext>
              </a:extLst>
            </p:cNvPr>
            <p:cNvCxnSpPr/>
            <p:nvPr/>
          </p:nvCxnSpPr>
          <p:spPr>
            <a:xfrm>
              <a:off x="972766" y="2898843"/>
              <a:ext cx="1721796" cy="0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" name="Google Shape;391;p16">
              <a:extLst>
                <a:ext uri="{FF2B5EF4-FFF2-40B4-BE49-F238E27FC236}">
                  <a16:creationId xmlns:a16="http://schemas.microsoft.com/office/drawing/2014/main" id="{4698A498-8D94-3B72-3C66-75DA32738372}"/>
                </a:ext>
              </a:extLst>
            </p:cNvPr>
            <p:cNvCxnSpPr/>
            <p:nvPr/>
          </p:nvCxnSpPr>
          <p:spPr>
            <a:xfrm rot="10800000">
              <a:off x="2302213" y="2898844"/>
              <a:ext cx="0" cy="2305454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" name="Google Shape;392;p16">
              <a:extLst>
                <a:ext uri="{FF2B5EF4-FFF2-40B4-BE49-F238E27FC236}">
                  <a16:creationId xmlns:a16="http://schemas.microsoft.com/office/drawing/2014/main" id="{D5E7C6F1-2936-56E3-406D-77598224C728}"/>
                </a:ext>
              </a:extLst>
            </p:cNvPr>
            <p:cNvCxnSpPr/>
            <p:nvPr/>
          </p:nvCxnSpPr>
          <p:spPr>
            <a:xfrm rot="10800000">
              <a:off x="2694562" y="2898843"/>
              <a:ext cx="0" cy="2305454"/>
            </a:xfrm>
            <a:prstGeom prst="straightConnector1">
              <a:avLst/>
            </a:prstGeom>
            <a:noFill/>
            <a:ln w="190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" name="Google Shape;393;p16">
              <a:extLst>
                <a:ext uri="{FF2B5EF4-FFF2-40B4-BE49-F238E27FC236}">
                  <a16:creationId xmlns:a16="http://schemas.microsoft.com/office/drawing/2014/main" id="{F3F53354-1339-064C-1856-07A06F42F6C8}"/>
                </a:ext>
              </a:extLst>
            </p:cNvPr>
            <p:cNvSpPr/>
            <p:nvPr/>
          </p:nvSpPr>
          <p:spPr>
            <a:xfrm>
              <a:off x="2328161" y="3959157"/>
              <a:ext cx="340454" cy="12837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0059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394;p16">
            <a:extLst>
              <a:ext uri="{FF2B5EF4-FFF2-40B4-BE49-F238E27FC236}">
                <a16:creationId xmlns:a16="http://schemas.microsoft.com/office/drawing/2014/main" id="{E5EE8E23-6BE5-9BF6-8427-6478C8F31791}"/>
              </a:ext>
            </a:extLst>
          </p:cNvPr>
          <p:cNvSpPr txBox="1"/>
          <p:nvPr/>
        </p:nvSpPr>
        <p:spPr>
          <a:xfrm>
            <a:off x="414818" y="5623425"/>
            <a:ext cx="5007701" cy="69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r>
              <a:rPr lang="en-CA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percentile particle size increase from </a:t>
            </a:r>
            <a:r>
              <a:rPr lang="en-CA" sz="2000" b="1">
                <a:solidFill>
                  <a:schemeClr val="lt1"/>
                </a:solidFill>
                <a:highlight>
                  <a:srgbClr val="008000"/>
                </a:highlight>
                <a:latin typeface="Arial"/>
                <a:ea typeface="Arial"/>
                <a:cs typeface="Arial"/>
                <a:sym typeface="Arial"/>
              </a:rPr>
              <a:t>160µm to 210µm</a:t>
            </a:r>
            <a:endParaRPr/>
          </a:p>
        </p:txBody>
      </p:sp>
      <p:pic>
        <p:nvPicPr>
          <p:cNvPr id="15" name="Google Shape;395;p16" descr="A close-up of a grey surface&#10;&#10;Description automatically generated">
            <a:extLst>
              <a:ext uri="{FF2B5EF4-FFF2-40B4-BE49-F238E27FC236}">
                <a16:creationId xmlns:a16="http://schemas.microsoft.com/office/drawing/2014/main" id="{0BBDD251-00F7-0BED-A9AB-C446BD9477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9217" y="2228651"/>
            <a:ext cx="2724912" cy="1831903"/>
          </a:xfrm>
          <a:prstGeom prst="rect">
            <a:avLst/>
          </a:prstGeom>
          <a:noFill/>
          <a:ln w="9525" cap="flat" cmpd="sng">
            <a:solidFill>
              <a:srgbClr val="0059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396;p16" descr="A close-up of a microscope&#10;&#10;Description automatically generated">
            <a:extLst>
              <a:ext uri="{FF2B5EF4-FFF2-40B4-BE49-F238E27FC236}">
                <a16:creationId xmlns:a16="http://schemas.microsoft.com/office/drawing/2014/main" id="{DFDD0F61-9F91-F737-7221-139A54715D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04129" y="2228652"/>
            <a:ext cx="2724912" cy="1831903"/>
          </a:xfrm>
          <a:prstGeom prst="rect">
            <a:avLst/>
          </a:prstGeom>
          <a:noFill/>
          <a:ln w="9525" cap="flat" cmpd="sng">
            <a:solidFill>
              <a:srgbClr val="0059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397;p16" descr="A close-up of a blue surface&#10;&#10;Description automatically generated">
            <a:extLst>
              <a:ext uri="{FF2B5EF4-FFF2-40B4-BE49-F238E27FC236}">
                <a16:creationId xmlns:a16="http://schemas.microsoft.com/office/drawing/2014/main" id="{2BA78CAF-3095-AD6F-FADF-8CC30DE8F80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9217" y="4925459"/>
            <a:ext cx="2724912" cy="1831903"/>
          </a:xfrm>
          <a:prstGeom prst="rect">
            <a:avLst/>
          </a:prstGeom>
          <a:noFill/>
          <a:ln w="9525" cap="flat" cmpd="sng">
            <a:solidFill>
              <a:srgbClr val="0059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398;p16" descr="A close-up of a blue surface&#10;&#10;Description automatically generated">
            <a:extLst>
              <a:ext uri="{FF2B5EF4-FFF2-40B4-BE49-F238E27FC236}">
                <a16:creationId xmlns:a16="http://schemas.microsoft.com/office/drawing/2014/main" id="{58038644-FB62-D4BD-F8E5-E547C3A46F4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04129" y="4925459"/>
            <a:ext cx="2724912" cy="1831903"/>
          </a:xfrm>
          <a:prstGeom prst="rect">
            <a:avLst/>
          </a:prstGeom>
          <a:noFill/>
          <a:ln w="9525" cap="flat" cmpd="sng">
            <a:solidFill>
              <a:srgbClr val="0059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" name="Google Shape;399;p16">
            <a:extLst>
              <a:ext uri="{FF2B5EF4-FFF2-40B4-BE49-F238E27FC236}">
                <a16:creationId xmlns:a16="http://schemas.microsoft.com/office/drawing/2014/main" id="{93792863-ED9D-AC5C-CE6A-3CB0F47D2279}"/>
              </a:ext>
            </a:extLst>
          </p:cNvPr>
          <p:cNvSpPr txBox="1"/>
          <p:nvPr/>
        </p:nvSpPr>
        <p:spPr>
          <a:xfrm>
            <a:off x="7188813" y="4286678"/>
            <a:ext cx="5029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Overflow	 (WAS)		Underflow</a:t>
            </a:r>
            <a:endParaRPr/>
          </a:p>
        </p:txBody>
      </p:sp>
      <p:sp>
        <p:nvSpPr>
          <p:cNvPr id="20" name="Google Shape;400;p16">
            <a:extLst>
              <a:ext uri="{FF2B5EF4-FFF2-40B4-BE49-F238E27FC236}">
                <a16:creationId xmlns:a16="http://schemas.microsoft.com/office/drawing/2014/main" id="{11763D66-07D7-6234-B4FC-13C884E79CA6}"/>
              </a:ext>
            </a:extLst>
          </p:cNvPr>
          <p:cNvSpPr txBox="1"/>
          <p:nvPr/>
        </p:nvSpPr>
        <p:spPr>
          <a:xfrm rot="-5400000">
            <a:off x="3944102" y="3834231"/>
            <a:ext cx="5029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Startup			Steady state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55814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4D8BE-21C9-1FD8-77EB-0A31FF41C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0CC3F4-A8D7-F43A-181A-A307E449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777"/>
            <a:ext cx="10972800" cy="941796"/>
          </a:xfrm>
        </p:spPr>
        <p:txBody>
          <a:bodyPr/>
          <a:lstStyle/>
          <a:p>
            <a:r>
              <a:rPr lang="en-US" dirty="0"/>
              <a:t>What does densification do?</a:t>
            </a:r>
            <a:br>
              <a:rPr lang="en-US" dirty="0"/>
            </a:br>
            <a:r>
              <a:rPr lang="en-US" sz="3200" dirty="0"/>
              <a:t>Densified MBR – effect on permeability</a:t>
            </a:r>
            <a:endParaRPr lang="en-US" dirty="0"/>
          </a:p>
        </p:txBody>
      </p:sp>
      <p:pic>
        <p:nvPicPr>
          <p:cNvPr id="2" name="Google Shape;422;p18">
            <a:extLst>
              <a:ext uri="{FF2B5EF4-FFF2-40B4-BE49-F238E27FC236}">
                <a16:creationId xmlns:a16="http://schemas.microsoft.com/office/drawing/2014/main" id="{CFACA613-D79C-C08D-814B-9B51D22EB92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148" y="1748639"/>
            <a:ext cx="5929206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23;p18">
            <a:extLst>
              <a:ext uri="{FF2B5EF4-FFF2-40B4-BE49-F238E27FC236}">
                <a16:creationId xmlns:a16="http://schemas.microsoft.com/office/drawing/2014/main" id="{68D622C0-E934-E4F3-5D35-F6FA033C04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6354" y="1748639"/>
            <a:ext cx="5916168" cy="36579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25;p18">
            <a:extLst>
              <a:ext uri="{FF2B5EF4-FFF2-40B4-BE49-F238E27FC236}">
                <a16:creationId xmlns:a16="http://schemas.microsoft.com/office/drawing/2014/main" id="{380BE3F2-D252-C5E2-5E6B-FF547D418DB0}"/>
              </a:ext>
            </a:extLst>
          </p:cNvPr>
          <p:cNvSpPr txBox="1"/>
          <p:nvPr/>
        </p:nvSpPr>
        <p:spPr>
          <a:xfrm>
            <a:off x="2654033" y="5666878"/>
            <a:ext cx="57182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Maintained high permeability with temperature drop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Less recovery cleans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CA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10-15 gfd/psi increase over pre densification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73213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5E16B-B958-01EE-1B71-4391F0D1B5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33BB84-2722-723C-A13D-3A6797524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Peak flow management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049E40B-EFCD-829B-F14D-357F8791CD0A}"/>
              </a:ext>
            </a:extLst>
          </p:cNvPr>
          <p:cNvSpPr/>
          <p:nvPr/>
        </p:nvSpPr>
        <p:spPr>
          <a:xfrm>
            <a:off x="0" y="4147093"/>
            <a:ext cx="12192000" cy="2718962"/>
          </a:xfrm>
          <a:prstGeom prst="rect">
            <a:avLst/>
          </a:prstGeom>
          <a:solidFill>
            <a:srgbClr val="0A3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DD085A2-C624-5BEA-B6DE-CDE05FE87DBA}"/>
              </a:ext>
            </a:extLst>
          </p:cNvPr>
          <p:cNvGrpSpPr>
            <a:grpSpLocks noChangeAspect="1"/>
          </p:cNvGrpSpPr>
          <p:nvPr/>
        </p:nvGrpSpPr>
        <p:grpSpPr>
          <a:xfrm>
            <a:off x="4099242" y="4050963"/>
            <a:ext cx="1645920" cy="460465"/>
            <a:chOff x="4113366" y="4141979"/>
            <a:chExt cx="1715963" cy="48006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4A6DF3A-EBA9-2EC8-7D00-D8E6B48D6075}"/>
                </a:ext>
              </a:extLst>
            </p:cNvPr>
            <p:cNvSpPr/>
            <p:nvPr/>
          </p:nvSpPr>
          <p:spPr>
            <a:xfrm>
              <a:off x="4113366" y="4141979"/>
              <a:ext cx="1715963" cy="4800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P:\Fulton\151341 - Big Creek 38 mgd Exp\020 Project Mgt\10 Project Templates\Rating Graphics\Life Cycle - Good.png">
              <a:extLst>
                <a:ext uri="{FF2B5EF4-FFF2-40B4-BE49-F238E27FC236}">
                  <a16:creationId xmlns:a16="http://schemas.microsoft.com/office/drawing/2014/main" id="{8AC3EE16-80F9-EDF5-DF2C-4466C0F07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22"/>
            <a:stretch/>
          </p:blipFill>
          <p:spPr bwMode="auto">
            <a:xfrm>
              <a:off x="4952405" y="4195265"/>
              <a:ext cx="822960" cy="390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 descr="P:\Fulton\151341 - Big Creek 38 mgd Exp\020 Project Mgt\10 Project Templates\Rating Graphics\Capital Cost - Neutral.png">
              <a:extLst>
                <a:ext uri="{FF2B5EF4-FFF2-40B4-BE49-F238E27FC236}">
                  <a16:creationId xmlns:a16="http://schemas.microsoft.com/office/drawing/2014/main" id="{9737054E-3256-8236-634C-8DC521387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" b="18722"/>
            <a:stretch/>
          </p:blipFill>
          <p:spPr bwMode="auto">
            <a:xfrm>
              <a:off x="4166755" y="4197243"/>
              <a:ext cx="755620" cy="3901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AF40C3C-47B6-14CE-EB92-2B7568D9B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86" y="1468896"/>
            <a:ext cx="4166944" cy="23987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9F129D8-EB2E-510A-71AF-973D1A51C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777"/>
            <a:ext cx="10972800" cy="523220"/>
          </a:xfrm>
        </p:spPr>
        <p:txBody>
          <a:bodyPr/>
          <a:lstStyle/>
          <a:p>
            <a:r>
              <a:rPr lang="en-US"/>
              <a:t>Process Analysis and Selection</a:t>
            </a:r>
            <a:endParaRPr lang="en-US" sz="2800">
              <a:solidFill>
                <a:schemeClr val="accent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01BEB-E170-E4BC-D57B-728E73269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28585"/>
            <a:ext cx="4702189" cy="12439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7BB235-09D8-47DB-76F8-263D67D48CDC}"/>
              </a:ext>
            </a:extLst>
          </p:cNvPr>
          <p:cNvSpPr txBox="1"/>
          <p:nvPr/>
        </p:nvSpPr>
        <p:spPr>
          <a:xfrm>
            <a:off x="533341" y="4215963"/>
            <a:ext cx="324543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700">
                <a:solidFill>
                  <a:srgbClr val="FFC233"/>
                </a:solidFill>
              </a:rPr>
              <a:t>Single Train </a:t>
            </a:r>
            <a:r>
              <a:rPr lang="fr-FR" sz="2000">
                <a:solidFill>
                  <a:schemeClr val="bg2"/>
                </a:solidFill>
                <a:latin typeface="FranklinGothicCond" panose="00000400000000000000" pitchFamily="2" charset="0"/>
              </a:rPr>
              <a:t>(Example) </a:t>
            </a:r>
            <a:endParaRPr lang="en-US" sz="2000">
              <a:solidFill>
                <a:schemeClr val="bg2"/>
              </a:solidFill>
              <a:latin typeface="FranklinGothicCond" panose="000004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F919BA-3571-CE7C-971A-0BD43E527752}"/>
              </a:ext>
            </a:extLst>
          </p:cNvPr>
          <p:cNvSpPr txBox="1"/>
          <p:nvPr/>
        </p:nvSpPr>
        <p:spPr>
          <a:xfrm>
            <a:off x="6331599" y="420974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700">
                <a:solidFill>
                  <a:schemeClr val="accent3"/>
                </a:solidFill>
              </a:rPr>
              <a:t>Dual Train </a:t>
            </a:r>
            <a:r>
              <a:rPr lang="fr-FR" sz="2000">
                <a:solidFill>
                  <a:schemeClr val="bg2"/>
                </a:solidFill>
                <a:latin typeface="FranklinGothicCond" panose="00000400000000000000" pitchFamily="2" charset="0"/>
              </a:rPr>
              <a:t>(Example)</a:t>
            </a:r>
            <a:r>
              <a:rPr lang="fr-FR" sz="2000">
                <a:solidFill>
                  <a:schemeClr val="accent3"/>
                </a:solidFill>
              </a:rPr>
              <a:t> </a:t>
            </a:r>
            <a:endParaRPr lang="en-US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432F62-5E74-7FE9-C19F-996CE2B5C6F9}"/>
              </a:ext>
            </a:extLst>
          </p:cNvPr>
          <p:cNvCxnSpPr>
            <a:cxnSpLocks/>
          </p:cNvCxnSpPr>
          <p:nvPr/>
        </p:nvCxnSpPr>
        <p:spPr>
          <a:xfrm flipV="1">
            <a:off x="6132096" y="1507559"/>
            <a:ext cx="0" cy="5489142"/>
          </a:xfrm>
          <a:prstGeom prst="line">
            <a:avLst/>
          </a:prstGeom>
          <a:ln w="63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C6AD56EA-2903-FEF8-2F78-6E9713B269B8}"/>
              </a:ext>
            </a:extLst>
          </p:cNvPr>
          <p:cNvSpPr txBox="1">
            <a:spLocks/>
          </p:cNvSpPr>
          <p:nvPr/>
        </p:nvSpPr>
        <p:spPr>
          <a:xfrm>
            <a:off x="609600" y="6356350"/>
            <a:ext cx="719175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rgbClr val="909D9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Brown and Caldwell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2A782E75-663B-4370-071A-DB337F068AB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971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909D9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9CEDC-B5D7-4E9A-BA46-5FD30BEA372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6A55B2-AA95-115D-4637-8C15AF4F88AB}"/>
              </a:ext>
            </a:extLst>
          </p:cNvPr>
          <p:cNvSpPr txBox="1"/>
          <p:nvPr/>
        </p:nvSpPr>
        <p:spPr>
          <a:xfrm>
            <a:off x="533341" y="4760528"/>
            <a:ext cx="1283987" cy="125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7305">
              <a:spcBef>
                <a:spcPts val="290"/>
              </a:spcBef>
              <a:buClr>
                <a:schemeClr val="bg2"/>
              </a:buClr>
            </a:pPr>
            <a:r>
              <a:rPr lang="en-US" sz="1200">
                <a:solidFill>
                  <a:srgbClr val="FFC233"/>
                </a:solidFill>
              </a:rPr>
              <a:t>FEATURES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rgbClr val="FFC233"/>
              </a:buClr>
              <a:buFont typeface="Wingdings" panose="05000000000000000000" pitchFamily="2" charset="2"/>
              <a:buChar char="ü"/>
            </a:pP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Single, unified treatment train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rgbClr val="FFC233"/>
              </a:buClr>
              <a:buFont typeface="Wingdings" panose="05000000000000000000" pitchFamily="2" charset="2"/>
              <a:buChar char="ü"/>
            </a:pP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MBR used for all flow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</a:pPr>
            <a:endParaRPr lang="en-US" sz="1200" b="0" kern="1200">
              <a:solidFill>
                <a:schemeClr val="bg2"/>
              </a:solidFill>
              <a:effectLst/>
              <a:latin typeface="+mj-lt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6416A4-90AC-3186-EE59-92D40A09CE78}"/>
              </a:ext>
            </a:extLst>
          </p:cNvPr>
          <p:cNvGrpSpPr>
            <a:grpSpLocks noChangeAspect="1"/>
          </p:cNvGrpSpPr>
          <p:nvPr/>
        </p:nvGrpSpPr>
        <p:grpSpPr>
          <a:xfrm>
            <a:off x="10150065" y="4071910"/>
            <a:ext cx="1645920" cy="460465"/>
            <a:chOff x="10988606" y="3017520"/>
            <a:chExt cx="1715963" cy="480060"/>
          </a:xfrm>
          <a:noFill/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872BCF4-860B-7F66-121B-73764F179571}"/>
                </a:ext>
              </a:extLst>
            </p:cNvPr>
            <p:cNvSpPr/>
            <p:nvPr/>
          </p:nvSpPr>
          <p:spPr>
            <a:xfrm>
              <a:off x="10988606" y="3017520"/>
              <a:ext cx="1715963" cy="4800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P:\Fulton\151341 - Big Creek 38 mgd Exp\020 Project Mgt\10 Project Templates\Rating Graphics\Capital Cost - Good.png">
              <a:extLst>
                <a:ext uri="{FF2B5EF4-FFF2-40B4-BE49-F238E27FC236}">
                  <a16:creationId xmlns:a16="http://schemas.microsoft.com/office/drawing/2014/main" id="{25454FBA-173E-C73A-6E61-09F886189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1" r="7464" b="18309"/>
            <a:stretch/>
          </p:blipFill>
          <p:spPr bwMode="auto">
            <a:xfrm>
              <a:off x="11044716" y="3070806"/>
              <a:ext cx="685801" cy="39216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DE14A37-B210-407A-0954-C557D7D56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819"/>
            <a:stretch/>
          </p:blipFill>
          <p:spPr>
            <a:xfrm>
              <a:off x="11825670" y="3072784"/>
              <a:ext cx="822960" cy="390188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21165A2-BA3E-501B-A701-8BFFB3FD097D}"/>
              </a:ext>
            </a:extLst>
          </p:cNvPr>
          <p:cNvSpPr txBox="1"/>
          <p:nvPr/>
        </p:nvSpPr>
        <p:spPr>
          <a:xfrm>
            <a:off x="1971355" y="4749929"/>
            <a:ext cx="2403741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7305">
              <a:spcBef>
                <a:spcPts val="290"/>
              </a:spcBef>
              <a:buClr>
                <a:schemeClr val="bg2"/>
              </a:buClr>
            </a:pPr>
            <a:r>
              <a:rPr lang="en-US" sz="1200">
                <a:solidFill>
                  <a:srgbClr val="FFC233"/>
                </a:solidFill>
              </a:rPr>
              <a:t>ADVANTAGES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rgbClr val="FFC233"/>
              </a:buClr>
              <a:buFont typeface="Wingdings" panose="05000000000000000000" pitchFamily="2" charset="2"/>
              <a:buChar char="ü"/>
            </a:pP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Single unified biology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rgbClr val="FFC233"/>
              </a:buClr>
              <a:buFont typeface="Wingdings" panose="05000000000000000000" pitchFamily="2" charset="2"/>
              <a:buChar char="ü"/>
            </a:pP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Less equipment to operate </a:t>
            </a:r>
            <a:b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</a:b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and maintain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rgbClr val="FFC233"/>
              </a:buClr>
              <a:buFont typeface="Wingdings" panose="05000000000000000000" pitchFamily="2" charset="2"/>
              <a:buChar char="ü"/>
            </a:pP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No blending of different </a:t>
            </a:r>
            <a:b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</a:b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effluent qualities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rgbClr val="FFC233"/>
              </a:buClr>
              <a:buFont typeface="Wingdings" panose="05000000000000000000" pitchFamily="2" charset="2"/>
              <a:buChar char="ü"/>
            </a:pP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Allows reuse of infrastructure 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rgbClr val="FFC233"/>
              </a:buClr>
              <a:buFont typeface="Wingdings" panose="05000000000000000000" pitchFamily="2" charset="2"/>
              <a:buChar char="ü"/>
            </a:pP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Allows for gravity discharge without need for effluent pump station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293A06-65EB-E39D-E695-00D0AE8D8A2E}"/>
              </a:ext>
            </a:extLst>
          </p:cNvPr>
          <p:cNvSpPr txBox="1"/>
          <p:nvPr/>
        </p:nvSpPr>
        <p:spPr>
          <a:xfrm>
            <a:off x="4205478" y="4749929"/>
            <a:ext cx="1736495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7305">
              <a:spcBef>
                <a:spcPts val="290"/>
              </a:spcBef>
              <a:buClr>
                <a:schemeClr val="bg2"/>
              </a:buClr>
            </a:pPr>
            <a:r>
              <a:rPr lang="en-US" sz="1200">
                <a:solidFill>
                  <a:srgbClr val="FFC233"/>
                </a:solidFill>
              </a:rPr>
              <a:t>DISADVANTAGES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rgbClr val="FFC233"/>
              </a:buClr>
              <a:buFont typeface="Wingdings" panose="05000000000000000000" pitchFamily="2" charset="2"/>
              <a:buChar char="ü"/>
            </a:pP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Potential for higher capital cost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rgbClr val="FFC233"/>
              </a:buClr>
              <a:buFont typeface="Wingdings" panose="05000000000000000000" pitchFamily="2" charset="2"/>
              <a:buChar char="ü"/>
            </a:pP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Depending on approach selected, may not optimize use of existing plant infrastructure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D8C7F5-EB99-4C0E-B680-16356636CB7C}"/>
              </a:ext>
            </a:extLst>
          </p:cNvPr>
          <p:cNvSpPr txBox="1"/>
          <p:nvPr/>
        </p:nvSpPr>
        <p:spPr>
          <a:xfrm>
            <a:off x="6370323" y="4760528"/>
            <a:ext cx="1719701" cy="125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7305">
              <a:spcBef>
                <a:spcPts val="290"/>
              </a:spcBef>
              <a:buClr>
                <a:schemeClr val="bg2"/>
              </a:buClr>
            </a:pPr>
            <a:r>
              <a:rPr lang="en-US" sz="1200">
                <a:solidFill>
                  <a:schemeClr val="accent3"/>
                </a:solidFill>
              </a:rPr>
              <a:t>FEATURES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Split treatment trains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MBR used for some flow, existing treatment for other flow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</a:pPr>
            <a:endParaRPr lang="en-US" sz="1200" b="0" kern="1200">
              <a:solidFill>
                <a:schemeClr val="bg2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3ADBA08-2C1E-D70A-5FB4-96ED3B5FFE5E}"/>
              </a:ext>
            </a:extLst>
          </p:cNvPr>
          <p:cNvSpPr txBox="1"/>
          <p:nvPr/>
        </p:nvSpPr>
        <p:spPr>
          <a:xfrm>
            <a:off x="8116945" y="4749929"/>
            <a:ext cx="1533845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7305">
              <a:spcBef>
                <a:spcPts val="290"/>
              </a:spcBef>
              <a:buClr>
                <a:schemeClr val="bg2"/>
              </a:buClr>
            </a:pPr>
            <a:r>
              <a:rPr lang="en-US" sz="1200">
                <a:solidFill>
                  <a:schemeClr val="accent3"/>
                </a:solidFill>
              </a:rPr>
              <a:t>ADVANTAGES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Makes greatest use of existing plant infrastructure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ECC5FD1-05CB-D172-89F0-4EB3711C5B21}"/>
              </a:ext>
            </a:extLst>
          </p:cNvPr>
          <p:cNvSpPr txBox="1"/>
          <p:nvPr/>
        </p:nvSpPr>
        <p:spPr>
          <a:xfrm>
            <a:off x="9725839" y="4749929"/>
            <a:ext cx="1953176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7305">
              <a:spcBef>
                <a:spcPts val="290"/>
              </a:spcBef>
              <a:buClr>
                <a:schemeClr val="bg2"/>
              </a:buClr>
            </a:pPr>
            <a:r>
              <a:rPr lang="en-US" sz="1200">
                <a:solidFill>
                  <a:schemeClr val="accent3"/>
                </a:solidFill>
              </a:rPr>
              <a:t>DISADVANTAGES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Two separate </a:t>
            </a:r>
            <a:r>
              <a:rPr lang="en-US" sz="1100" b="0" kern="1200" err="1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biologies</a:t>
            </a: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 </a:t>
            </a:r>
            <a:b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</a:b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to maintain </a:t>
            </a:r>
          </a:p>
          <a:p>
            <a:pPr marL="285750" marR="27305" lvl="0" indent="-285750" algn="l" defTabSz="914400" rtl="0" eaLnBrk="1" latinLnBrk="0" hangingPunct="1">
              <a:spcBef>
                <a:spcPts val="29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1100" b="0" kern="1200">
                <a:solidFill>
                  <a:schemeClr val="bg2"/>
                </a:solidFill>
                <a:effectLst/>
                <a:latin typeface="FranklinGothicCond" panose="00000400000000000000" pitchFamily="2" charset="0"/>
              </a:rPr>
              <a:t>More difficult and complex operations and maintenance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8A28DCA-EA01-7FE8-FF45-B8A02DA89BB6}"/>
              </a:ext>
            </a:extLst>
          </p:cNvPr>
          <p:cNvSpPr/>
          <p:nvPr/>
        </p:nvSpPr>
        <p:spPr>
          <a:xfrm>
            <a:off x="5745162" y="2123667"/>
            <a:ext cx="788216" cy="7882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2347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049E40B-EFCD-829B-F14D-357F8791CD0A}"/>
              </a:ext>
            </a:extLst>
          </p:cNvPr>
          <p:cNvSpPr/>
          <p:nvPr/>
        </p:nvSpPr>
        <p:spPr>
          <a:xfrm>
            <a:off x="0" y="4952306"/>
            <a:ext cx="12192000" cy="1944883"/>
          </a:xfrm>
          <a:prstGeom prst="rect">
            <a:avLst/>
          </a:prstGeom>
          <a:solidFill>
            <a:srgbClr val="0A3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D13D82-8F84-D29E-87F8-E3B8663BB247}"/>
              </a:ext>
            </a:extLst>
          </p:cNvPr>
          <p:cNvGrpSpPr>
            <a:grpSpLocks noChangeAspect="1"/>
          </p:cNvGrpSpPr>
          <p:nvPr/>
        </p:nvGrpSpPr>
        <p:grpSpPr>
          <a:xfrm>
            <a:off x="10150065" y="4896976"/>
            <a:ext cx="1645920" cy="460465"/>
            <a:chOff x="9806923" y="4794103"/>
            <a:chExt cx="1828800" cy="511627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872BCF4-860B-7F66-121B-73764F179571}"/>
                </a:ext>
              </a:extLst>
            </p:cNvPr>
            <p:cNvSpPr/>
            <p:nvPr/>
          </p:nvSpPr>
          <p:spPr>
            <a:xfrm>
              <a:off x="9806923" y="4794103"/>
              <a:ext cx="1828800" cy="5116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P:\Fulton\151341 - Big Creek 38 mgd Exp\020 Project Mgt\10 Project Templates\Rating Graphics\Life Cycle - Fair.png">
              <a:extLst>
                <a:ext uri="{FF2B5EF4-FFF2-40B4-BE49-F238E27FC236}">
                  <a16:creationId xmlns:a16="http://schemas.microsoft.com/office/drawing/2014/main" id="{77900C93-BB5F-539A-F6B5-5261760AF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22"/>
            <a:stretch/>
          </p:blipFill>
          <p:spPr bwMode="auto">
            <a:xfrm>
              <a:off x="10702226" y="4858208"/>
              <a:ext cx="866926" cy="409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 descr="P:\Fulton\151341 - Big Creek 38 mgd Exp\020 Project Mgt\10 Project Templates\Rating Graphics\Capital Cost - Neutral.png">
              <a:extLst>
                <a:ext uri="{FF2B5EF4-FFF2-40B4-BE49-F238E27FC236}">
                  <a16:creationId xmlns:a16="http://schemas.microsoft.com/office/drawing/2014/main" id="{A8685194-1344-8A9C-594C-3F2615965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6" b="18721"/>
            <a:stretch/>
          </p:blipFill>
          <p:spPr bwMode="auto">
            <a:xfrm>
              <a:off x="9866722" y="4851408"/>
              <a:ext cx="793090" cy="4158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1C771F-CAF7-8635-1512-030FD106B13C}"/>
              </a:ext>
            </a:extLst>
          </p:cNvPr>
          <p:cNvGrpSpPr>
            <a:grpSpLocks noChangeAspect="1"/>
          </p:cNvGrpSpPr>
          <p:nvPr/>
        </p:nvGrpSpPr>
        <p:grpSpPr>
          <a:xfrm>
            <a:off x="4087035" y="4876029"/>
            <a:ext cx="1645920" cy="460465"/>
            <a:chOff x="3978531" y="4773156"/>
            <a:chExt cx="1828800" cy="51162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DD085A2-C624-5BEA-B6DE-CDE05FE87DB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78531" y="4773156"/>
              <a:ext cx="1828800" cy="511627"/>
              <a:chOff x="4113366" y="4141979"/>
              <a:chExt cx="1715963" cy="48006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4A6DF3A-EBA9-2EC8-7D00-D8E6B48D6075}"/>
                  </a:ext>
                </a:extLst>
              </p:cNvPr>
              <p:cNvSpPr/>
              <p:nvPr/>
            </p:nvSpPr>
            <p:spPr>
              <a:xfrm>
                <a:off x="4113366" y="4141979"/>
                <a:ext cx="1715963" cy="48006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P:\Fulton\151341 - Big Creek 38 mgd Exp\020 Project Mgt\10 Project Templates\Rating Graphics\Life Cycle - Good.png">
                <a:extLst>
                  <a:ext uri="{FF2B5EF4-FFF2-40B4-BE49-F238E27FC236}">
                    <a16:creationId xmlns:a16="http://schemas.microsoft.com/office/drawing/2014/main" id="{8AC3EE16-80F9-EDF5-DF2C-4466C0F074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722"/>
              <a:stretch/>
            </p:blipFill>
            <p:spPr bwMode="auto">
              <a:xfrm>
                <a:off x="4952405" y="4195265"/>
                <a:ext cx="822960" cy="3901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" name="Picture 6" descr="P:\Fulton\151341 - Big Creek 38 mgd Exp\020 Project Mgt\10 Project Templates\Rating Graphics\Capital Cost - Good.png">
              <a:extLst>
                <a:ext uri="{FF2B5EF4-FFF2-40B4-BE49-F238E27FC236}">
                  <a16:creationId xmlns:a16="http://schemas.microsoft.com/office/drawing/2014/main" id="{299B7602-3BD7-8201-6107-67973A7C8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3" r="5281" b="18721"/>
            <a:stretch/>
          </p:blipFill>
          <p:spPr bwMode="auto">
            <a:xfrm>
              <a:off x="4035431" y="4828487"/>
              <a:ext cx="761095" cy="4158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C9F129D8-EB2E-510A-71AF-973D1A51C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777"/>
            <a:ext cx="10972800" cy="523220"/>
          </a:xfrm>
        </p:spPr>
        <p:txBody>
          <a:bodyPr/>
          <a:lstStyle/>
          <a:p>
            <a:r>
              <a:rPr lang="en-US"/>
              <a:t>Wet Weather Management Opportunities</a:t>
            </a:r>
            <a:endParaRPr lang="en-US" sz="2800">
              <a:solidFill>
                <a:schemeClr val="accent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7BB235-09D8-47DB-76F8-263D67D48CDC}"/>
              </a:ext>
            </a:extLst>
          </p:cNvPr>
          <p:cNvSpPr txBox="1"/>
          <p:nvPr/>
        </p:nvSpPr>
        <p:spPr>
          <a:xfrm>
            <a:off x="533341" y="5015576"/>
            <a:ext cx="488114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600" err="1">
                <a:solidFill>
                  <a:schemeClr val="accent3"/>
                </a:solidFill>
              </a:rPr>
              <a:t>Equalization</a:t>
            </a:r>
            <a:endParaRPr lang="fr-FR" sz="2600">
              <a:solidFill>
                <a:schemeClr val="accent3"/>
              </a:solidFill>
            </a:endParaRPr>
          </a:p>
          <a:p>
            <a:r>
              <a:rPr lang="en-US" sz="2000">
                <a:solidFill>
                  <a:schemeClr val="bg2"/>
                </a:solidFill>
              </a:rPr>
              <a:t>In-line EQ in new process tanks</a:t>
            </a:r>
          </a:p>
          <a:p>
            <a:r>
              <a:rPr lang="en-US" sz="2000">
                <a:solidFill>
                  <a:schemeClr val="bg2"/>
                </a:solidFill>
              </a:rPr>
              <a:t>Retrofit existing secondary clarifiers</a:t>
            </a:r>
          </a:p>
          <a:p>
            <a:endParaRPr lang="en-US" sz="2000">
              <a:solidFill>
                <a:schemeClr val="accent3"/>
              </a:solidFill>
              <a:latin typeface="FranklinGothicCond" panose="000004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F919BA-3571-CE7C-971A-0BD43E527752}"/>
              </a:ext>
            </a:extLst>
          </p:cNvPr>
          <p:cNvSpPr txBox="1"/>
          <p:nvPr/>
        </p:nvSpPr>
        <p:spPr>
          <a:xfrm>
            <a:off x="6331599" y="5009361"/>
            <a:ext cx="398742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600" err="1">
                <a:solidFill>
                  <a:schemeClr val="accent3"/>
                </a:solidFill>
              </a:rPr>
              <a:t>Separate</a:t>
            </a:r>
            <a:r>
              <a:rPr lang="fr-FR" sz="2600">
                <a:solidFill>
                  <a:schemeClr val="accent3"/>
                </a:solidFill>
              </a:rPr>
              <a:t> WW </a:t>
            </a:r>
            <a:r>
              <a:rPr lang="fr-FR" sz="2600" err="1">
                <a:solidFill>
                  <a:schemeClr val="accent3"/>
                </a:solidFill>
              </a:rPr>
              <a:t>Treatment</a:t>
            </a:r>
            <a:endParaRPr lang="en-US" sz="26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432F62-5E74-7FE9-C19F-996CE2B5C6F9}"/>
              </a:ext>
            </a:extLst>
          </p:cNvPr>
          <p:cNvCxnSpPr>
            <a:cxnSpLocks/>
          </p:cNvCxnSpPr>
          <p:nvPr/>
        </p:nvCxnSpPr>
        <p:spPr>
          <a:xfrm flipV="1">
            <a:off x="6132096" y="1507559"/>
            <a:ext cx="0" cy="5489142"/>
          </a:xfrm>
          <a:prstGeom prst="line">
            <a:avLst/>
          </a:prstGeom>
          <a:ln w="63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C6AD56EA-2903-FEF8-2F78-6E9713B269B8}"/>
              </a:ext>
            </a:extLst>
          </p:cNvPr>
          <p:cNvSpPr txBox="1">
            <a:spLocks/>
          </p:cNvSpPr>
          <p:nvPr/>
        </p:nvSpPr>
        <p:spPr>
          <a:xfrm>
            <a:off x="609600" y="6356350"/>
            <a:ext cx="719175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rgbClr val="909D9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Brown and Caldwell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2A782E75-663B-4370-071A-DB337F068AB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971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909D9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9CEDC-B5D7-4E9A-BA46-5FD30BEA372C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9C2B1-A0DD-075B-4807-1A617FF5D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5498" y="1687147"/>
            <a:ext cx="5130225" cy="2905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318603-F528-955E-C0AE-5AE978B807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647" y="1653183"/>
            <a:ext cx="3738096" cy="293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2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9CB7D6CC-7874-33E6-3AB0-D8212F7B1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4059619A-675E-59EB-CD5B-EAB06A073DF6}"/>
              </a:ext>
            </a:extLst>
          </p:cNvPr>
          <p:cNvCxnSpPr>
            <a:cxnSpLocks/>
          </p:cNvCxnSpPr>
          <p:nvPr/>
        </p:nvCxnSpPr>
        <p:spPr bwMode="auto">
          <a:xfrm>
            <a:off x="4864398" y="2342943"/>
            <a:ext cx="2379167" cy="848581"/>
          </a:xfrm>
          <a:prstGeom prst="bentConnector3">
            <a:avLst>
              <a:gd name="adj1" fmla="val 98843"/>
            </a:avLst>
          </a:prstGeom>
          <a:noFill/>
          <a:ln w="5715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CACF787-D26C-9E4A-C625-0F245DC16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909D9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9CEDC-B5D7-4E9A-BA46-5FD30BEA372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4C8FC9-AF2B-F1EB-C378-54A195CBC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Activated Sludge Process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3AD66F-94E2-373C-43E9-E2C38058876C}"/>
              </a:ext>
            </a:extLst>
          </p:cNvPr>
          <p:cNvCxnSpPr>
            <a:cxnSpLocks/>
          </p:cNvCxnSpPr>
          <p:nvPr/>
        </p:nvCxnSpPr>
        <p:spPr bwMode="auto">
          <a:xfrm flipV="1">
            <a:off x="8986849" y="4171365"/>
            <a:ext cx="5471" cy="457200"/>
          </a:xfrm>
          <a:prstGeom prst="line">
            <a:avLst/>
          </a:prstGeom>
          <a:noFill/>
          <a:ln w="5715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Freeform 148">
            <a:extLst>
              <a:ext uri="{FF2B5EF4-FFF2-40B4-BE49-F238E27FC236}">
                <a16:creationId xmlns:a16="http://schemas.microsoft.com/office/drawing/2014/main" id="{295D4C2E-FD9F-0A77-EF39-8CF7A5D7A0C3}"/>
              </a:ext>
            </a:extLst>
          </p:cNvPr>
          <p:cNvSpPr/>
          <p:nvPr/>
        </p:nvSpPr>
        <p:spPr>
          <a:xfrm rot="5400000" flipV="1">
            <a:off x="10485091" y="2982607"/>
            <a:ext cx="54534" cy="806555"/>
          </a:xfrm>
          <a:custGeom>
            <a:avLst/>
            <a:gdLst>
              <a:gd name="connsiteX0" fmla="*/ 0 w 2470639"/>
              <a:gd name="connsiteY0" fmla="*/ 817684 h 817684"/>
              <a:gd name="connsiteX1" fmla="*/ 0 w 2470639"/>
              <a:gd name="connsiteY1" fmla="*/ 0 h 817684"/>
              <a:gd name="connsiteX2" fmla="*/ 2470639 w 2470639"/>
              <a:gd name="connsiteY2" fmla="*/ 0 h 817684"/>
              <a:gd name="connsiteX0" fmla="*/ 0 w 0"/>
              <a:gd name="connsiteY0" fmla="*/ 817684 h 817684"/>
              <a:gd name="connsiteX1" fmla="*/ 0 w 0"/>
              <a:gd name="connsiteY1" fmla="*/ 0 h 817684"/>
              <a:gd name="connsiteX0" fmla="*/ 0 w 0"/>
              <a:gd name="connsiteY0" fmla="*/ 5587 h 5587"/>
              <a:gd name="connsiteX1" fmla="*/ 0 w 0"/>
              <a:gd name="connsiteY1" fmla="*/ 0 h 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587">
                <a:moveTo>
                  <a:pt x="0" y="5587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91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2DDE9-2639-B96E-24A0-FA3D96A0A58D}"/>
              </a:ext>
            </a:extLst>
          </p:cNvPr>
          <p:cNvSpPr/>
          <p:nvPr/>
        </p:nvSpPr>
        <p:spPr>
          <a:xfrm>
            <a:off x="2392340" y="3106355"/>
            <a:ext cx="4915241" cy="1083155"/>
          </a:xfrm>
          <a:prstGeom prst="rect">
            <a:avLst/>
          </a:prstGeom>
          <a:solidFill>
            <a:srgbClr val="CA9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91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CC6E63-8E4E-8B6A-2607-B4D858CBC68B}"/>
              </a:ext>
            </a:extLst>
          </p:cNvPr>
          <p:cNvGrpSpPr/>
          <p:nvPr/>
        </p:nvGrpSpPr>
        <p:grpSpPr>
          <a:xfrm>
            <a:off x="2793732" y="2562815"/>
            <a:ext cx="221224" cy="1212899"/>
            <a:chOff x="1479361" y="1963320"/>
            <a:chExt cx="185468" cy="1016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A59BA8D-14EF-3DF6-5408-048B269785FF}"/>
                </a:ext>
              </a:extLst>
            </p:cNvPr>
            <p:cNvCxnSpPr/>
            <p:nvPr/>
          </p:nvCxnSpPr>
          <p:spPr>
            <a:xfrm>
              <a:off x="1573575" y="2130726"/>
              <a:ext cx="0" cy="849461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EED8709-CEC6-217D-3BF3-B052EA8ACD87}"/>
                </a:ext>
              </a:extLst>
            </p:cNvPr>
            <p:cNvSpPr/>
            <p:nvPr/>
          </p:nvSpPr>
          <p:spPr bwMode="auto">
            <a:xfrm>
              <a:off x="1479361" y="1963320"/>
              <a:ext cx="185468" cy="18546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9167" tIns="29584" rIns="59167" bIns="2958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2" name="Freeform 289">
            <a:extLst>
              <a:ext uri="{FF2B5EF4-FFF2-40B4-BE49-F238E27FC236}">
                <a16:creationId xmlns:a16="http://schemas.microsoft.com/office/drawing/2014/main" id="{9E1490C9-2FEE-C473-0F4E-75CD4151C718}"/>
              </a:ext>
            </a:extLst>
          </p:cNvPr>
          <p:cNvSpPr/>
          <p:nvPr/>
        </p:nvSpPr>
        <p:spPr bwMode="auto">
          <a:xfrm>
            <a:off x="2408548" y="2977354"/>
            <a:ext cx="975570" cy="1213171"/>
          </a:xfrm>
          <a:custGeom>
            <a:avLst/>
            <a:gdLst>
              <a:gd name="connsiteX0" fmla="*/ 0 w 931653"/>
              <a:gd name="connsiteY0" fmla="*/ 0 h 957532"/>
              <a:gd name="connsiteX1" fmla="*/ 0 w 931653"/>
              <a:gd name="connsiteY1" fmla="*/ 957532 h 957532"/>
              <a:gd name="connsiteX2" fmla="*/ 931653 w 931653"/>
              <a:gd name="connsiteY2" fmla="*/ 957532 h 957532"/>
              <a:gd name="connsiteX3" fmla="*/ 931653 w 931653"/>
              <a:gd name="connsiteY3" fmla="*/ 0 h 95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653" h="957532">
                <a:moveTo>
                  <a:pt x="0" y="0"/>
                </a:moveTo>
                <a:lnTo>
                  <a:pt x="0" y="957532"/>
                </a:lnTo>
                <a:lnTo>
                  <a:pt x="931653" y="957532"/>
                </a:lnTo>
                <a:lnTo>
                  <a:pt x="931653" y="0"/>
                </a:lnTo>
              </a:path>
            </a:pathLst>
          </a:cu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59167" tIns="29584" rIns="59167" bIns="2958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DCDED5-E2E7-3152-AD75-1527B08DB8B5}"/>
              </a:ext>
            </a:extLst>
          </p:cNvPr>
          <p:cNvGrpSpPr/>
          <p:nvPr/>
        </p:nvGrpSpPr>
        <p:grpSpPr>
          <a:xfrm>
            <a:off x="3600766" y="3243811"/>
            <a:ext cx="981662" cy="630544"/>
            <a:chOff x="1483864" y="3898001"/>
            <a:chExt cx="595377" cy="38242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7D619BD-DD32-0158-CB9E-B7A84D4F33A1}"/>
                </a:ext>
              </a:extLst>
            </p:cNvPr>
            <p:cNvGrpSpPr/>
            <p:nvPr/>
          </p:nvGrpSpPr>
          <p:grpSpPr>
            <a:xfrm>
              <a:off x="1483864" y="3898001"/>
              <a:ext cx="79632" cy="242542"/>
              <a:chOff x="7500552" y="3583460"/>
              <a:chExt cx="247133" cy="753763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4EDBCAF-D417-7CD2-1915-2E1DC7953A09}"/>
                  </a:ext>
                </a:extLst>
              </p:cNvPr>
              <p:cNvSpPr/>
              <p:nvPr/>
            </p:nvSpPr>
            <p:spPr>
              <a:xfrm>
                <a:off x="7500552" y="4139515"/>
                <a:ext cx="185352" cy="197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EE9144F-FB39-03CD-28D0-5F2123097B18}"/>
                  </a:ext>
                </a:extLst>
              </p:cNvPr>
              <p:cNvSpPr/>
              <p:nvPr/>
            </p:nvSpPr>
            <p:spPr>
              <a:xfrm>
                <a:off x="7624118" y="3941806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EC5B9CD-1822-D122-511A-0B23385B8E8A}"/>
                  </a:ext>
                </a:extLst>
              </p:cNvPr>
              <p:cNvSpPr/>
              <p:nvPr/>
            </p:nvSpPr>
            <p:spPr>
              <a:xfrm>
                <a:off x="7512907" y="3756455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5D9B5B1-2EE9-4F69-D21E-8FBA1F7D595B}"/>
                  </a:ext>
                </a:extLst>
              </p:cNvPr>
              <p:cNvSpPr/>
              <p:nvPr/>
            </p:nvSpPr>
            <p:spPr>
              <a:xfrm>
                <a:off x="7562334" y="3583460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0B0F0EF-6019-D125-61CD-FB1725F49EF5}"/>
                </a:ext>
              </a:extLst>
            </p:cNvPr>
            <p:cNvGrpSpPr/>
            <p:nvPr/>
          </p:nvGrpSpPr>
          <p:grpSpPr>
            <a:xfrm>
              <a:off x="1621692" y="3898001"/>
              <a:ext cx="79632" cy="242542"/>
              <a:chOff x="7500552" y="3583460"/>
              <a:chExt cx="247133" cy="75376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71804699-0A1B-90ED-5099-C5E039D58283}"/>
                  </a:ext>
                </a:extLst>
              </p:cNvPr>
              <p:cNvSpPr/>
              <p:nvPr/>
            </p:nvSpPr>
            <p:spPr>
              <a:xfrm>
                <a:off x="7500552" y="4139515"/>
                <a:ext cx="185352" cy="197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DD320D9-9BA9-4474-0617-F8DB96D98423}"/>
                  </a:ext>
                </a:extLst>
              </p:cNvPr>
              <p:cNvSpPr/>
              <p:nvPr/>
            </p:nvSpPr>
            <p:spPr>
              <a:xfrm>
                <a:off x="7624118" y="3941806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4FB23F3-1291-E753-E45E-17370BD6A6B4}"/>
                  </a:ext>
                </a:extLst>
              </p:cNvPr>
              <p:cNvSpPr/>
              <p:nvPr/>
            </p:nvSpPr>
            <p:spPr>
              <a:xfrm>
                <a:off x="7512907" y="3756455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1A80B61-B6A1-AD91-C0C4-3ABC2F576031}"/>
                  </a:ext>
                </a:extLst>
              </p:cNvPr>
              <p:cNvSpPr/>
              <p:nvPr/>
            </p:nvSpPr>
            <p:spPr>
              <a:xfrm>
                <a:off x="7562334" y="3583460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2652A5C-CEB5-53D7-85D6-C67D89B53E07}"/>
                </a:ext>
              </a:extLst>
            </p:cNvPr>
            <p:cNvGrpSpPr/>
            <p:nvPr/>
          </p:nvGrpSpPr>
          <p:grpSpPr>
            <a:xfrm>
              <a:off x="1732845" y="3898001"/>
              <a:ext cx="79632" cy="242542"/>
              <a:chOff x="7500552" y="3583460"/>
              <a:chExt cx="247133" cy="753763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A946BC8-BEF1-FB37-EE8A-FE94E72205AF}"/>
                  </a:ext>
                </a:extLst>
              </p:cNvPr>
              <p:cNvSpPr/>
              <p:nvPr/>
            </p:nvSpPr>
            <p:spPr>
              <a:xfrm>
                <a:off x="7500552" y="4139515"/>
                <a:ext cx="185352" cy="197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F51FFE6-B5A6-CC70-AEBB-65AFAAD3CDC0}"/>
                  </a:ext>
                </a:extLst>
              </p:cNvPr>
              <p:cNvSpPr/>
              <p:nvPr/>
            </p:nvSpPr>
            <p:spPr>
              <a:xfrm>
                <a:off x="7624118" y="3941806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4E60B13-10D7-2DBB-59FA-8A5A8B53DD94}"/>
                  </a:ext>
                </a:extLst>
              </p:cNvPr>
              <p:cNvSpPr/>
              <p:nvPr/>
            </p:nvSpPr>
            <p:spPr>
              <a:xfrm>
                <a:off x="7512907" y="3756455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E47781F-DC6F-89E9-A1C6-319D16F8EB35}"/>
                  </a:ext>
                </a:extLst>
              </p:cNvPr>
              <p:cNvSpPr/>
              <p:nvPr/>
            </p:nvSpPr>
            <p:spPr>
              <a:xfrm>
                <a:off x="7562334" y="3583460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8BFC0DB-CF07-A89C-5C74-4F686E8A4310}"/>
                </a:ext>
              </a:extLst>
            </p:cNvPr>
            <p:cNvGrpSpPr/>
            <p:nvPr/>
          </p:nvGrpSpPr>
          <p:grpSpPr>
            <a:xfrm>
              <a:off x="1875119" y="3898001"/>
              <a:ext cx="79632" cy="242542"/>
              <a:chOff x="7500552" y="3583460"/>
              <a:chExt cx="247133" cy="75376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93E06B0-BFAB-1CA7-FC56-24D2E2A4DAC3}"/>
                  </a:ext>
                </a:extLst>
              </p:cNvPr>
              <p:cNvSpPr/>
              <p:nvPr/>
            </p:nvSpPr>
            <p:spPr>
              <a:xfrm>
                <a:off x="7500552" y="4139515"/>
                <a:ext cx="185352" cy="197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807A6C6-2D62-D325-CF91-CE009341AEB4}"/>
                  </a:ext>
                </a:extLst>
              </p:cNvPr>
              <p:cNvSpPr/>
              <p:nvPr/>
            </p:nvSpPr>
            <p:spPr>
              <a:xfrm>
                <a:off x="7624118" y="3941806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BE3B40E-9185-04C5-85F2-862ED688EB00}"/>
                  </a:ext>
                </a:extLst>
              </p:cNvPr>
              <p:cNvSpPr/>
              <p:nvPr/>
            </p:nvSpPr>
            <p:spPr>
              <a:xfrm>
                <a:off x="7512907" y="3756455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8E98425-D4BB-3835-56AE-DC99F1EB3E97}"/>
                  </a:ext>
                </a:extLst>
              </p:cNvPr>
              <p:cNvSpPr/>
              <p:nvPr/>
            </p:nvSpPr>
            <p:spPr>
              <a:xfrm>
                <a:off x="7562334" y="3583460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00AF283-5904-663B-056F-74182E9C2EA2}"/>
                </a:ext>
              </a:extLst>
            </p:cNvPr>
            <p:cNvGrpSpPr/>
            <p:nvPr/>
          </p:nvGrpSpPr>
          <p:grpSpPr>
            <a:xfrm>
              <a:off x="1999609" y="3898001"/>
              <a:ext cx="79632" cy="242542"/>
              <a:chOff x="7500552" y="3583460"/>
              <a:chExt cx="247133" cy="75376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C7F4DF8-A083-AC55-4936-72F32795682A}"/>
                  </a:ext>
                </a:extLst>
              </p:cNvPr>
              <p:cNvSpPr/>
              <p:nvPr/>
            </p:nvSpPr>
            <p:spPr>
              <a:xfrm>
                <a:off x="7500552" y="4139515"/>
                <a:ext cx="185352" cy="197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62918A3-D6C7-749A-20BA-E2C65A8E0838}"/>
                  </a:ext>
                </a:extLst>
              </p:cNvPr>
              <p:cNvSpPr/>
              <p:nvPr/>
            </p:nvSpPr>
            <p:spPr>
              <a:xfrm>
                <a:off x="7624118" y="3941806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6622B51-C109-A3FD-2504-5CF9B0E056F3}"/>
                  </a:ext>
                </a:extLst>
              </p:cNvPr>
              <p:cNvSpPr/>
              <p:nvPr/>
            </p:nvSpPr>
            <p:spPr>
              <a:xfrm>
                <a:off x="7512907" y="3756455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BBB736D-5BBC-477D-1831-8071F015EE21}"/>
                  </a:ext>
                </a:extLst>
              </p:cNvPr>
              <p:cNvSpPr/>
              <p:nvPr/>
            </p:nvSpPr>
            <p:spPr>
              <a:xfrm>
                <a:off x="7562334" y="3583460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65E9B5D-B7CA-5D66-8D37-5609A674048F}"/>
                </a:ext>
              </a:extLst>
            </p:cNvPr>
            <p:cNvGrpSpPr/>
            <p:nvPr/>
          </p:nvGrpSpPr>
          <p:grpSpPr>
            <a:xfrm>
              <a:off x="1509269" y="4180724"/>
              <a:ext cx="525971" cy="99704"/>
              <a:chOff x="10277150" y="3638282"/>
              <a:chExt cx="843757" cy="159944"/>
            </a:xfrm>
          </p:grpSpPr>
          <p:sp>
            <p:nvSpPr>
              <p:cNvPr id="20" name="Freeform 188">
                <a:extLst>
                  <a:ext uri="{FF2B5EF4-FFF2-40B4-BE49-F238E27FC236}">
                    <a16:creationId xmlns:a16="http://schemas.microsoft.com/office/drawing/2014/main" id="{964414A6-FDD1-EB40-0A2D-1443A2546EA6}"/>
                  </a:ext>
                </a:extLst>
              </p:cNvPr>
              <p:cNvSpPr/>
              <p:nvPr/>
            </p:nvSpPr>
            <p:spPr>
              <a:xfrm>
                <a:off x="10277150" y="3639852"/>
                <a:ext cx="843757" cy="158374"/>
              </a:xfrm>
              <a:custGeom>
                <a:avLst/>
                <a:gdLst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3" fmla="*/ 1284514 w 1284514"/>
                  <a:gd name="connsiteY3" fmla="*/ 10886 h 25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514" h="250371">
                    <a:moveTo>
                      <a:pt x="0" y="0"/>
                    </a:moveTo>
                    <a:lnTo>
                      <a:pt x="0" y="250371"/>
                    </a:lnTo>
                    <a:lnTo>
                      <a:pt x="1284514" y="250371"/>
                    </a:lnTo>
                    <a:lnTo>
                      <a:pt x="1284514" y="10886"/>
                    </a:lnTo>
                  </a:path>
                </a:pathLst>
              </a:custGeom>
              <a:noFill/>
              <a:ln w="22225">
                <a:solidFill>
                  <a:schemeClr val="tx1"/>
                </a:solidFill>
                <a:headEnd type="triangle" w="sm" len="sm"/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21" name="Freeform 189">
                <a:extLst>
                  <a:ext uri="{FF2B5EF4-FFF2-40B4-BE49-F238E27FC236}">
                    <a16:creationId xmlns:a16="http://schemas.microsoft.com/office/drawing/2014/main" id="{14A3DE90-829E-C487-6B87-0BF9C41DDFA7}"/>
                  </a:ext>
                </a:extLst>
              </p:cNvPr>
              <p:cNvSpPr/>
              <p:nvPr/>
            </p:nvSpPr>
            <p:spPr>
              <a:xfrm>
                <a:off x="10492401" y="3638282"/>
                <a:ext cx="45719" cy="148325"/>
              </a:xfrm>
              <a:custGeom>
                <a:avLst/>
                <a:gdLst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3" fmla="*/ 1284514 w 1284514"/>
                  <a:gd name="connsiteY3" fmla="*/ 10886 h 250371"/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0" fmla="*/ 0 w 0"/>
                  <a:gd name="connsiteY0" fmla="*/ 0 h 250371"/>
                  <a:gd name="connsiteX1" fmla="*/ 0 w 0"/>
                  <a:gd name="connsiteY1" fmla="*/ 250371 h 25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50371">
                    <a:moveTo>
                      <a:pt x="0" y="0"/>
                    </a:moveTo>
                    <a:lnTo>
                      <a:pt x="0" y="250371"/>
                    </a:lnTo>
                  </a:path>
                </a:pathLst>
              </a:custGeom>
              <a:noFill/>
              <a:ln w="22225"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22" name="Freeform 190">
                <a:extLst>
                  <a:ext uri="{FF2B5EF4-FFF2-40B4-BE49-F238E27FC236}">
                    <a16:creationId xmlns:a16="http://schemas.microsoft.com/office/drawing/2014/main" id="{E91BDCAC-1808-ED38-91E2-6B4721786BBE}"/>
                  </a:ext>
                </a:extLst>
              </p:cNvPr>
              <p:cNvSpPr/>
              <p:nvPr/>
            </p:nvSpPr>
            <p:spPr>
              <a:xfrm>
                <a:off x="10711342" y="3638282"/>
                <a:ext cx="45719" cy="148325"/>
              </a:xfrm>
              <a:custGeom>
                <a:avLst/>
                <a:gdLst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3" fmla="*/ 1284514 w 1284514"/>
                  <a:gd name="connsiteY3" fmla="*/ 10886 h 250371"/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0" fmla="*/ 0 w 0"/>
                  <a:gd name="connsiteY0" fmla="*/ 0 h 250371"/>
                  <a:gd name="connsiteX1" fmla="*/ 0 w 0"/>
                  <a:gd name="connsiteY1" fmla="*/ 250371 h 25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50371">
                    <a:moveTo>
                      <a:pt x="0" y="0"/>
                    </a:moveTo>
                    <a:lnTo>
                      <a:pt x="0" y="250371"/>
                    </a:lnTo>
                  </a:path>
                </a:pathLst>
              </a:custGeom>
              <a:noFill/>
              <a:ln w="22225"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23" name="Freeform 191">
                <a:extLst>
                  <a:ext uri="{FF2B5EF4-FFF2-40B4-BE49-F238E27FC236}">
                    <a16:creationId xmlns:a16="http://schemas.microsoft.com/office/drawing/2014/main" id="{DA68C0AA-6E84-0896-18B3-70357ED47254}"/>
                  </a:ext>
                </a:extLst>
              </p:cNvPr>
              <p:cNvSpPr/>
              <p:nvPr/>
            </p:nvSpPr>
            <p:spPr>
              <a:xfrm>
                <a:off x="10917404" y="3638282"/>
                <a:ext cx="45719" cy="148325"/>
              </a:xfrm>
              <a:custGeom>
                <a:avLst/>
                <a:gdLst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3" fmla="*/ 1284514 w 1284514"/>
                  <a:gd name="connsiteY3" fmla="*/ 10886 h 250371"/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0" fmla="*/ 0 w 0"/>
                  <a:gd name="connsiteY0" fmla="*/ 0 h 250371"/>
                  <a:gd name="connsiteX1" fmla="*/ 0 w 0"/>
                  <a:gd name="connsiteY1" fmla="*/ 250371 h 25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50371">
                    <a:moveTo>
                      <a:pt x="0" y="0"/>
                    </a:moveTo>
                    <a:lnTo>
                      <a:pt x="0" y="250371"/>
                    </a:lnTo>
                  </a:path>
                </a:pathLst>
              </a:custGeom>
              <a:noFill/>
              <a:ln w="22225"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192A37D-2DB6-2ED6-DBB9-83C4811525B9}"/>
              </a:ext>
            </a:extLst>
          </p:cNvPr>
          <p:cNvSpPr txBox="1"/>
          <p:nvPr/>
        </p:nvSpPr>
        <p:spPr>
          <a:xfrm>
            <a:off x="3411408" y="3853461"/>
            <a:ext cx="1266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prstClr val="white"/>
                </a:solidFill>
                <a:latin typeface="Franklin Gothic Medium Cond" panose="020B0606030402020204" pitchFamily="34" charset="0"/>
              </a:rPr>
              <a:t>AEROBIC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C6D7DD-4AA8-A888-4E35-A7272F88D53A}"/>
              </a:ext>
            </a:extLst>
          </p:cNvPr>
          <p:cNvSpPr txBox="1"/>
          <p:nvPr/>
        </p:nvSpPr>
        <p:spPr>
          <a:xfrm>
            <a:off x="1392494" y="3832812"/>
            <a:ext cx="531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91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RAS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A17CAA2-1DD5-E81D-A98B-F9D74BE271FB}"/>
              </a:ext>
            </a:extLst>
          </p:cNvPr>
          <p:cNvSpPr/>
          <p:nvPr/>
        </p:nvSpPr>
        <p:spPr>
          <a:xfrm>
            <a:off x="8006248" y="3231666"/>
            <a:ext cx="2076543" cy="3290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91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7" name="Freeform 131">
            <a:extLst>
              <a:ext uri="{FF2B5EF4-FFF2-40B4-BE49-F238E27FC236}">
                <a16:creationId xmlns:a16="http://schemas.microsoft.com/office/drawing/2014/main" id="{0765D46A-40E1-9560-04C7-9B1350D504C6}"/>
              </a:ext>
            </a:extLst>
          </p:cNvPr>
          <p:cNvSpPr/>
          <p:nvPr/>
        </p:nvSpPr>
        <p:spPr>
          <a:xfrm>
            <a:off x="7989508" y="3527031"/>
            <a:ext cx="2094425" cy="601073"/>
          </a:xfrm>
          <a:custGeom>
            <a:avLst/>
            <a:gdLst>
              <a:gd name="connsiteX0" fmla="*/ 819150 w 4076700"/>
              <a:gd name="connsiteY0" fmla="*/ 0 h 1600200"/>
              <a:gd name="connsiteX1" fmla="*/ 0 w 4076700"/>
              <a:gd name="connsiteY1" fmla="*/ 0 h 1600200"/>
              <a:gd name="connsiteX2" fmla="*/ 0 w 4076700"/>
              <a:gd name="connsiteY2" fmla="*/ 1600200 h 1600200"/>
              <a:gd name="connsiteX3" fmla="*/ 4076700 w 4076700"/>
              <a:gd name="connsiteY3" fmla="*/ 1600200 h 1600200"/>
              <a:gd name="connsiteX4" fmla="*/ 4076700 w 4076700"/>
              <a:gd name="connsiteY4" fmla="*/ 1276350 h 1600200"/>
              <a:gd name="connsiteX0" fmla="*/ 0 w 4076700"/>
              <a:gd name="connsiteY0" fmla="*/ 0 h 1600200"/>
              <a:gd name="connsiteX1" fmla="*/ 0 w 4076700"/>
              <a:gd name="connsiteY1" fmla="*/ 1600200 h 1600200"/>
              <a:gd name="connsiteX2" fmla="*/ 4076700 w 4076700"/>
              <a:gd name="connsiteY2" fmla="*/ 1600200 h 1600200"/>
              <a:gd name="connsiteX3" fmla="*/ 4076700 w 4076700"/>
              <a:gd name="connsiteY3" fmla="*/ 1276350 h 1600200"/>
              <a:gd name="connsiteX0" fmla="*/ 0 w 4076700"/>
              <a:gd name="connsiteY0" fmla="*/ 140827 h 1741027"/>
              <a:gd name="connsiteX1" fmla="*/ 0 w 4076700"/>
              <a:gd name="connsiteY1" fmla="*/ 1741027 h 1741027"/>
              <a:gd name="connsiteX2" fmla="*/ 4076700 w 4076700"/>
              <a:gd name="connsiteY2" fmla="*/ 1741027 h 1741027"/>
              <a:gd name="connsiteX3" fmla="*/ 4076700 w 4076700"/>
              <a:gd name="connsiteY3" fmla="*/ 0 h 1741027"/>
              <a:gd name="connsiteX0" fmla="*/ 0 w 4076700"/>
              <a:gd name="connsiteY0" fmla="*/ 51323 h 1651523"/>
              <a:gd name="connsiteX1" fmla="*/ 0 w 4076700"/>
              <a:gd name="connsiteY1" fmla="*/ 1651523 h 1651523"/>
              <a:gd name="connsiteX2" fmla="*/ 4076700 w 4076700"/>
              <a:gd name="connsiteY2" fmla="*/ 1651523 h 1651523"/>
              <a:gd name="connsiteX3" fmla="*/ 4064801 w 4076700"/>
              <a:gd name="connsiteY3" fmla="*/ 0 h 1651523"/>
              <a:gd name="connsiteX0" fmla="*/ 0 w 4076700"/>
              <a:gd name="connsiteY0" fmla="*/ 23331 h 1623531"/>
              <a:gd name="connsiteX1" fmla="*/ 0 w 4076700"/>
              <a:gd name="connsiteY1" fmla="*/ 1623531 h 1623531"/>
              <a:gd name="connsiteX2" fmla="*/ 4076700 w 4076700"/>
              <a:gd name="connsiteY2" fmla="*/ 1623531 h 1623531"/>
              <a:gd name="connsiteX3" fmla="*/ 4064801 w 4076700"/>
              <a:gd name="connsiteY3" fmla="*/ 0 h 1623531"/>
              <a:gd name="connsiteX0" fmla="*/ 0 w 4076700"/>
              <a:gd name="connsiteY0" fmla="*/ 23331 h 1623835"/>
              <a:gd name="connsiteX1" fmla="*/ 0 w 4076700"/>
              <a:gd name="connsiteY1" fmla="*/ 1623531 h 1623835"/>
              <a:gd name="connsiteX2" fmla="*/ 2031708 w 4076700"/>
              <a:gd name="connsiteY2" fmla="*/ 1623835 h 1623835"/>
              <a:gd name="connsiteX3" fmla="*/ 4076700 w 4076700"/>
              <a:gd name="connsiteY3" fmla="*/ 1623531 h 1623835"/>
              <a:gd name="connsiteX4" fmla="*/ 4064801 w 4076700"/>
              <a:gd name="connsiteY4" fmla="*/ 0 h 1623835"/>
              <a:gd name="connsiteX0" fmla="*/ 0 w 4076700"/>
              <a:gd name="connsiteY0" fmla="*/ 23331 h 2335539"/>
              <a:gd name="connsiteX1" fmla="*/ 0 w 4076700"/>
              <a:gd name="connsiteY1" fmla="*/ 1623531 h 2335539"/>
              <a:gd name="connsiteX2" fmla="*/ 1970468 w 4076700"/>
              <a:gd name="connsiteY2" fmla="*/ 2335539 h 2335539"/>
              <a:gd name="connsiteX3" fmla="*/ 4076700 w 4076700"/>
              <a:gd name="connsiteY3" fmla="*/ 1623531 h 2335539"/>
              <a:gd name="connsiteX4" fmla="*/ 4064801 w 4076700"/>
              <a:gd name="connsiteY4" fmla="*/ 0 h 2335539"/>
              <a:gd name="connsiteX0" fmla="*/ 0 w 4076700"/>
              <a:gd name="connsiteY0" fmla="*/ 23331 h 2914568"/>
              <a:gd name="connsiteX1" fmla="*/ 0 w 4076700"/>
              <a:gd name="connsiteY1" fmla="*/ 1623531 h 2914568"/>
              <a:gd name="connsiteX2" fmla="*/ 1950053 w 4076700"/>
              <a:gd name="connsiteY2" fmla="*/ 2914568 h 2914568"/>
              <a:gd name="connsiteX3" fmla="*/ 4076700 w 4076700"/>
              <a:gd name="connsiteY3" fmla="*/ 1623531 h 2914568"/>
              <a:gd name="connsiteX4" fmla="*/ 4064801 w 4076700"/>
              <a:gd name="connsiteY4" fmla="*/ 0 h 291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2914568">
                <a:moveTo>
                  <a:pt x="0" y="23331"/>
                </a:moveTo>
                <a:lnTo>
                  <a:pt x="0" y="1623531"/>
                </a:lnTo>
                <a:lnTo>
                  <a:pt x="1950053" y="2914568"/>
                </a:lnTo>
                <a:lnTo>
                  <a:pt x="4076700" y="1623531"/>
                </a:lnTo>
                <a:cubicBezTo>
                  <a:pt x="4072734" y="1073023"/>
                  <a:pt x="4068767" y="550508"/>
                  <a:pt x="4064801" y="0"/>
                </a:cubicBezTo>
              </a:path>
            </a:pathLst>
          </a:custGeom>
          <a:solidFill>
            <a:srgbClr val="CA945E"/>
          </a:solidFill>
          <a:ln>
            <a:solidFill>
              <a:srgbClr val="CA94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91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8E7815-89BE-814B-6225-D5ADC7975B6D}"/>
              </a:ext>
            </a:extLst>
          </p:cNvPr>
          <p:cNvSpPr txBox="1"/>
          <p:nvPr/>
        </p:nvSpPr>
        <p:spPr>
          <a:xfrm>
            <a:off x="1300451" y="2868608"/>
            <a:ext cx="969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91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PE</a:t>
            </a:r>
          </a:p>
        </p:txBody>
      </p:sp>
      <p:sp>
        <p:nvSpPr>
          <p:cNvPr id="49" name="Freeform 141">
            <a:extLst>
              <a:ext uri="{FF2B5EF4-FFF2-40B4-BE49-F238E27FC236}">
                <a16:creationId xmlns:a16="http://schemas.microsoft.com/office/drawing/2014/main" id="{3FA048B4-8213-8ADB-F88C-5C3F9DED594A}"/>
              </a:ext>
            </a:extLst>
          </p:cNvPr>
          <p:cNvSpPr/>
          <p:nvPr/>
        </p:nvSpPr>
        <p:spPr>
          <a:xfrm>
            <a:off x="7979982" y="3072078"/>
            <a:ext cx="2094425" cy="1090649"/>
          </a:xfrm>
          <a:custGeom>
            <a:avLst/>
            <a:gdLst>
              <a:gd name="connsiteX0" fmla="*/ 819150 w 4076700"/>
              <a:gd name="connsiteY0" fmla="*/ 0 h 1600200"/>
              <a:gd name="connsiteX1" fmla="*/ 0 w 4076700"/>
              <a:gd name="connsiteY1" fmla="*/ 0 h 1600200"/>
              <a:gd name="connsiteX2" fmla="*/ 0 w 4076700"/>
              <a:gd name="connsiteY2" fmla="*/ 1600200 h 1600200"/>
              <a:gd name="connsiteX3" fmla="*/ 4076700 w 4076700"/>
              <a:gd name="connsiteY3" fmla="*/ 1600200 h 1600200"/>
              <a:gd name="connsiteX4" fmla="*/ 4076700 w 4076700"/>
              <a:gd name="connsiteY4" fmla="*/ 1276350 h 1600200"/>
              <a:gd name="connsiteX0" fmla="*/ 0 w 4076700"/>
              <a:gd name="connsiteY0" fmla="*/ 0 h 1600200"/>
              <a:gd name="connsiteX1" fmla="*/ 0 w 4076700"/>
              <a:gd name="connsiteY1" fmla="*/ 1600200 h 1600200"/>
              <a:gd name="connsiteX2" fmla="*/ 4076700 w 4076700"/>
              <a:gd name="connsiteY2" fmla="*/ 1600200 h 1600200"/>
              <a:gd name="connsiteX3" fmla="*/ 4076700 w 4076700"/>
              <a:gd name="connsiteY3" fmla="*/ 1276350 h 1600200"/>
              <a:gd name="connsiteX0" fmla="*/ 0 w 4076700"/>
              <a:gd name="connsiteY0" fmla="*/ 140827 h 1741027"/>
              <a:gd name="connsiteX1" fmla="*/ 0 w 4076700"/>
              <a:gd name="connsiteY1" fmla="*/ 1741027 h 1741027"/>
              <a:gd name="connsiteX2" fmla="*/ 4076700 w 4076700"/>
              <a:gd name="connsiteY2" fmla="*/ 1741027 h 1741027"/>
              <a:gd name="connsiteX3" fmla="*/ 4076700 w 4076700"/>
              <a:gd name="connsiteY3" fmla="*/ 0 h 1741027"/>
              <a:gd name="connsiteX0" fmla="*/ 0 w 4076700"/>
              <a:gd name="connsiteY0" fmla="*/ 51323 h 1651523"/>
              <a:gd name="connsiteX1" fmla="*/ 0 w 4076700"/>
              <a:gd name="connsiteY1" fmla="*/ 1651523 h 1651523"/>
              <a:gd name="connsiteX2" fmla="*/ 4076700 w 4076700"/>
              <a:gd name="connsiteY2" fmla="*/ 1651523 h 1651523"/>
              <a:gd name="connsiteX3" fmla="*/ 4064801 w 4076700"/>
              <a:gd name="connsiteY3" fmla="*/ 0 h 1651523"/>
              <a:gd name="connsiteX0" fmla="*/ 0 w 4076700"/>
              <a:gd name="connsiteY0" fmla="*/ 23331 h 1623531"/>
              <a:gd name="connsiteX1" fmla="*/ 0 w 4076700"/>
              <a:gd name="connsiteY1" fmla="*/ 1623531 h 1623531"/>
              <a:gd name="connsiteX2" fmla="*/ 4076700 w 4076700"/>
              <a:gd name="connsiteY2" fmla="*/ 1623531 h 1623531"/>
              <a:gd name="connsiteX3" fmla="*/ 4064801 w 4076700"/>
              <a:gd name="connsiteY3" fmla="*/ 0 h 1623531"/>
              <a:gd name="connsiteX0" fmla="*/ 0 w 4076700"/>
              <a:gd name="connsiteY0" fmla="*/ 23331 h 1623835"/>
              <a:gd name="connsiteX1" fmla="*/ 0 w 4076700"/>
              <a:gd name="connsiteY1" fmla="*/ 1623531 h 1623835"/>
              <a:gd name="connsiteX2" fmla="*/ 2031708 w 4076700"/>
              <a:gd name="connsiteY2" fmla="*/ 1623835 h 1623835"/>
              <a:gd name="connsiteX3" fmla="*/ 4076700 w 4076700"/>
              <a:gd name="connsiteY3" fmla="*/ 1623531 h 1623835"/>
              <a:gd name="connsiteX4" fmla="*/ 4064801 w 4076700"/>
              <a:gd name="connsiteY4" fmla="*/ 0 h 1623835"/>
              <a:gd name="connsiteX0" fmla="*/ 0 w 4076700"/>
              <a:gd name="connsiteY0" fmla="*/ 23331 h 2335539"/>
              <a:gd name="connsiteX1" fmla="*/ 0 w 4076700"/>
              <a:gd name="connsiteY1" fmla="*/ 1623531 h 2335539"/>
              <a:gd name="connsiteX2" fmla="*/ 1970468 w 4076700"/>
              <a:gd name="connsiteY2" fmla="*/ 2335539 h 2335539"/>
              <a:gd name="connsiteX3" fmla="*/ 4076700 w 4076700"/>
              <a:gd name="connsiteY3" fmla="*/ 1623531 h 2335539"/>
              <a:gd name="connsiteX4" fmla="*/ 4064801 w 4076700"/>
              <a:gd name="connsiteY4" fmla="*/ 0 h 233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2335539">
                <a:moveTo>
                  <a:pt x="0" y="23331"/>
                </a:moveTo>
                <a:lnTo>
                  <a:pt x="0" y="1623531"/>
                </a:lnTo>
                <a:lnTo>
                  <a:pt x="1970468" y="2335539"/>
                </a:lnTo>
                <a:lnTo>
                  <a:pt x="4076700" y="1623531"/>
                </a:lnTo>
                <a:cubicBezTo>
                  <a:pt x="4072734" y="1073023"/>
                  <a:pt x="4068767" y="550508"/>
                  <a:pt x="4064801" y="0"/>
                </a:cubicBez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91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FA1C43A-8197-4EC4-3F3E-87004DEFDEA2}"/>
              </a:ext>
            </a:extLst>
          </p:cNvPr>
          <p:cNvSpPr txBox="1"/>
          <p:nvPr/>
        </p:nvSpPr>
        <p:spPr>
          <a:xfrm>
            <a:off x="10300277" y="3022247"/>
            <a:ext cx="424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91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</a:t>
            </a:r>
          </a:p>
        </p:txBody>
      </p:sp>
      <p:sp>
        <p:nvSpPr>
          <p:cNvPr id="51" name="Freeform 168">
            <a:extLst>
              <a:ext uri="{FF2B5EF4-FFF2-40B4-BE49-F238E27FC236}">
                <a16:creationId xmlns:a16="http://schemas.microsoft.com/office/drawing/2014/main" id="{E6611B1C-90E0-068B-EDBF-9203B5A01FAE}"/>
              </a:ext>
            </a:extLst>
          </p:cNvPr>
          <p:cNvSpPr/>
          <p:nvPr/>
        </p:nvSpPr>
        <p:spPr>
          <a:xfrm rot="5400000" flipH="1" flipV="1">
            <a:off x="7526620" y="2997650"/>
            <a:ext cx="196164" cy="633868"/>
          </a:xfrm>
          <a:custGeom>
            <a:avLst/>
            <a:gdLst>
              <a:gd name="connsiteX0" fmla="*/ 0 w 2470639"/>
              <a:gd name="connsiteY0" fmla="*/ 817684 h 817684"/>
              <a:gd name="connsiteX1" fmla="*/ 0 w 2470639"/>
              <a:gd name="connsiteY1" fmla="*/ 0 h 817684"/>
              <a:gd name="connsiteX2" fmla="*/ 2470639 w 2470639"/>
              <a:gd name="connsiteY2" fmla="*/ 0 h 817684"/>
              <a:gd name="connsiteX0" fmla="*/ 0 w 0"/>
              <a:gd name="connsiteY0" fmla="*/ 817684 h 817684"/>
              <a:gd name="connsiteX1" fmla="*/ 0 w 0"/>
              <a:gd name="connsiteY1" fmla="*/ 0 h 817684"/>
              <a:gd name="connsiteX0" fmla="*/ 0 w 0"/>
              <a:gd name="connsiteY0" fmla="*/ 5587 h 5587"/>
              <a:gd name="connsiteX1" fmla="*/ 0 w 0"/>
              <a:gd name="connsiteY1" fmla="*/ 0 h 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587">
                <a:moveTo>
                  <a:pt x="0" y="5587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996633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91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9F27E4D-4FE2-6E92-7486-4B8004ED4C9F}"/>
              </a:ext>
            </a:extLst>
          </p:cNvPr>
          <p:cNvCxnSpPr>
            <a:cxnSpLocks/>
          </p:cNvCxnSpPr>
          <p:nvPr/>
        </p:nvCxnSpPr>
        <p:spPr bwMode="auto">
          <a:xfrm flipH="1">
            <a:off x="1908775" y="4608387"/>
            <a:ext cx="7095744" cy="0"/>
          </a:xfrm>
          <a:prstGeom prst="line">
            <a:avLst/>
          </a:prstGeom>
          <a:noFill/>
          <a:ln w="5715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192AE92-351D-75E1-CC10-C0E3D607F948}"/>
              </a:ext>
            </a:extLst>
          </p:cNvPr>
          <p:cNvCxnSpPr>
            <a:cxnSpLocks/>
          </p:cNvCxnSpPr>
          <p:nvPr/>
        </p:nvCxnSpPr>
        <p:spPr bwMode="auto">
          <a:xfrm>
            <a:off x="1927151" y="3247338"/>
            <a:ext cx="0" cy="1382489"/>
          </a:xfrm>
          <a:prstGeom prst="line">
            <a:avLst/>
          </a:prstGeom>
          <a:noFill/>
          <a:ln w="57150" cap="flat" cmpd="sng" algn="ctr">
            <a:solidFill>
              <a:srgbClr val="996633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77262D6-6560-A603-82C5-D9E19A6D2CBB}"/>
              </a:ext>
            </a:extLst>
          </p:cNvPr>
          <p:cNvCxnSpPr>
            <a:cxnSpLocks/>
          </p:cNvCxnSpPr>
          <p:nvPr/>
        </p:nvCxnSpPr>
        <p:spPr bwMode="auto">
          <a:xfrm flipH="1">
            <a:off x="1196176" y="3231666"/>
            <a:ext cx="1196164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997A76E-3E06-B2D1-4E2C-12BD060ACD6D}"/>
              </a:ext>
            </a:extLst>
          </p:cNvPr>
          <p:cNvSpPr txBox="1"/>
          <p:nvPr/>
        </p:nvSpPr>
        <p:spPr>
          <a:xfrm>
            <a:off x="4818580" y="3848609"/>
            <a:ext cx="1034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AEROBIC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B1015F0-5A90-910C-B848-9E5E3C8E6442}"/>
              </a:ext>
            </a:extLst>
          </p:cNvPr>
          <p:cNvGrpSpPr/>
          <p:nvPr/>
        </p:nvGrpSpPr>
        <p:grpSpPr>
          <a:xfrm>
            <a:off x="6198617" y="3243811"/>
            <a:ext cx="981662" cy="630544"/>
            <a:chOff x="1483864" y="3898001"/>
            <a:chExt cx="595377" cy="382427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CEBCD08-8B73-BE66-BE5B-03CA785A98EC}"/>
                </a:ext>
              </a:extLst>
            </p:cNvPr>
            <p:cNvGrpSpPr/>
            <p:nvPr/>
          </p:nvGrpSpPr>
          <p:grpSpPr>
            <a:xfrm>
              <a:off x="1483864" y="3898001"/>
              <a:ext cx="79632" cy="242542"/>
              <a:chOff x="7500552" y="3583460"/>
              <a:chExt cx="247133" cy="753763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22EF52BB-EFF7-E663-F963-32BAE0CCF877}"/>
                  </a:ext>
                </a:extLst>
              </p:cNvPr>
              <p:cNvSpPr/>
              <p:nvPr/>
            </p:nvSpPr>
            <p:spPr>
              <a:xfrm>
                <a:off x="7500552" y="4139515"/>
                <a:ext cx="185352" cy="197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7472A19-7B74-AC1F-C26B-FDFAEC2DBC50}"/>
                  </a:ext>
                </a:extLst>
              </p:cNvPr>
              <p:cNvSpPr/>
              <p:nvPr/>
            </p:nvSpPr>
            <p:spPr>
              <a:xfrm>
                <a:off x="7624118" y="3941806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3E135DB3-9F2D-5BE8-164D-DB6FDB909677}"/>
                  </a:ext>
                </a:extLst>
              </p:cNvPr>
              <p:cNvSpPr/>
              <p:nvPr/>
            </p:nvSpPr>
            <p:spPr>
              <a:xfrm>
                <a:off x="7512907" y="3756455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A3EE3E8B-F093-6E7A-6AE0-FA9BC4A39DF3}"/>
                  </a:ext>
                </a:extLst>
              </p:cNvPr>
              <p:cNvSpPr/>
              <p:nvPr/>
            </p:nvSpPr>
            <p:spPr>
              <a:xfrm>
                <a:off x="7562334" y="3583460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3688C93-2703-DD78-98F1-2B339F850E10}"/>
                </a:ext>
              </a:extLst>
            </p:cNvPr>
            <p:cNvGrpSpPr/>
            <p:nvPr/>
          </p:nvGrpSpPr>
          <p:grpSpPr>
            <a:xfrm>
              <a:off x="1621692" y="3898001"/>
              <a:ext cx="79632" cy="242542"/>
              <a:chOff x="7500552" y="3583460"/>
              <a:chExt cx="247133" cy="753763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5EAF683E-99F4-A54D-92C9-8453231FFD55}"/>
                  </a:ext>
                </a:extLst>
              </p:cNvPr>
              <p:cNvSpPr/>
              <p:nvPr/>
            </p:nvSpPr>
            <p:spPr>
              <a:xfrm>
                <a:off x="7500552" y="4139515"/>
                <a:ext cx="185352" cy="197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E0C95A9-9EA7-CEE3-FD81-D3CFC45E7684}"/>
                  </a:ext>
                </a:extLst>
              </p:cNvPr>
              <p:cNvSpPr/>
              <p:nvPr/>
            </p:nvSpPr>
            <p:spPr>
              <a:xfrm>
                <a:off x="7624118" y="3941806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1CC0CE6-2DBB-047B-9DCD-F7F82D686416}"/>
                  </a:ext>
                </a:extLst>
              </p:cNvPr>
              <p:cNvSpPr/>
              <p:nvPr/>
            </p:nvSpPr>
            <p:spPr>
              <a:xfrm>
                <a:off x="7512907" y="3756455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B1C78C61-462B-4B80-AED0-3D8D6542B588}"/>
                  </a:ext>
                </a:extLst>
              </p:cNvPr>
              <p:cNvSpPr/>
              <p:nvPr/>
            </p:nvSpPr>
            <p:spPr>
              <a:xfrm>
                <a:off x="7562334" y="3583460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76DDAE1-C490-B1A9-AB6C-879FB86E0800}"/>
                </a:ext>
              </a:extLst>
            </p:cNvPr>
            <p:cNvGrpSpPr/>
            <p:nvPr/>
          </p:nvGrpSpPr>
          <p:grpSpPr>
            <a:xfrm>
              <a:off x="1732845" y="3898001"/>
              <a:ext cx="79632" cy="242542"/>
              <a:chOff x="7500552" y="3583460"/>
              <a:chExt cx="247133" cy="753763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C8FEF0F-06E6-EC05-8D00-0E37566823D1}"/>
                  </a:ext>
                </a:extLst>
              </p:cNvPr>
              <p:cNvSpPr/>
              <p:nvPr/>
            </p:nvSpPr>
            <p:spPr>
              <a:xfrm>
                <a:off x="7500552" y="4139515"/>
                <a:ext cx="185352" cy="197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9977A032-0294-0676-BEE8-C1C2A8DB3120}"/>
                  </a:ext>
                </a:extLst>
              </p:cNvPr>
              <p:cNvSpPr/>
              <p:nvPr/>
            </p:nvSpPr>
            <p:spPr>
              <a:xfrm>
                <a:off x="7624118" y="3941806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6B9ABB5-72F4-1FA9-8617-FFB66E747CF0}"/>
                  </a:ext>
                </a:extLst>
              </p:cNvPr>
              <p:cNvSpPr/>
              <p:nvPr/>
            </p:nvSpPr>
            <p:spPr>
              <a:xfrm>
                <a:off x="7512907" y="3756455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FF13E8CA-191A-E15A-5892-AA0056C9D9C1}"/>
                  </a:ext>
                </a:extLst>
              </p:cNvPr>
              <p:cNvSpPr/>
              <p:nvPr/>
            </p:nvSpPr>
            <p:spPr>
              <a:xfrm>
                <a:off x="7562334" y="3583460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498CE5F-8318-3750-9CC1-27675628E6E4}"/>
                </a:ext>
              </a:extLst>
            </p:cNvPr>
            <p:cNvGrpSpPr/>
            <p:nvPr/>
          </p:nvGrpSpPr>
          <p:grpSpPr>
            <a:xfrm>
              <a:off x="1875119" y="3898001"/>
              <a:ext cx="79632" cy="242542"/>
              <a:chOff x="7500552" y="3583460"/>
              <a:chExt cx="247133" cy="753763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10DDC1B-9EDB-BE4C-7970-B1A5B15E8070}"/>
                  </a:ext>
                </a:extLst>
              </p:cNvPr>
              <p:cNvSpPr/>
              <p:nvPr/>
            </p:nvSpPr>
            <p:spPr>
              <a:xfrm>
                <a:off x="7500552" y="4139515"/>
                <a:ext cx="185352" cy="197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BE32CFE7-8B86-4E76-08FF-43865D2882AA}"/>
                  </a:ext>
                </a:extLst>
              </p:cNvPr>
              <p:cNvSpPr/>
              <p:nvPr/>
            </p:nvSpPr>
            <p:spPr>
              <a:xfrm>
                <a:off x="7624118" y="3941806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6650A807-EE8E-F8A6-B237-EFCCAF80D05D}"/>
                  </a:ext>
                </a:extLst>
              </p:cNvPr>
              <p:cNvSpPr/>
              <p:nvPr/>
            </p:nvSpPr>
            <p:spPr>
              <a:xfrm>
                <a:off x="7512907" y="3756455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81D3814-F0AA-EC62-53A4-A89086045E71}"/>
                  </a:ext>
                </a:extLst>
              </p:cNvPr>
              <p:cNvSpPr/>
              <p:nvPr/>
            </p:nvSpPr>
            <p:spPr>
              <a:xfrm>
                <a:off x="7562334" y="3583460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6AB29EC-9A67-C790-19BD-F5FAD8437BF1}"/>
                </a:ext>
              </a:extLst>
            </p:cNvPr>
            <p:cNvGrpSpPr/>
            <p:nvPr/>
          </p:nvGrpSpPr>
          <p:grpSpPr>
            <a:xfrm>
              <a:off x="1999609" y="3898001"/>
              <a:ext cx="79632" cy="242542"/>
              <a:chOff x="7500552" y="3583460"/>
              <a:chExt cx="247133" cy="753763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8FACF93C-6417-687B-0EA4-F3CF39BAAB21}"/>
                  </a:ext>
                </a:extLst>
              </p:cNvPr>
              <p:cNvSpPr/>
              <p:nvPr/>
            </p:nvSpPr>
            <p:spPr>
              <a:xfrm>
                <a:off x="7500552" y="4139515"/>
                <a:ext cx="185352" cy="197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ECEB3F9D-9065-D1F2-5E03-5C0FCDA20285}"/>
                  </a:ext>
                </a:extLst>
              </p:cNvPr>
              <p:cNvSpPr/>
              <p:nvPr/>
            </p:nvSpPr>
            <p:spPr>
              <a:xfrm>
                <a:off x="7624118" y="3941806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684DD8A-37E6-F5D0-4846-3330AEAE08E7}"/>
                  </a:ext>
                </a:extLst>
              </p:cNvPr>
              <p:cNvSpPr/>
              <p:nvPr/>
            </p:nvSpPr>
            <p:spPr>
              <a:xfrm>
                <a:off x="7512907" y="3756455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56F9BF5-D012-1B0B-3232-C2FA74DF4829}"/>
                  </a:ext>
                </a:extLst>
              </p:cNvPr>
              <p:cNvSpPr/>
              <p:nvPr/>
            </p:nvSpPr>
            <p:spPr>
              <a:xfrm>
                <a:off x="7562334" y="3583460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6FDDCFA-547D-B3C6-6A29-89949C551A50}"/>
                </a:ext>
              </a:extLst>
            </p:cNvPr>
            <p:cNvGrpSpPr/>
            <p:nvPr/>
          </p:nvGrpSpPr>
          <p:grpSpPr>
            <a:xfrm>
              <a:off x="1509269" y="4180724"/>
              <a:ext cx="525971" cy="99704"/>
              <a:chOff x="10277150" y="3638282"/>
              <a:chExt cx="843757" cy="159944"/>
            </a:xfrm>
          </p:grpSpPr>
          <p:sp>
            <p:nvSpPr>
              <p:cNvPr id="63" name="Freeform 188">
                <a:extLst>
                  <a:ext uri="{FF2B5EF4-FFF2-40B4-BE49-F238E27FC236}">
                    <a16:creationId xmlns:a16="http://schemas.microsoft.com/office/drawing/2014/main" id="{611489E1-B8F4-A629-A142-35CBCA6C0101}"/>
                  </a:ext>
                </a:extLst>
              </p:cNvPr>
              <p:cNvSpPr/>
              <p:nvPr/>
            </p:nvSpPr>
            <p:spPr>
              <a:xfrm>
                <a:off x="10277150" y="3639852"/>
                <a:ext cx="843757" cy="158374"/>
              </a:xfrm>
              <a:custGeom>
                <a:avLst/>
                <a:gdLst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3" fmla="*/ 1284514 w 1284514"/>
                  <a:gd name="connsiteY3" fmla="*/ 10886 h 25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514" h="250371">
                    <a:moveTo>
                      <a:pt x="0" y="0"/>
                    </a:moveTo>
                    <a:lnTo>
                      <a:pt x="0" y="250371"/>
                    </a:lnTo>
                    <a:lnTo>
                      <a:pt x="1284514" y="250371"/>
                    </a:lnTo>
                    <a:lnTo>
                      <a:pt x="1284514" y="10886"/>
                    </a:lnTo>
                  </a:path>
                </a:pathLst>
              </a:custGeom>
              <a:noFill/>
              <a:ln w="22225">
                <a:solidFill>
                  <a:schemeClr val="tx1"/>
                </a:solidFill>
                <a:headEnd type="triangle" w="sm" len="sm"/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64" name="Freeform 189">
                <a:extLst>
                  <a:ext uri="{FF2B5EF4-FFF2-40B4-BE49-F238E27FC236}">
                    <a16:creationId xmlns:a16="http://schemas.microsoft.com/office/drawing/2014/main" id="{DD27BB01-476A-522A-0F90-BCF891BF86B8}"/>
                  </a:ext>
                </a:extLst>
              </p:cNvPr>
              <p:cNvSpPr/>
              <p:nvPr/>
            </p:nvSpPr>
            <p:spPr>
              <a:xfrm>
                <a:off x="10492401" y="3638282"/>
                <a:ext cx="45719" cy="148325"/>
              </a:xfrm>
              <a:custGeom>
                <a:avLst/>
                <a:gdLst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3" fmla="*/ 1284514 w 1284514"/>
                  <a:gd name="connsiteY3" fmla="*/ 10886 h 250371"/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0" fmla="*/ 0 w 0"/>
                  <a:gd name="connsiteY0" fmla="*/ 0 h 250371"/>
                  <a:gd name="connsiteX1" fmla="*/ 0 w 0"/>
                  <a:gd name="connsiteY1" fmla="*/ 250371 h 25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50371">
                    <a:moveTo>
                      <a:pt x="0" y="0"/>
                    </a:moveTo>
                    <a:lnTo>
                      <a:pt x="0" y="250371"/>
                    </a:lnTo>
                  </a:path>
                </a:pathLst>
              </a:custGeom>
              <a:noFill/>
              <a:ln w="22225"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65" name="Freeform 190">
                <a:extLst>
                  <a:ext uri="{FF2B5EF4-FFF2-40B4-BE49-F238E27FC236}">
                    <a16:creationId xmlns:a16="http://schemas.microsoft.com/office/drawing/2014/main" id="{EFD5F37A-0E19-A4B5-A139-4E234F524E93}"/>
                  </a:ext>
                </a:extLst>
              </p:cNvPr>
              <p:cNvSpPr/>
              <p:nvPr/>
            </p:nvSpPr>
            <p:spPr>
              <a:xfrm>
                <a:off x="10711342" y="3638282"/>
                <a:ext cx="45719" cy="148325"/>
              </a:xfrm>
              <a:custGeom>
                <a:avLst/>
                <a:gdLst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3" fmla="*/ 1284514 w 1284514"/>
                  <a:gd name="connsiteY3" fmla="*/ 10886 h 250371"/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0" fmla="*/ 0 w 0"/>
                  <a:gd name="connsiteY0" fmla="*/ 0 h 250371"/>
                  <a:gd name="connsiteX1" fmla="*/ 0 w 0"/>
                  <a:gd name="connsiteY1" fmla="*/ 250371 h 25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50371">
                    <a:moveTo>
                      <a:pt x="0" y="0"/>
                    </a:moveTo>
                    <a:lnTo>
                      <a:pt x="0" y="250371"/>
                    </a:lnTo>
                  </a:path>
                </a:pathLst>
              </a:custGeom>
              <a:noFill/>
              <a:ln w="22225"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66" name="Freeform 191">
                <a:extLst>
                  <a:ext uri="{FF2B5EF4-FFF2-40B4-BE49-F238E27FC236}">
                    <a16:creationId xmlns:a16="http://schemas.microsoft.com/office/drawing/2014/main" id="{3325CE2C-CA16-707E-264D-16FB098E69FC}"/>
                  </a:ext>
                </a:extLst>
              </p:cNvPr>
              <p:cNvSpPr/>
              <p:nvPr/>
            </p:nvSpPr>
            <p:spPr>
              <a:xfrm>
                <a:off x="10917404" y="3638282"/>
                <a:ext cx="45719" cy="148325"/>
              </a:xfrm>
              <a:custGeom>
                <a:avLst/>
                <a:gdLst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3" fmla="*/ 1284514 w 1284514"/>
                  <a:gd name="connsiteY3" fmla="*/ 10886 h 250371"/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0" fmla="*/ 0 w 0"/>
                  <a:gd name="connsiteY0" fmla="*/ 0 h 250371"/>
                  <a:gd name="connsiteX1" fmla="*/ 0 w 0"/>
                  <a:gd name="connsiteY1" fmla="*/ 250371 h 25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50371">
                    <a:moveTo>
                      <a:pt x="0" y="0"/>
                    </a:moveTo>
                    <a:lnTo>
                      <a:pt x="0" y="250371"/>
                    </a:lnTo>
                  </a:path>
                </a:pathLst>
              </a:custGeom>
              <a:noFill/>
              <a:ln w="22225"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</p:grpSp>
      <p:sp>
        <p:nvSpPr>
          <p:cNvPr id="87" name="Freeform 289">
            <a:extLst>
              <a:ext uri="{FF2B5EF4-FFF2-40B4-BE49-F238E27FC236}">
                <a16:creationId xmlns:a16="http://schemas.microsoft.com/office/drawing/2014/main" id="{CAB5979F-281C-8793-BB2C-B8737A7D2334}"/>
              </a:ext>
            </a:extLst>
          </p:cNvPr>
          <p:cNvSpPr/>
          <p:nvPr/>
        </p:nvSpPr>
        <p:spPr bwMode="auto">
          <a:xfrm>
            <a:off x="3379448" y="2979398"/>
            <a:ext cx="3932804" cy="1213171"/>
          </a:xfrm>
          <a:custGeom>
            <a:avLst/>
            <a:gdLst>
              <a:gd name="connsiteX0" fmla="*/ 0 w 931653"/>
              <a:gd name="connsiteY0" fmla="*/ 0 h 957532"/>
              <a:gd name="connsiteX1" fmla="*/ 0 w 931653"/>
              <a:gd name="connsiteY1" fmla="*/ 957532 h 957532"/>
              <a:gd name="connsiteX2" fmla="*/ 931653 w 931653"/>
              <a:gd name="connsiteY2" fmla="*/ 957532 h 957532"/>
              <a:gd name="connsiteX3" fmla="*/ 931653 w 931653"/>
              <a:gd name="connsiteY3" fmla="*/ 0 h 95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653" h="957532">
                <a:moveTo>
                  <a:pt x="0" y="0"/>
                </a:moveTo>
                <a:lnTo>
                  <a:pt x="0" y="957532"/>
                </a:lnTo>
                <a:lnTo>
                  <a:pt x="931653" y="957532"/>
                </a:lnTo>
                <a:lnTo>
                  <a:pt x="931653" y="0"/>
                </a:lnTo>
              </a:path>
            </a:pathLst>
          </a:cu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59167" tIns="29584" rIns="59167" bIns="2958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8" name="Flowchart: Extract 87">
            <a:extLst>
              <a:ext uri="{FF2B5EF4-FFF2-40B4-BE49-F238E27FC236}">
                <a16:creationId xmlns:a16="http://schemas.microsoft.com/office/drawing/2014/main" id="{3437943C-884C-06F1-EB1E-B8DE01757812}"/>
              </a:ext>
            </a:extLst>
          </p:cNvPr>
          <p:cNvSpPr/>
          <p:nvPr/>
        </p:nvSpPr>
        <p:spPr>
          <a:xfrm>
            <a:off x="2551930" y="3712603"/>
            <a:ext cx="710893" cy="145651"/>
          </a:xfrm>
          <a:prstGeom prst="flowChartExtra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9167" tIns="29584" rIns="59167" bIns="2958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22017EE-20DE-4F7B-6437-469E65051252}"/>
              </a:ext>
            </a:extLst>
          </p:cNvPr>
          <p:cNvSpPr txBox="1"/>
          <p:nvPr/>
        </p:nvSpPr>
        <p:spPr>
          <a:xfrm>
            <a:off x="2326862" y="3853461"/>
            <a:ext cx="1121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ANOXIC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2954DDF-2533-265C-DE60-B52E36F5379C}"/>
              </a:ext>
            </a:extLst>
          </p:cNvPr>
          <p:cNvSpPr txBox="1"/>
          <p:nvPr/>
        </p:nvSpPr>
        <p:spPr>
          <a:xfrm>
            <a:off x="9813276" y="4438638"/>
            <a:ext cx="837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91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WAS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E39D286-DC33-DF8A-8574-E253E500F205}"/>
              </a:ext>
            </a:extLst>
          </p:cNvPr>
          <p:cNvGrpSpPr/>
          <p:nvPr/>
        </p:nvGrpSpPr>
        <p:grpSpPr>
          <a:xfrm>
            <a:off x="4864398" y="3243811"/>
            <a:ext cx="981662" cy="630544"/>
            <a:chOff x="1483864" y="3898001"/>
            <a:chExt cx="595377" cy="382427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ED78EBD-5225-972F-4CEE-E4F1EBF6531F}"/>
                </a:ext>
              </a:extLst>
            </p:cNvPr>
            <p:cNvGrpSpPr/>
            <p:nvPr/>
          </p:nvGrpSpPr>
          <p:grpSpPr>
            <a:xfrm>
              <a:off x="1483864" y="3898001"/>
              <a:ext cx="79632" cy="242542"/>
              <a:chOff x="7500552" y="3583460"/>
              <a:chExt cx="247133" cy="753763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22AFE2AC-E93F-DA4D-DD8B-E3115527AFF3}"/>
                  </a:ext>
                </a:extLst>
              </p:cNvPr>
              <p:cNvSpPr/>
              <p:nvPr/>
            </p:nvSpPr>
            <p:spPr>
              <a:xfrm>
                <a:off x="7500552" y="4139515"/>
                <a:ext cx="185352" cy="197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1CF8E6E8-415A-5D3F-3AFA-F99FBF9B5501}"/>
                  </a:ext>
                </a:extLst>
              </p:cNvPr>
              <p:cNvSpPr/>
              <p:nvPr/>
            </p:nvSpPr>
            <p:spPr>
              <a:xfrm>
                <a:off x="7624118" y="3941806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878BA565-E683-E60E-75E1-589A112A8088}"/>
                  </a:ext>
                </a:extLst>
              </p:cNvPr>
              <p:cNvSpPr/>
              <p:nvPr/>
            </p:nvSpPr>
            <p:spPr>
              <a:xfrm>
                <a:off x="7512907" y="3756455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FF7E77E5-C0B9-CDB5-F085-AAF74E3AAF39}"/>
                  </a:ext>
                </a:extLst>
              </p:cNvPr>
              <p:cNvSpPr/>
              <p:nvPr/>
            </p:nvSpPr>
            <p:spPr>
              <a:xfrm>
                <a:off x="7562334" y="3583460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D03E506-5247-F599-522F-FA10C3A7718F}"/>
                </a:ext>
              </a:extLst>
            </p:cNvPr>
            <p:cNvGrpSpPr/>
            <p:nvPr/>
          </p:nvGrpSpPr>
          <p:grpSpPr>
            <a:xfrm>
              <a:off x="1621692" y="3898001"/>
              <a:ext cx="79632" cy="242542"/>
              <a:chOff x="7500552" y="3583460"/>
              <a:chExt cx="247133" cy="753763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B89ED7FA-1E3F-7C04-1622-ADEDFA96E330}"/>
                  </a:ext>
                </a:extLst>
              </p:cNvPr>
              <p:cNvSpPr/>
              <p:nvPr/>
            </p:nvSpPr>
            <p:spPr>
              <a:xfrm>
                <a:off x="7500552" y="4139515"/>
                <a:ext cx="185352" cy="197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98EF115A-5109-C298-CB71-7EBC11ECCFF5}"/>
                  </a:ext>
                </a:extLst>
              </p:cNvPr>
              <p:cNvSpPr/>
              <p:nvPr/>
            </p:nvSpPr>
            <p:spPr>
              <a:xfrm>
                <a:off x="7624118" y="3941806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15F506A2-119A-EFF6-F9C2-0B59E8767F5E}"/>
                  </a:ext>
                </a:extLst>
              </p:cNvPr>
              <p:cNvSpPr/>
              <p:nvPr/>
            </p:nvSpPr>
            <p:spPr>
              <a:xfrm>
                <a:off x="7512907" y="3756455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2D94FC86-96A8-8D76-0928-9FAD50A34407}"/>
                  </a:ext>
                </a:extLst>
              </p:cNvPr>
              <p:cNvSpPr/>
              <p:nvPr/>
            </p:nvSpPr>
            <p:spPr>
              <a:xfrm>
                <a:off x="7562334" y="3583460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5FA565A-670C-F895-1DEB-0D49D35D7505}"/>
                </a:ext>
              </a:extLst>
            </p:cNvPr>
            <p:cNvGrpSpPr/>
            <p:nvPr/>
          </p:nvGrpSpPr>
          <p:grpSpPr>
            <a:xfrm>
              <a:off x="1732845" y="3898001"/>
              <a:ext cx="79632" cy="242542"/>
              <a:chOff x="7500552" y="3583460"/>
              <a:chExt cx="247133" cy="753763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4AEFBDB7-CB5E-2251-1C3D-FF69A18B4520}"/>
                  </a:ext>
                </a:extLst>
              </p:cNvPr>
              <p:cNvSpPr/>
              <p:nvPr/>
            </p:nvSpPr>
            <p:spPr>
              <a:xfrm>
                <a:off x="7500552" y="4139515"/>
                <a:ext cx="185352" cy="197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4CFD06FD-2646-FB23-B2C8-46FA04E7332C}"/>
                  </a:ext>
                </a:extLst>
              </p:cNvPr>
              <p:cNvSpPr/>
              <p:nvPr/>
            </p:nvSpPr>
            <p:spPr>
              <a:xfrm>
                <a:off x="7624118" y="3941806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DF009D75-C800-B2A6-DCFD-2F1BB71B2C8F}"/>
                  </a:ext>
                </a:extLst>
              </p:cNvPr>
              <p:cNvSpPr/>
              <p:nvPr/>
            </p:nvSpPr>
            <p:spPr>
              <a:xfrm>
                <a:off x="7512907" y="3756455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B75B4E89-DB96-1A3A-5B11-73923A83E79A}"/>
                  </a:ext>
                </a:extLst>
              </p:cNvPr>
              <p:cNvSpPr/>
              <p:nvPr/>
            </p:nvSpPr>
            <p:spPr>
              <a:xfrm>
                <a:off x="7562334" y="3583460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5C1956E4-71A0-1073-38AB-31F11DAEEE42}"/>
                </a:ext>
              </a:extLst>
            </p:cNvPr>
            <p:cNvGrpSpPr/>
            <p:nvPr/>
          </p:nvGrpSpPr>
          <p:grpSpPr>
            <a:xfrm>
              <a:off x="1875119" y="3898001"/>
              <a:ext cx="79632" cy="242542"/>
              <a:chOff x="7500552" y="3583460"/>
              <a:chExt cx="247133" cy="753763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994FF377-99D8-F55E-C446-6EED32C553FB}"/>
                  </a:ext>
                </a:extLst>
              </p:cNvPr>
              <p:cNvSpPr/>
              <p:nvPr/>
            </p:nvSpPr>
            <p:spPr>
              <a:xfrm>
                <a:off x="7500552" y="4139515"/>
                <a:ext cx="185352" cy="197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0727EE67-AFFF-346E-8BCD-83A115F12DD1}"/>
                  </a:ext>
                </a:extLst>
              </p:cNvPr>
              <p:cNvSpPr/>
              <p:nvPr/>
            </p:nvSpPr>
            <p:spPr>
              <a:xfrm>
                <a:off x="7624118" y="3941806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C8C69F6E-EFE0-F72B-2207-35E223B3CAEE}"/>
                  </a:ext>
                </a:extLst>
              </p:cNvPr>
              <p:cNvSpPr/>
              <p:nvPr/>
            </p:nvSpPr>
            <p:spPr>
              <a:xfrm>
                <a:off x="7512907" y="3756455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63D17D98-8EAB-3353-39BC-10DC647AC9D7}"/>
                  </a:ext>
                </a:extLst>
              </p:cNvPr>
              <p:cNvSpPr/>
              <p:nvPr/>
            </p:nvSpPr>
            <p:spPr>
              <a:xfrm>
                <a:off x="7562334" y="3583460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7D56EA9-1227-AFFF-09EF-EACF0E8074CC}"/>
                </a:ext>
              </a:extLst>
            </p:cNvPr>
            <p:cNvGrpSpPr/>
            <p:nvPr/>
          </p:nvGrpSpPr>
          <p:grpSpPr>
            <a:xfrm>
              <a:off x="1999609" y="3898001"/>
              <a:ext cx="79632" cy="242542"/>
              <a:chOff x="7500552" y="3583460"/>
              <a:chExt cx="247133" cy="753763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411FBCC9-7B16-84AE-6B38-6FBCFF37FA45}"/>
                  </a:ext>
                </a:extLst>
              </p:cNvPr>
              <p:cNvSpPr/>
              <p:nvPr/>
            </p:nvSpPr>
            <p:spPr>
              <a:xfrm>
                <a:off x="7500552" y="4139515"/>
                <a:ext cx="185352" cy="1977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072A9ED6-123D-F685-2311-61A2DCFAC17A}"/>
                  </a:ext>
                </a:extLst>
              </p:cNvPr>
              <p:cNvSpPr/>
              <p:nvPr/>
            </p:nvSpPr>
            <p:spPr>
              <a:xfrm>
                <a:off x="7624118" y="3941806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59DB59EA-DFAC-14E0-10FF-72FE393A0927}"/>
                  </a:ext>
                </a:extLst>
              </p:cNvPr>
              <p:cNvSpPr/>
              <p:nvPr/>
            </p:nvSpPr>
            <p:spPr>
              <a:xfrm>
                <a:off x="7512907" y="3756455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9801058D-14F5-B4E8-AA62-974EC3DE62C7}"/>
                  </a:ext>
                </a:extLst>
              </p:cNvPr>
              <p:cNvSpPr/>
              <p:nvPr/>
            </p:nvSpPr>
            <p:spPr>
              <a:xfrm>
                <a:off x="7562334" y="3583460"/>
                <a:ext cx="123567" cy="1235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133C7087-CCE9-0C1D-98A4-50EB3146184B}"/>
                </a:ext>
              </a:extLst>
            </p:cNvPr>
            <p:cNvGrpSpPr/>
            <p:nvPr/>
          </p:nvGrpSpPr>
          <p:grpSpPr>
            <a:xfrm>
              <a:off x="1509269" y="4180724"/>
              <a:ext cx="525971" cy="99704"/>
              <a:chOff x="10277150" y="3638282"/>
              <a:chExt cx="843757" cy="159944"/>
            </a:xfrm>
          </p:grpSpPr>
          <p:sp>
            <p:nvSpPr>
              <p:cNvPr id="98" name="Freeform 188">
                <a:extLst>
                  <a:ext uri="{FF2B5EF4-FFF2-40B4-BE49-F238E27FC236}">
                    <a16:creationId xmlns:a16="http://schemas.microsoft.com/office/drawing/2014/main" id="{549A9638-31E6-2A98-961D-C67519E03395}"/>
                  </a:ext>
                </a:extLst>
              </p:cNvPr>
              <p:cNvSpPr/>
              <p:nvPr/>
            </p:nvSpPr>
            <p:spPr>
              <a:xfrm>
                <a:off x="10277150" y="3639852"/>
                <a:ext cx="843757" cy="158374"/>
              </a:xfrm>
              <a:custGeom>
                <a:avLst/>
                <a:gdLst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3" fmla="*/ 1284514 w 1284514"/>
                  <a:gd name="connsiteY3" fmla="*/ 10886 h 25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514" h="250371">
                    <a:moveTo>
                      <a:pt x="0" y="0"/>
                    </a:moveTo>
                    <a:lnTo>
                      <a:pt x="0" y="250371"/>
                    </a:lnTo>
                    <a:lnTo>
                      <a:pt x="1284514" y="250371"/>
                    </a:lnTo>
                    <a:lnTo>
                      <a:pt x="1284514" y="10886"/>
                    </a:lnTo>
                  </a:path>
                </a:pathLst>
              </a:custGeom>
              <a:noFill/>
              <a:ln w="22225">
                <a:solidFill>
                  <a:schemeClr val="tx1"/>
                </a:solidFill>
                <a:headEnd type="triangle" w="sm" len="sm"/>
                <a:tailEnd type="triangl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99" name="Freeform 189">
                <a:extLst>
                  <a:ext uri="{FF2B5EF4-FFF2-40B4-BE49-F238E27FC236}">
                    <a16:creationId xmlns:a16="http://schemas.microsoft.com/office/drawing/2014/main" id="{E5809809-9413-4E55-EFA5-AF873804783E}"/>
                  </a:ext>
                </a:extLst>
              </p:cNvPr>
              <p:cNvSpPr/>
              <p:nvPr/>
            </p:nvSpPr>
            <p:spPr>
              <a:xfrm>
                <a:off x="10492401" y="3638282"/>
                <a:ext cx="45719" cy="148325"/>
              </a:xfrm>
              <a:custGeom>
                <a:avLst/>
                <a:gdLst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3" fmla="*/ 1284514 w 1284514"/>
                  <a:gd name="connsiteY3" fmla="*/ 10886 h 250371"/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0" fmla="*/ 0 w 0"/>
                  <a:gd name="connsiteY0" fmla="*/ 0 h 250371"/>
                  <a:gd name="connsiteX1" fmla="*/ 0 w 0"/>
                  <a:gd name="connsiteY1" fmla="*/ 250371 h 25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50371">
                    <a:moveTo>
                      <a:pt x="0" y="0"/>
                    </a:moveTo>
                    <a:lnTo>
                      <a:pt x="0" y="250371"/>
                    </a:lnTo>
                  </a:path>
                </a:pathLst>
              </a:custGeom>
              <a:noFill/>
              <a:ln w="22225"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00" name="Freeform 190">
                <a:extLst>
                  <a:ext uri="{FF2B5EF4-FFF2-40B4-BE49-F238E27FC236}">
                    <a16:creationId xmlns:a16="http://schemas.microsoft.com/office/drawing/2014/main" id="{94701CFC-8AE9-0DDF-6A58-9904F2D843C2}"/>
                  </a:ext>
                </a:extLst>
              </p:cNvPr>
              <p:cNvSpPr/>
              <p:nvPr/>
            </p:nvSpPr>
            <p:spPr>
              <a:xfrm>
                <a:off x="10711342" y="3638282"/>
                <a:ext cx="45719" cy="148325"/>
              </a:xfrm>
              <a:custGeom>
                <a:avLst/>
                <a:gdLst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3" fmla="*/ 1284514 w 1284514"/>
                  <a:gd name="connsiteY3" fmla="*/ 10886 h 250371"/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0" fmla="*/ 0 w 0"/>
                  <a:gd name="connsiteY0" fmla="*/ 0 h 250371"/>
                  <a:gd name="connsiteX1" fmla="*/ 0 w 0"/>
                  <a:gd name="connsiteY1" fmla="*/ 250371 h 25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50371">
                    <a:moveTo>
                      <a:pt x="0" y="0"/>
                    </a:moveTo>
                    <a:lnTo>
                      <a:pt x="0" y="250371"/>
                    </a:lnTo>
                  </a:path>
                </a:pathLst>
              </a:custGeom>
              <a:noFill/>
              <a:ln w="22225"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01" name="Freeform 191">
                <a:extLst>
                  <a:ext uri="{FF2B5EF4-FFF2-40B4-BE49-F238E27FC236}">
                    <a16:creationId xmlns:a16="http://schemas.microsoft.com/office/drawing/2014/main" id="{90DBBF0B-587B-50D3-AD55-B2E7CE97C68E}"/>
                  </a:ext>
                </a:extLst>
              </p:cNvPr>
              <p:cNvSpPr/>
              <p:nvPr/>
            </p:nvSpPr>
            <p:spPr>
              <a:xfrm>
                <a:off x="10917404" y="3638282"/>
                <a:ext cx="45719" cy="148325"/>
              </a:xfrm>
              <a:custGeom>
                <a:avLst/>
                <a:gdLst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3" fmla="*/ 1284514 w 1284514"/>
                  <a:gd name="connsiteY3" fmla="*/ 10886 h 250371"/>
                  <a:gd name="connsiteX0" fmla="*/ 0 w 1284514"/>
                  <a:gd name="connsiteY0" fmla="*/ 0 h 250371"/>
                  <a:gd name="connsiteX1" fmla="*/ 0 w 1284514"/>
                  <a:gd name="connsiteY1" fmla="*/ 250371 h 250371"/>
                  <a:gd name="connsiteX2" fmla="*/ 1284514 w 1284514"/>
                  <a:gd name="connsiteY2" fmla="*/ 250371 h 250371"/>
                  <a:gd name="connsiteX0" fmla="*/ 0 w 0"/>
                  <a:gd name="connsiteY0" fmla="*/ 0 h 250371"/>
                  <a:gd name="connsiteX1" fmla="*/ 0 w 0"/>
                  <a:gd name="connsiteY1" fmla="*/ 250371 h 25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250371">
                    <a:moveTo>
                      <a:pt x="0" y="0"/>
                    </a:moveTo>
                    <a:lnTo>
                      <a:pt x="0" y="250371"/>
                    </a:lnTo>
                  </a:path>
                </a:pathLst>
              </a:custGeom>
              <a:noFill/>
              <a:ln w="22225"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22" name="Connector: Elbow 121">
            <a:extLst>
              <a:ext uri="{FF2B5EF4-FFF2-40B4-BE49-F238E27FC236}">
                <a16:creationId xmlns:a16="http://schemas.microsoft.com/office/drawing/2014/main" id="{E87FB4D8-17DC-610C-696F-45828E9EE7DD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2561183" y="2343079"/>
            <a:ext cx="2326047" cy="770521"/>
          </a:xfrm>
          <a:prstGeom prst="bentConnector3">
            <a:avLst>
              <a:gd name="adj1" fmla="val 99829"/>
            </a:avLst>
          </a:prstGeom>
          <a:noFill/>
          <a:ln w="57150" cap="flat" cmpd="sng" algn="ctr">
            <a:solidFill>
              <a:srgbClr val="99663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23DF6032-D5E0-44C5-D52B-5F4773C57B4D}"/>
              </a:ext>
            </a:extLst>
          </p:cNvPr>
          <p:cNvSpPr txBox="1"/>
          <p:nvPr/>
        </p:nvSpPr>
        <p:spPr>
          <a:xfrm>
            <a:off x="4064413" y="2338075"/>
            <a:ext cx="1543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91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IMLR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16A4B30F-2C71-04B5-E437-2892FFEEF0CA}"/>
              </a:ext>
            </a:extLst>
          </p:cNvPr>
          <p:cNvCxnSpPr>
            <a:cxnSpLocks/>
          </p:cNvCxnSpPr>
          <p:nvPr/>
        </p:nvCxnSpPr>
        <p:spPr bwMode="auto">
          <a:xfrm flipH="1">
            <a:off x="8941428" y="4608387"/>
            <a:ext cx="809518" cy="0"/>
          </a:xfrm>
          <a:prstGeom prst="line">
            <a:avLst/>
          </a:prstGeom>
          <a:noFill/>
          <a:ln w="57150" cap="flat" cmpd="sng" algn="ctr">
            <a:solidFill>
              <a:srgbClr val="996633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26" name="Freeform 289">
            <a:extLst>
              <a:ext uri="{FF2B5EF4-FFF2-40B4-BE49-F238E27FC236}">
                <a16:creationId xmlns:a16="http://schemas.microsoft.com/office/drawing/2014/main" id="{40975221-79D8-74D8-4BC6-531A23AC4CB9}"/>
              </a:ext>
            </a:extLst>
          </p:cNvPr>
          <p:cNvSpPr/>
          <p:nvPr/>
        </p:nvSpPr>
        <p:spPr bwMode="auto">
          <a:xfrm>
            <a:off x="3384117" y="2978905"/>
            <a:ext cx="1335065" cy="1213171"/>
          </a:xfrm>
          <a:custGeom>
            <a:avLst/>
            <a:gdLst>
              <a:gd name="connsiteX0" fmla="*/ 0 w 931653"/>
              <a:gd name="connsiteY0" fmla="*/ 0 h 957532"/>
              <a:gd name="connsiteX1" fmla="*/ 0 w 931653"/>
              <a:gd name="connsiteY1" fmla="*/ 957532 h 957532"/>
              <a:gd name="connsiteX2" fmla="*/ 931653 w 931653"/>
              <a:gd name="connsiteY2" fmla="*/ 957532 h 957532"/>
              <a:gd name="connsiteX3" fmla="*/ 931653 w 931653"/>
              <a:gd name="connsiteY3" fmla="*/ 0 h 95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653" h="957532">
                <a:moveTo>
                  <a:pt x="0" y="0"/>
                </a:moveTo>
                <a:lnTo>
                  <a:pt x="0" y="957532"/>
                </a:lnTo>
                <a:lnTo>
                  <a:pt x="931653" y="957532"/>
                </a:lnTo>
                <a:lnTo>
                  <a:pt x="931653" y="0"/>
                </a:lnTo>
              </a:path>
            </a:pathLst>
          </a:cu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59167" tIns="29584" rIns="59167" bIns="2958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804DF34-6253-79FA-3CCD-CFC6A39AE457}"/>
              </a:ext>
            </a:extLst>
          </p:cNvPr>
          <p:cNvSpPr txBox="1"/>
          <p:nvPr/>
        </p:nvSpPr>
        <p:spPr>
          <a:xfrm>
            <a:off x="6084148" y="3848609"/>
            <a:ext cx="1266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prstClr val="white"/>
                </a:solidFill>
                <a:latin typeface="Franklin Gothic Medium Cond" panose="020B0606030402020204" pitchFamily="34" charset="0"/>
              </a:rPr>
              <a:t>SWING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783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B553E-93E6-FC9E-A95B-6DD863FFA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4054133"/>
            <a:ext cx="4489175" cy="212282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100">
                <a:solidFill>
                  <a:schemeClr val="accent3"/>
                </a:solidFill>
              </a:rPr>
              <a:t>During Wet Weather Operations:</a:t>
            </a:r>
          </a:p>
          <a:p>
            <a:pPr>
              <a:lnSpc>
                <a:spcPct val="120000"/>
              </a:lnSpc>
            </a:pPr>
            <a:r>
              <a:rPr lang="en-US" sz="2600"/>
              <a:t>Primary clarifiers are converted to CEPT</a:t>
            </a:r>
          </a:p>
          <a:p>
            <a:pPr>
              <a:lnSpc>
                <a:spcPct val="120000"/>
              </a:lnSpc>
            </a:pPr>
            <a:r>
              <a:rPr lang="en-US" sz="2600"/>
              <a:t>Fe/polymer addition is activated</a:t>
            </a:r>
          </a:p>
          <a:p>
            <a:pPr>
              <a:lnSpc>
                <a:spcPct val="120000"/>
              </a:lnSpc>
            </a:pPr>
            <a:r>
              <a:rPr lang="en-US" sz="2600"/>
              <a:t>Portion of PE goes to MBR</a:t>
            </a:r>
          </a:p>
          <a:p>
            <a:pPr>
              <a:lnSpc>
                <a:spcPct val="120000"/>
              </a:lnSpc>
            </a:pPr>
            <a:r>
              <a:rPr lang="en-US" sz="2600"/>
              <a:t>Wet weather flow is bypassed and blended with MBR effluent before disinfection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2CC703-5089-F4B2-3B07-5895E9FA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King County’s Brightwater WWTP Split Treatment</a:t>
            </a: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440E7E87-CF4A-F48C-328C-4AAF3BF55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iagram, timeline&#10;&#10;Description automatically generated">
            <a:extLst>
              <a:ext uri="{FF2B5EF4-FFF2-40B4-BE49-F238E27FC236}">
                <a16:creationId xmlns:a16="http://schemas.microsoft.com/office/drawing/2014/main" id="{F6D13704-ED4A-2778-9842-9E9F1AB7E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774" y="4065703"/>
            <a:ext cx="6913311" cy="2207916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5089E3D4-5EF6-8D1C-C821-83CA14E26516}"/>
              </a:ext>
            </a:extLst>
          </p:cNvPr>
          <p:cNvSpPr txBox="1">
            <a:spLocks/>
          </p:cNvSpPr>
          <p:nvPr/>
        </p:nvSpPr>
        <p:spPr>
          <a:xfrm>
            <a:off x="609600" y="6356350"/>
            <a:ext cx="719175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rgbClr val="909D9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Brown and Caldwell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0462B93-5FA0-2F5A-386C-BC5AB116144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971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909D9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9CEDC-B5D7-4E9A-BA46-5FD30BEA372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4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D804B4-45F6-8495-C5C1-E84D3AA8D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7" r="4841" b="3018"/>
          <a:stretch/>
        </p:blipFill>
        <p:spPr>
          <a:xfrm>
            <a:off x="6541017" y="795131"/>
            <a:ext cx="4922114" cy="317738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C06C26-2ADD-EBE6-01F6-8BF9C54E5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782762"/>
            <a:ext cx="5184913" cy="438943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>
                <a:solidFill>
                  <a:schemeClr val="accent3"/>
                </a:solidFill>
              </a:rPr>
              <a:t>Use of Bio-</a:t>
            </a:r>
            <a:r>
              <a:rPr lang="en-US" sz="2400" err="1">
                <a:solidFill>
                  <a:schemeClr val="accent3"/>
                </a:solidFill>
              </a:rPr>
              <a:t>Actiflo</a:t>
            </a:r>
            <a:r>
              <a:rPr lang="en-US" sz="2400">
                <a:solidFill>
                  <a:schemeClr val="accent3"/>
                </a:solidFill>
              </a:rPr>
              <a:t> for treating wet weather flow was selected for the following reasons: </a:t>
            </a:r>
          </a:p>
          <a:p>
            <a:pPr>
              <a:lnSpc>
                <a:spcPct val="110000"/>
              </a:lnSpc>
            </a:pPr>
            <a:r>
              <a:rPr lang="en-US" sz="1900"/>
              <a:t>Proven technology and performance </a:t>
            </a:r>
          </a:p>
          <a:p>
            <a:pPr>
              <a:lnSpc>
                <a:spcPct val="110000"/>
              </a:lnSpc>
            </a:pPr>
            <a:r>
              <a:rPr lang="en-US" sz="1900"/>
              <a:t>When blended with MBR effluent, produces an effluent that meets current NPDES permit limits</a:t>
            </a:r>
          </a:p>
          <a:p>
            <a:pPr>
              <a:lnSpc>
                <a:spcPct val="110000"/>
              </a:lnSpc>
            </a:pPr>
            <a:r>
              <a:rPr lang="en-US" sz="1900"/>
              <a:t>Ease of operation </a:t>
            </a:r>
          </a:p>
          <a:p>
            <a:pPr>
              <a:lnSpc>
                <a:spcPct val="110000"/>
              </a:lnSpc>
            </a:pPr>
            <a:r>
              <a:rPr lang="en-US" sz="1900"/>
              <a:t>Quick startup </a:t>
            </a:r>
          </a:p>
          <a:p>
            <a:pPr>
              <a:lnSpc>
                <a:spcPct val="110000"/>
              </a:lnSpc>
            </a:pPr>
            <a:r>
              <a:rPr lang="en-US" sz="1900"/>
              <a:t>Small footprint 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B2E43D-8981-3D26-52E8-89CC0E728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777"/>
            <a:ext cx="10972800" cy="837152"/>
          </a:xfrm>
        </p:spPr>
        <p:txBody>
          <a:bodyPr/>
          <a:lstStyle/>
          <a:p>
            <a:r>
              <a:rPr lang="en-US"/>
              <a:t>City of San Mateo, CA</a:t>
            </a:r>
            <a:br>
              <a:rPr lang="en-US"/>
            </a:br>
            <a:r>
              <a:rPr lang="en-US" sz="2400"/>
              <a:t>Nutrient Removal and Wet Weather Flow Management Upgrades</a:t>
            </a:r>
            <a:endParaRPr lang="en-US"/>
          </a:p>
        </p:txBody>
      </p:sp>
      <p:pic>
        <p:nvPicPr>
          <p:cNvPr id="6" name="Picture 8" descr="Diagram&#10;&#10;Description automatically generated">
            <a:extLst>
              <a:ext uri="{FF2B5EF4-FFF2-40B4-BE49-F238E27FC236}">
                <a16:creationId xmlns:a16="http://schemas.microsoft.com/office/drawing/2014/main" id="{E2CAF9E9-88B0-BD75-1B36-94FCD4F2A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696" y="4027176"/>
            <a:ext cx="4853609" cy="2626700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3E0FBEEA-D477-9DC4-9201-63F44BC23940}"/>
              </a:ext>
            </a:extLst>
          </p:cNvPr>
          <p:cNvSpPr txBox="1">
            <a:spLocks/>
          </p:cNvSpPr>
          <p:nvPr/>
        </p:nvSpPr>
        <p:spPr>
          <a:xfrm>
            <a:off x="609600" y="6356350"/>
            <a:ext cx="719175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rgbClr val="909D9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Brown and Caldwell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BDB2F256-EB06-460A-C38C-0BB09BBB833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971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909D9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9CEDC-B5D7-4E9A-BA46-5FD30BEA372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4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155039-DCEE-4780-AFA5-8460F1B956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2437825"/>
            <a:ext cx="10972800" cy="1982349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6C38DA-1C44-415B-9CC3-501355022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0747156-C3FC-44CA-B132-0A1C97CD1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6200" y="-316064"/>
            <a:ext cx="4848094" cy="5163800"/>
          </a:xfrm>
          <a:prstGeom prst="rect">
            <a:avLst/>
          </a:prstGeom>
        </p:spPr>
      </p:pic>
      <p:graphicFrame>
        <p:nvGraphicFramePr>
          <p:cNvPr id="7" name="Table 13">
            <a:extLst>
              <a:ext uri="{FF2B5EF4-FFF2-40B4-BE49-F238E27FC236}">
                <a16:creationId xmlns:a16="http://schemas.microsoft.com/office/drawing/2014/main" id="{C24F55BB-B4BC-21CD-D06A-2D5F709FD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186977"/>
              </p:ext>
            </p:extLst>
          </p:nvPr>
        </p:nvGraphicFramePr>
        <p:xfrm>
          <a:off x="609600" y="3528146"/>
          <a:ext cx="2914389" cy="19064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4389">
                  <a:extLst>
                    <a:ext uri="{9D8B030D-6E8A-4147-A177-3AD203B41FA5}">
                      <a16:colId xmlns:a16="http://schemas.microsoft.com/office/drawing/2014/main" val="246380223"/>
                    </a:ext>
                  </a:extLst>
                </a:gridCol>
              </a:tblGrid>
              <a:tr h="86849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0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FFC2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Jose Jimenez,</a:t>
                      </a:r>
                      <a:r>
                        <a:rPr lang="en-US" sz="30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FFC2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2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PhD, P.E., BCEE</a:t>
                      </a:r>
                    </a:p>
                  </a:txBody>
                  <a:tcPr marR="182880" marT="91440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8063875"/>
                  </a:ext>
                </a:extLst>
              </a:tr>
              <a:tr h="10379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Franklin Gothic Medium Cond"/>
                          <a:ea typeface="+mn-ea"/>
                          <a:cs typeface="+mn-cs"/>
                        </a:rPr>
                        <a:t>Wastewater Innovation Leader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FranklinGothicCond" panose="00000400000000000000" pitchFamily="2" charset="0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jjimenez@brwncald.com</a:t>
                      </a:r>
                      <a:endParaRPr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FranklinGothicCond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R="182880" marB="91440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8566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055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Logo&#10;&#10;Description automatically generated">
            <a:extLst>
              <a:ext uri="{FF2B5EF4-FFF2-40B4-BE49-F238E27FC236}">
                <a16:creationId xmlns:a16="http://schemas.microsoft.com/office/drawing/2014/main" id="{8357655D-434F-4432-8C54-91BA6F1B0B7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55" y="2156457"/>
            <a:ext cx="4602489" cy="2545085"/>
          </a:xfrm>
        </p:spPr>
      </p:pic>
    </p:spTree>
    <p:extLst>
      <p:ext uri="{BB962C8B-B14F-4D97-AF65-F5344CB8AC3E}">
        <p14:creationId xmlns:p14="http://schemas.microsoft.com/office/powerpoint/2010/main" val="4232645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">
            <a:extLst>
              <a:ext uri="{FF2B5EF4-FFF2-40B4-BE49-F238E27FC236}">
                <a16:creationId xmlns:a16="http://schemas.microsoft.com/office/drawing/2014/main" id="{5FECE740-7C74-4039-C4B4-B7C6226DE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1680402"/>
            <a:ext cx="6136105" cy="3657600"/>
          </a:xfrm>
        </p:spPr>
        <p:txBody>
          <a:bodyPr>
            <a:noAutofit/>
          </a:bodyPr>
          <a:lstStyle/>
          <a:p>
            <a:r>
              <a:rPr lang="en-US" dirty="0"/>
              <a:t>Higher water quality generated</a:t>
            </a:r>
          </a:p>
          <a:p>
            <a:r>
              <a:rPr lang="en-US" dirty="0"/>
              <a:t>its smaller footprint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Key disadvantages are the operational complexity and the cost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2800" dirty="0"/>
              <a:t>the capital (or investment) cost, CAPEX and</a:t>
            </a:r>
          </a:p>
          <a:p>
            <a:pPr lvl="1"/>
            <a:r>
              <a:rPr lang="en-US" sz="2800" dirty="0"/>
              <a:t>the operational cost, OPEX.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2A852E-9844-828E-3313-E05562C05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en-US" sz="3200" dirty="0"/>
              <a:t>Choosing MBR over ASP</a:t>
            </a:r>
          </a:p>
        </p:txBody>
      </p:sp>
      <p:pic>
        <p:nvPicPr>
          <p:cNvPr id="1026" name="Picture 2" descr="A metal pipes and tubes on a wall&#10;&#10;Description automatically generated with medium confidence">
            <a:extLst>
              <a:ext uri="{FF2B5EF4-FFF2-40B4-BE49-F238E27FC236}">
                <a16:creationId xmlns:a16="http://schemas.microsoft.com/office/drawing/2014/main" id="{EFB1B752-4D48-16FE-6F19-1A171D1F3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r="3" b="3"/>
          <a:stretch/>
        </p:blipFill>
        <p:spPr bwMode="auto">
          <a:xfrm>
            <a:off x="6776708" y="1300535"/>
            <a:ext cx="5076816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39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40482-70C5-6024-04E3-DE1DFE70A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0777"/>
            <a:ext cx="10972800" cy="523220"/>
          </a:xfrm>
        </p:spPr>
        <p:txBody>
          <a:bodyPr/>
          <a:lstStyle/>
          <a:p>
            <a:r>
              <a:rPr lang="en-US" dirty="0"/>
              <a:t>Membrane Bioreactor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FEDA163-B536-ED6A-A18A-974DB32302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971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909D9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9CEDC-B5D7-4E9A-BA46-5FD30BEA372C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9E1FE6E1-026D-EFE0-DD60-DDF2FF411EB9}"/>
              </a:ext>
            </a:extLst>
          </p:cNvPr>
          <p:cNvGrpSpPr/>
          <p:nvPr/>
        </p:nvGrpSpPr>
        <p:grpSpPr>
          <a:xfrm>
            <a:off x="2270237" y="3871892"/>
            <a:ext cx="2469515" cy="2469515"/>
            <a:chOff x="6362321" y="4022120"/>
            <a:chExt cx="2656102" cy="265610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2B00A5C8-6D07-B102-7DA5-297D83074862}"/>
                </a:ext>
              </a:extLst>
            </p:cNvPr>
            <p:cNvSpPr/>
            <p:nvPr/>
          </p:nvSpPr>
          <p:spPr>
            <a:xfrm>
              <a:off x="6362321" y="4022120"/>
              <a:ext cx="2656102" cy="265610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5" name="Picture 144" descr="A picture containing wardrobe, metal, indoor, wooden&#10;&#10;Description automatically generated">
              <a:extLst>
                <a:ext uri="{FF2B5EF4-FFF2-40B4-BE49-F238E27FC236}">
                  <a16:creationId xmlns:a16="http://schemas.microsoft.com/office/drawing/2014/main" id="{064D1BBC-0E06-AD88-E79A-4361C21AF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580" t="3569" r="-18829" b="3134"/>
            <a:stretch/>
          </p:blipFill>
          <p:spPr>
            <a:xfrm>
              <a:off x="6405664" y="4074666"/>
              <a:ext cx="2577830" cy="2551009"/>
            </a:xfrm>
            <a:prstGeom prst="ellipse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3AC89D7-5AEA-1549-DCAE-FEB4DE9A1D55}"/>
              </a:ext>
            </a:extLst>
          </p:cNvPr>
          <p:cNvGrpSpPr/>
          <p:nvPr/>
        </p:nvGrpSpPr>
        <p:grpSpPr>
          <a:xfrm>
            <a:off x="5214184" y="3951902"/>
            <a:ext cx="2469515" cy="2469515"/>
            <a:chOff x="5915026" y="4171950"/>
            <a:chExt cx="2469515" cy="2469515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D78DBED9-479A-56F1-3D83-4AA39C4881C2}"/>
                </a:ext>
              </a:extLst>
            </p:cNvPr>
            <p:cNvSpPr/>
            <p:nvPr/>
          </p:nvSpPr>
          <p:spPr>
            <a:xfrm>
              <a:off x="5915026" y="4171950"/>
              <a:ext cx="2469515" cy="246951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8" name="Picture 147" descr="A picture containing design&#10;&#10;Description automatically generated with low confidence">
              <a:extLst>
                <a:ext uri="{FF2B5EF4-FFF2-40B4-BE49-F238E27FC236}">
                  <a16:creationId xmlns:a16="http://schemas.microsoft.com/office/drawing/2014/main" id="{0285531D-62F1-26C6-9636-D2A5C7C73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04" t="-6144" r="30554" b="-5743"/>
            <a:stretch/>
          </p:blipFill>
          <p:spPr>
            <a:xfrm>
              <a:off x="5956466" y="4200769"/>
              <a:ext cx="2399323" cy="2403231"/>
            </a:xfrm>
            <a:prstGeom prst="ellipse">
              <a:avLst/>
            </a:prstGeom>
          </p:spPr>
        </p:pic>
      </p:grpSp>
      <p:sp>
        <p:nvSpPr>
          <p:cNvPr id="149" name="Oval 148">
            <a:extLst>
              <a:ext uri="{FF2B5EF4-FFF2-40B4-BE49-F238E27FC236}">
                <a16:creationId xmlns:a16="http://schemas.microsoft.com/office/drawing/2014/main" id="{4251A107-E26F-537D-8A6D-2B765581A0E9}"/>
              </a:ext>
            </a:extLst>
          </p:cNvPr>
          <p:cNvSpPr/>
          <p:nvPr/>
        </p:nvSpPr>
        <p:spPr>
          <a:xfrm>
            <a:off x="8127056" y="3951902"/>
            <a:ext cx="2469515" cy="246951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F868412F-5898-EF87-4C88-B26F3B3463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53" t="3800" r="2930" b="3892"/>
          <a:stretch/>
        </p:blipFill>
        <p:spPr>
          <a:xfrm>
            <a:off x="8311120" y="4130776"/>
            <a:ext cx="2108372" cy="210312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48EF1F6C-2D8E-CAE7-7B90-E603F7F2C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073" y="1042068"/>
            <a:ext cx="9211854" cy="2871465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C0D879D7-E0B6-088F-AF8F-89CC627C082C}"/>
              </a:ext>
            </a:extLst>
          </p:cNvPr>
          <p:cNvSpPr txBox="1"/>
          <p:nvPr/>
        </p:nvSpPr>
        <p:spPr>
          <a:xfrm>
            <a:off x="7991474" y="6435816"/>
            <a:ext cx="3152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Dupont (</a:t>
            </a:r>
            <a:r>
              <a:rPr lang="en-US" dirty="0" err="1"/>
              <a:t>Memcor</a:t>
            </a:r>
            <a:r>
              <a:rPr lang="en-US" dirty="0"/>
              <a:t>) membrane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DDFE210-2D18-778E-7D4B-FE05126BE930}"/>
              </a:ext>
            </a:extLst>
          </p:cNvPr>
          <p:cNvSpPr txBox="1"/>
          <p:nvPr/>
        </p:nvSpPr>
        <p:spPr>
          <a:xfrm>
            <a:off x="2462212" y="6412771"/>
            <a:ext cx="3152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Hollowfiber membrane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8D774B5-26B2-7134-848D-63DE0A0BEF65}"/>
              </a:ext>
            </a:extLst>
          </p:cNvPr>
          <p:cNvSpPr txBox="1"/>
          <p:nvPr/>
        </p:nvSpPr>
        <p:spPr>
          <a:xfrm>
            <a:off x="5250862" y="6433632"/>
            <a:ext cx="3152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Flat-plate membrane</a:t>
            </a:r>
          </a:p>
        </p:txBody>
      </p:sp>
    </p:spTree>
    <p:extLst>
      <p:ext uri="{BB962C8B-B14F-4D97-AF65-F5344CB8AC3E}">
        <p14:creationId xmlns:p14="http://schemas.microsoft.com/office/powerpoint/2010/main" val="58035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33BA99-7811-47B6-8D05-14000A850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MBR Advantages                                  MBR Disadvantages</a:t>
            </a:r>
          </a:p>
        </p:txBody>
      </p:sp>
      <p:pic>
        <p:nvPicPr>
          <p:cNvPr id="6" name="Picture 5" descr="arrow-11.png">
            <a:extLst>
              <a:ext uri="{FF2B5EF4-FFF2-40B4-BE49-F238E27FC236}">
                <a16:creationId xmlns:a16="http://schemas.microsoft.com/office/drawing/2014/main" id="{EC66E60C-8112-4456-AB19-3D6C88E704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30700"/>
          <a:stretch>
            <a:fillRect/>
          </a:stretch>
        </p:blipFill>
        <p:spPr>
          <a:xfrm flipV="1">
            <a:off x="305238" y="1949203"/>
            <a:ext cx="4468465" cy="43848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00F0BA-DE6B-4EF4-AA26-3E0FBD4A0A64}"/>
              </a:ext>
            </a:extLst>
          </p:cNvPr>
          <p:cNvSpPr txBox="1"/>
          <p:nvPr/>
        </p:nvSpPr>
        <p:spPr>
          <a:xfrm>
            <a:off x="686595" y="2166156"/>
            <a:ext cx="2560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Fully automated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Up Arrow 24">
            <a:extLst>
              <a:ext uri="{FF2B5EF4-FFF2-40B4-BE49-F238E27FC236}">
                <a16:creationId xmlns:a16="http://schemas.microsoft.com/office/drawing/2014/main" id="{D20FB787-21EF-4380-B291-372F35592F83}"/>
              </a:ext>
            </a:extLst>
          </p:cNvPr>
          <p:cNvSpPr/>
          <p:nvPr/>
        </p:nvSpPr>
        <p:spPr bwMode="auto">
          <a:xfrm>
            <a:off x="530369" y="2166761"/>
            <a:ext cx="312452" cy="328782"/>
          </a:xfrm>
          <a:prstGeom prst="up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7544AF-39DE-4715-A586-F88D500A2E98}"/>
              </a:ext>
            </a:extLst>
          </p:cNvPr>
          <p:cNvSpPr txBox="1"/>
          <p:nvPr/>
        </p:nvSpPr>
        <p:spPr>
          <a:xfrm>
            <a:off x="1068697" y="1528447"/>
            <a:ext cx="2981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kern="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Compact footprint</a:t>
            </a:r>
          </a:p>
        </p:txBody>
      </p:sp>
      <p:sp>
        <p:nvSpPr>
          <p:cNvPr id="10" name="Up Arrow 30">
            <a:extLst>
              <a:ext uri="{FF2B5EF4-FFF2-40B4-BE49-F238E27FC236}">
                <a16:creationId xmlns:a16="http://schemas.microsoft.com/office/drawing/2014/main" id="{C8209E0D-E554-4219-BC6A-1AA65D7F2294}"/>
              </a:ext>
            </a:extLst>
          </p:cNvPr>
          <p:cNvSpPr/>
          <p:nvPr/>
        </p:nvSpPr>
        <p:spPr bwMode="auto">
          <a:xfrm>
            <a:off x="508885" y="1553839"/>
            <a:ext cx="328782" cy="328782"/>
          </a:xfrm>
          <a:prstGeom prst="up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5FA94B-9AD9-4E2C-8202-BDBAE68CC44B}"/>
              </a:ext>
            </a:extLst>
          </p:cNvPr>
          <p:cNvSpPr txBox="1"/>
          <p:nvPr/>
        </p:nvSpPr>
        <p:spPr>
          <a:xfrm>
            <a:off x="1067922" y="4144127"/>
            <a:ext cx="2710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High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UVT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values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endParaRPr lang="en-US" sz="22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Up Arrow 32">
            <a:extLst>
              <a:ext uri="{FF2B5EF4-FFF2-40B4-BE49-F238E27FC236}">
                <a16:creationId xmlns:a16="http://schemas.microsoft.com/office/drawing/2014/main" id="{35F0EA7C-6CBE-4F45-82B2-4BCF42420091}"/>
              </a:ext>
            </a:extLst>
          </p:cNvPr>
          <p:cNvSpPr/>
          <p:nvPr/>
        </p:nvSpPr>
        <p:spPr bwMode="auto">
          <a:xfrm>
            <a:off x="508885" y="4158662"/>
            <a:ext cx="328782" cy="328782"/>
          </a:xfrm>
          <a:prstGeom prst="up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8694AD-8F6D-4F10-B7EC-4B631CC699EF}"/>
              </a:ext>
            </a:extLst>
          </p:cNvPr>
          <p:cNvSpPr txBox="1"/>
          <p:nvPr/>
        </p:nvSpPr>
        <p:spPr>
          <a:xfrm>
            <a:off x="1067952" y="2824991"/>
            <a:ext cx="3347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Complete solids removal</a:t>
            </a:r>
          </a:p>
        </p:txBody>
      </p:sp>
      <p:sp>
        <p:nvSpPr>
          <p:cNvPr id="14" name="Up Arrow 34">
            <a:extLst>
              <a:ext uri="{FF2B5EF4-FFF2-40B4-BE49-F238E27FC236}">
                <a16:creationId xmlns:a16="http://schemas.microsoft.com/office/drawing/2014/main" id="{91179F16-A3C7-44E1-B2DA-EC6DB9C77AF3}"/>
              </a:ext>
            </a:extLst>
          </p:cNvPr>
          <p:cNvSpPr/>
          <p:nvPr/>
        </p:nvSpPr>
        <p:spPr bwMode="auto">
          <a:xfrm>
            <a:off x="522204" y="2826396"/>
            <a:ext cx="328782" cy="328782"/>
          </a:xfrm>
          <a:prstGeom prst="up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08E1E3-11E7-4110-A0AA-E0A76B9451CA}"/>
              </a:ext>
            </a:extLst>
          </p:cNvPr>
          <p:cNvSpPr txBox="1"/>
          <p:nvPr/>
        </p:nvSpPr>
        <p:spPr>
          <a:xfrm>
            <a:off x="1067952" y="3507276"/>
            <a:ext cx="2981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Nutrient removal</a:t>
            </a:r>
          </a:p>
        </p:txBody>
      </p:sp>
      <p:sp>
        <p:nvSpPr>
          <p:cNvPr id="16" name="Up Arrow 36">
            <a:extLst>
              <a:ext uri="{FF2B5EF4-FFF2-40B4-BE49-F238E27FC236}">
                <a16:creationId xmlns:a16="http://schemas.microsoft.com/office/drawing/2014/main" id="{7227F4BD-D633-41ED-B0A2-E111C67D6448}"/>
              </a:ext>
            </a:extLst>
          </p:cNvPr>
          <p:cNvSpPr/>
          <p:nvPr/>
        </p:nvSpPr>
        <p:spPr bwMode="auto">
          <a:xfrm>
            <a:off x="508885" y="3492529"/>
            <a:ext cx="328782" cy="328782"/>
          </a:xfrm>
          <a:prstGeom prst="up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43D44A-B13F-4A23-9779-EBBAE827C5AC}"/>
              </a:ext>
            </a:extLst>
          </p:cNvPr>
          <p:cNvSpPr txBox="1"/>
          <p:nvPr/>
        </p:nvSpPr>
        <p:spPr>
          <a:xfrm>
            <a:off x="1067922" y="5395280"/>
            <a:ext cx="5206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Microconstituent, pathogens and bacterial removal</a:t>
            </a:r>
          </a:p>
        </p:txBody>
      </p:sp>
      <p:sp>
        <p:nvSpPr>
          <p:cNvPr id="18" name="Up Arrow 38">
            <a:extLst>
              <a:ext uri="{FF2B5EF4-FFF2-40B4-BE49-F238E27FC236}">
                <a16:creationId xmlns:a16="http://schemas.microsoft.com/office/drawing/2014/main" id="{B7BBD370-2EEC-4A6F-A03D-80B9D20997B1}"/>
              </a:ext>
            </a:extLst>
          </p:cNvPr>
          <p:cNvSpPr/>
          <p:nvPr/>
        </p:nvSpPr>
        <p:spPr bwMode="auto">
          <a:xfrm>
            <a:off x="530369" y="5484848"/>
            <a:ext cx="328782" cy="328782"/>
          </a:xfrm>
          <a:prstGeom prst="up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2541EA-DBCA-4A3C-A6C9-3D97C9366E41}"/>
              </a:ext>
            </a:extLst>
          </p:cNvPr>
          <p:cNvSpPr txBox="1"/>
          <p:nvPr/>
        </p:nvSpPr>
        <p:spPr>
          <a:xfrm>
            <a:off x="1069617" y="4801570"/>
            <a:ext cx="25373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Simpler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process</a:t>
            </a:r>
          </a:p>
        </p:txBody>
      </p:sp>
      <p:sp>
        <p:nvSpPr>
          <p:cNvPr id="20" name="Up Arrow 40">
            <a:extLst>
              <a:ext uri="{FF2B5EF4-FFF2-40B4-BE49-F238E27FC236}">
                <a16:creationId xmlns:a16="http://schemas.microsoft.com/office/drawing/2014/main" id="{E2F6C5AC-B520-423D-BD21-38F7549202D8}"/>
              </a:ext>
            </a:extLst>
          </p:cNvPr>
          <p:cNvSpPr/>
          <p:nvPr/>
        </p:nvSpPr>
        <p:spPr bwMode="auto">
          <a:xfrm>
            <a:off x="508885" y="4821755"/>
            <a:ext cx="328782" cy="328782"/>
          </a:xfrm>
          <a:prstGeom prst="up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1" name="Picture 20" descr="arrow-11.png">
            <a:extLst>
              <a:ext uri="{FF2B5EF4-FFF2-40B4-BE49-F238E27FC236}">
                <a16:creationId xmlns:a16="http://schemas.microsoft.com/office/drawing/2014/main" id="{E1E6D4BE-63A2-46F8-ABEE-1F6EF30B66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1580"/>
          <a:stretch>
            <a:fillRect/>
          </a:stretch>
        </p:blipFill>
        <p:spPr>
          <a:xfrm>
            <a:off x="7537169" y="2592773"/>
            <a:ext cx="4071096" cy="40462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2C4AD9-9CBC-4115-9631-F8123EBB1B10}"/>
              </a:ext>
            </a:extLst>
          </p:cNvPr>
          <p:cNvSpPr txBox="1"/>
          <p:nvPr/>
        </p:nvSpPr>
        <p:spPr>
          <a:xfrm>
            <a:off x="8189805" y="1554240"/>
            <a:ext cx="31712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Requires fine screening of influent:</a:t>
            </a:r>
          </a:p>
          <a:p>
            <a:pPr marL="515938" lvl="1" indent="-174625">
              <a:buFont typeface="Arial" pitchFamily="34" charset="0"/>
              <a:buChar char="•"/>
            </a:pPr>
            <a:r>
              <a:rPr lang="en-US" sz="2000" dirty="0"/>
              <a:t>&lt;3.0 mm flat sheet</a:t>
            </a:r>
          </a:p>
          <a:p>
            <a:pPr marL="515938" lvl="1" indent="-174625">
              <a:buFont typeface="Arial" pitchFamily="34" charset="0"/>
              <a:buChar char="•"/>
            </a:pPr>
            <a:r>
              <a:rPr lang="en-US" sz="2000" dirty="0"/>
              <a:t>&lt;2.0 mm hollow fiber</a:t>
            </a:r>
          </a:p>
        </p:txBody>
      </p:sp>
      <p:sp>
        <p:nvSpPr>
          <p:cNvPr id="23" name="Down Arrow 9">
            <a:extLst>
              <a:ext uri="{FF2B5EF4-FFF2-40B4-BE49-F238E27FC236}">
                <a16:creationId xmlns:a16="http://schemas.microsoft.com/office/drawing/2014/main" id="{2F1B31AE-645A-4460-BAAE-5CED10C1D8D8}"/>
              </a:ext>
            </a:extLst>
          </p:cNvPr>
          <p:cNvSpPr/>
          <p:nvPr/>
        </p:nvSpPr>
        <p:spPr bwMode="auto">
          <a:xfrm>
            <a:off x="7805562" y="1586397"/>
            <a:ext cx="328782" cy="328782"/>
          </a:xfrm>
          <a:prstGeom prst="downArrow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44A2B7-BC4B-408B-8F22-148C826A6DB3}"/>
              </a:ext>
            </a:extLst>
          </p:cNvPr>
          <p:cNvSpPr txBox="1"/>
          <p:nvPr/>
        </p:nvSpPr>
        <p:spPr>
          <a:xfrm>
            <a:off x="8249334" y="3100280"/>
            <a:ext cx="2981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High capital cost</a:t>
            </a:r>
          </a:p>
        </p:txBody>
      </p:sp>
      <p:sp>
        <p:nvSpPr>
          <p:cNvPr id="25" name="Down Arrow 11">
            <a:extLst>
              <a:ext uri="{FF2B5EF4-FFF2-40B4-BE49-F238E27FC236}">
                <a16:creationId xmlns:a16="http://schemas.microsoft.com/office/drawing/2014/main" id="{484BA022-20A5-43E1-B722-807380331DB0}"/>
              </a:ext>
            </a:extLst>
          </p:cNvPr>
          <p:cNvSpPr/>
          <p:nvPr/>
        </p:nvSpPr>
        <p:spPr bwMode="auto">
          <a:xfrm>
            <a:off x="7822334" y="3151332"/>
            <a:ext cx="328782" cy="328782"/>
          </a:xfrm>
          <a:prstGeom prst="downArrow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BE979-B576-4701-830F-CF8B6AA3F4C9}"/>
              </a:ext>
            </a:extLst>
          </p:cNvPr>
          <p:cNvSpPr txBox="1"/>
          <p:nvPr/>
        </p:nvSpPr>
        <p:spPr>
          <a:xfrm>
            <a:off x="8249334" y="3815175"/>
            <a:ext cx="3477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High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energy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cost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for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air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scour</a:t>
            </a:r>
          </a:p>
        </p:txBody>
      </p:sp>
      <p:sp>
        <p:nvSpPr>
          <p:cNvPr id="27" name="Down Arrow 14">
            <a:extLst>
              <a:ext uri="{FF2B5EF4-FFF2-40B4-BE49-F238E27FC236}">
                <a16:creationId xmlns:a16="http://schemas.microsoft.com/office/drawing/2014/main" id="{B4290867-8BB8-4869-9D8F-448F839BFF4A}"/>
              </a:ext>
            </a:extLst>
          </p:cNvPr>
          <p:cNvSpPr/>
          <p:nvPr/>
        </p:nvSpPr>
        <p:spPr bwMode="auto">
          <a:xfrm>
            <a:off x="7822334" y="3866227"/>
            <a:ext cx="328782" cy="328782"/>
          </a:xfrm>
          <a:prstGeom prst="downArrow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405328-26DB-43F0-9F71-8EA0BCE45E0E}"/>
              </a:ext>
            </a:extLst>
          </p:cNvPr>
          <p:cNvSpPr txBox="1"/>
          <p:nvPr/>
        </p:nvSpPr>
        <p:spPr>
          <a:xfrm>
            <a:off x="8249334" y="4646448"/>
            <a:ext cx="3577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Membrane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maintenance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and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replacement</a:t>
            </a:r>
          </a:p>
        </p:txBody>
      </p:sp>
      <p:sp>
        <p:nvSpPr>
          <p:cNvPr id="29" name="Down Arrow 18">
            <a:extLst>
              <a:ext uri="{FF2B5EF4-FFF2-40B4-BE49-F238E27FC236}">
                <a16:creationId xmlns:a16="http://schemas.microsoft.com/office/drawing/2014/main" id="{387DC355-4F55-4164-AED6-6ECD79D3DF98}"/>
              </a:ext>
            </a:extLst>
          </p:cNvPr>
          <p:cNvSpPr/>
          <p:nvPr/>
        </p:nvSpPr>
        <p:spPr bwMode="auto">
          <a:xfrm>
            <a:off x="7822334" y="4697500"/>
            <a:ext cx="328782" cy="328782"/>
          </a:xfrm>
          <a:prstGeom prst="downArrow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CCB9F4-7E9B-4A3E-81B9-3A6A45C1D7E9}"/>
              </a:ext>
            </a:extLst>
          </p:cNvPr>
          <p:cNvSpPr txBox="1"/>
          <p:nvPr/>
        </p:nvSpPr>
        <p:spPr>
          <a:xfrm>
            <a:off x="8249333" y="5610724"/>
            <a:ext cx="3543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Dissolved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oxygen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management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and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BNR</a:t>
            </a:r>
          </a:p>
        </p:txBody>
      </p:sp>
      <p:sp>
        <p:nvSpPr>
          <p:cNvPr id="31" name="Down Arrow 20">
            <a:extLst>
              <a:ext uri="{FF2B5EF4-FFF2-40B4-BE49-F238E27FC236}">
                <a16:creationId xmlns:a16="http://schemas.microsoft.com/office/drawing/2014/main" id="{42354821-D904-4DF8-B267-E1F5A2567C65}"/>
              </a:ext>
            </a:extLst>
          </p:cNvPr>
          <p:cNvSpPr/>
          <p:nvPr/>
        </p:nvSpPr>
        <p:spPr bwMode="auto">
          <a:xfrm>
            <a:off x="7822334" y="5661776"/>
            <a:ext cx="328782" cy="328782"/>
          </a:xfrm>
          <a:prstGeom prst="downArrow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3" name="Slide Number Placeholder 10">
            <a:extLst>
              <a:ext uri="{FF2B5EF4-FFF2-40B4-BE49-F238E27FC236}">
                <a16:creationId xmlns:a16="http://schemas.microsoft.com/office/drawing/2014/main" id="{EFEB2E2E-CE86-4C5C-804D-F23C69081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7B7A9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2EE2-0A52-405F-9235-0A5D75AB581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357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5D546-1A59-4197-0BAD-B465F7A10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82CC2A-7464-35B1-4649-3B32561A8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MBR Disadvantages</a:t>
            </a:r>
          </a:p>
        </p:txBody>
      </p:sp>
      <p:pic>
        <p:nvPicPr>
          <p:cNvPr id="21" name="Picture 20" descr="arrow-11.png">
            <a:extLst>
              <a:ext uri="{FF2B5EF4-FFF2-40B4-BE49-F238E27FC236}">
                <a16:creationId xmlns:a16="http://schemas.microsoft.com/office/drawing/2014/main" id="{F9454B93-0D4C-681D-98F8-767220D10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1580"/>
          <a:stretch>
            <a:fillRect/>
          </a:stretch>
        </p:blipFill>
        <p:spPr>
          <a:xfrm>
            <a:off x="7537169" y="2592773"/>
            <a:ext cx="4071096" cy="40462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E53611-A367-B208-8A19-A2EDFA663379}"/>
              </a:ext>
            </a:extLst>
          </p:cNvPr>
          <p:cNvSpPr txBox="1"/>
          <p:nvPr/>
        </p:nvSpPr>
        <p:spPr>
          <a:xfrm>
            <a:off x="8189805" y="1554240"/>
            <a:ext cx="31712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Requires fine screening of influent:</a:t>
            </a:r>
          </a:p>
          <a:p>
            <a:pPr marL="515938" lvl="1" indent="-174625">
              <a:buFont typeface="Arial" pitchFamily="34" charset="0"/>
              <a:buChar char="•"/>
            </a:pPr>
            <a:r>
              <a:rPr lang="en-US" sz="2000" dirty="0"/>
              <a:t>&lt;3.0 mm flat sheet</a:t>
            </a:r>
          </a:p>
          <a:p>
            <a:pPr marL="515938" lvl="1" indent="-174625">
              <a:buFont typeface="Arial" pitchFamily="34" charset="0"/>
              <a:buChar char="•"/>
            </a:pPr>
            <a:r>
              <a:rPr lang="en-US" sz="2000" dirty="0"/>
              <a:t>&lt;2.0 mm hollow fiber</a:t>
            </a:r>
          </a:p>
        </p:txBody>
      </p:sp>
      <p:sp>
        <p:nvSpPr>
          <p:cNvPr id="23" name="Down Arrow 9">
            <a:extLst>
              <a:ext uri="{FF2B5EF4-FFF2-40B4-BE49-F238E27FC236}">
                <a16:creationId xmlns:a16="http://schemas.microsoft.com/office/drawing/2014/main" id="{10BA8C0B-D32D-3B3B-6A03-CDFF34D78FA4}"/>
              </a:ext>
            </a:extLst>
          </p:cNvPr>
          <p:cNvSpPr/>
          <p:nvPr/>
        </p:nvSpPr>
        <p:spPr bwMode="auto">
          <a:xfrm>
            <a:off x="7805562" y="1586397"/>
            <a:ext cx="328782" cy="328782"/>
          </a:xfrm>
          <a:prstGeom prst="downArrow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157F1E-76FF-C697-ADE8-E4E76C27D2AE}"/>
              </a:ext>
            </a:extLst>
          </p:cNvPr>
          <p:cNvSpPr txBox="1"/>
          <p:nvPr/>
        </p:nvSpPr>
        <p:spPr>
          <a:xfrm>
            <a:off x="8249334" y="3100280"/>
            <a:ext cx="29819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High capital cost</a:t>
            </a:r>
          </a:p>
        </p:txBody>
      </p:sp>
      <p:sp>
        <p:nvSpPr>
          <p:cNvPr id="25" name="Down Arrow 11">
            <a:extLst>
              <a:ext uri="{FF2B5EF4-FFF2-40B4-BE49-F238E27FC236}">
                <a16:creationId xmlns:a16="http://schemas.microsoft.com/office/drawing/2014/main" id="{3E9C6B57-6972-D389-845C-E4316C8C8086}"/>
              </a:ext>
            </a:extLst>
          </p:cNvPr>
          <p:cNvSpPr/>
          <p:nvPr/>
        </p:nvSpPr>
        <p:spPr bwMode="auto">
          <a:xfrm>
            <a:off x="7822334" y="3151332"/>
            <a:ext cx="328782" cy="328782"/>
          </a:xfrm>
          <a:prstGeom prst="downArrow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291FBB-2053-0AA5-2159-33032D76CDED}"/>
              </a:ext>
            </a:extLst>
          </p:cNvPr>
          <p:cNvSpPr txBox="1"/>
          <p:nvPr/>
        </p:nvSpPr>
        <p:spPr>
          <a:xfrm>
            <a:off x="8249334" y="3815175"/>
            <a:ext cx="3477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High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energy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cost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for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air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scour</a:t>
            </a:r>
          </a:p>
        </p:txBody>
      </p:sp>
      <p:sp>
        <p:nvSpPr>
          <p:cNvPr id="27" name="Down Arrow 14">
            <a:extLst>
              <a:ext uri="{FF2B5EF4-FFF2-40B4-BE49-F238E27FC236}">
                <a16:creationId xmlns:a16="http://schemas.microsoft.com/office/drawing/2014/main" id="{241BC273-160A-B300-E5C0-E11A37447A4E}"/>
              </a:ext>
            </a:extLst>
          </p:cNvPr>
          <p:cNvSpPr/>
          <p:nvPr/>
        </p:nvSpPr>
        <p:spPr bwMode="auto">
          <a:xfrm>
            <a:off x="7822334" y="3866227"/>
            <a:ext cx="328782" cy="328782"/>
          </a:xfrm>
          <a:prstGeom prst="downArrow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190D0D-874D-3561-7420-06D89FB1898B}"/>
              </a:ext>
            </a:extLst>
          </p:cNvPr>
          <p:cNvSpPr txBox="1"/>
          <p:nvPr/>
        </p:nvSpPr>
        <p:spPr>
          <a:xfrm>
            <a:off x="8249334" y="4646448"/>
            <a:ext cx="3577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Membrane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maintenance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and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replacement</a:t>
            </a:r>
          </a:p>
        </p:txBody>
      </p:sp>
      <p:sp>
        <p:nvSpPr>
          <p:cNvPr id="29" name="Down Arrow 18">
            <a:extLst>
              <a:ext uri="{FF2B5EF4-FFF2-40B4-BE49-F238E27FC236}">
                <a16:creationId xmlns:a16="http://schemas.microsoft.com/office/drawing/2014/main" id="{719FE046-98C7-5194-D1DB-FC624094ABD2}"/>
              </a:ext>
            </a:extLst>
          </p:cNvPr>
          <p:cNvSpPr/>
          <p:nvPr/>
        </p:nvSpPr>
        <p:spPr bwMode="auto">
          <a:xfrm>
            <a:off x="7822334" y="4697500"/>
            <a:ext cx="328782" cy="328782"/>
          </a:xfrm>
          <a:prstGeom prst="downArrow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96B9AA-D244-968F-4ADF-E68588C758F9}"/>
              </a:ext>
            </a:extLst>
          </p:cNvPr>
          <p:cNvSpPr txBox="1"/>
          <p:nvPr/>
        </p:nvSpPr>
        <p:spPr>
          <a:xfrm>
            <a:off x="8249333" y="5610724"/>
            <a:ext cx="3543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Dissolved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oxygen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management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and</a:t>
            </a:r>
            <a:r>
              <a:rPr lang="en-US" sz="2200" kern="0" dirty="0">
                <a:solidFill>
                  <a:sysClr val="windowText" lastClr="000000"/>
                </a:solidFill>
                <a:latin typeface="Franklin Gothic Demi"/>
              </a:rPr>
              <a:t> </a:t>
            </a:r>
            <a:r>
              <a:rPr lang="en-US" sz="2200" kern="0" dirty="0">
                <a:solidFill>
                  <a:sysClr val="windowText" lastClr="000000"/>
                </a:solidFill>
                <a:latin typeface="+mj-lt"/>
              </a:rPr>
              <a:t>BNR</a:t>
            </a:r>
          </a:p>
        </p:txBody>
      </p:sp>
      <p:sp>
        <p:nvSpPr>
          <p:cNvPr id="31" name="Down Arrow 20">
            <a:extLst>
              <a:ext uri="{FF2B5EF4-FFF2-40B4-BE49-F238E27FC236}">
                <a16:creationId xmlns:a16="http://schemas.microsoft.com/office/drawing/2014/main" id="{B84DFCD6-779A-593E-7DFA-6CB3396F73C1}"/>
              </a:ext>
            </a:extLst>
          </p:cNvPr>
          <p:cNvSpPr/>
          <p:nvPr/>
        </p:nvSpPr>
        <p:spPr bwMode="auto">
          <a:xfrm>
            <a:off x="7822334" y="5661776"/>
            <a:ext cx="328782" cy="328782"/>
          </a:xfrm>
          <a:prstGeom prst="downArrow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3" name="Slide Number Placeholder 10">
            <a:extLst>
              <a:ext uri="{FF2B5EF4-FFF2-40B4-BE49-F238E27FC236}">
                <a16:creationId xmlns:a16="http://schemas.microsoft.com/office/drawing/2014/main" id="{D1AD2E56-BA08-C6A8-9E4F-5955FC2BB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7B7A9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2EE2-0A52-405F-9235-0A5D75AB581D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2" name="Picture Placeholder 13">
            <a:extLst>
              <a:ext uri="{FF2B5EF4-FFF2-40B4-BE49-F238E27FC236}">
                <a16:creationId xmlns:a16="http://schemas.microsoft.com/office/drawing/2014/main" id="{BCF26756-E581-4998-03F1-00F1DF3367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3825951"/>
              </p:ext>
            </p:extLst>
          </p:nvPr>
        </p:nvGraphicFramePr>
        <p:xfrm>
          <a:off x="674920" y="1143000"/>
          <a:ext cx="44196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Picture Placeholder 14">
            <a:extLst>
              <a:ext uri="{FF2B5EF4-FFF2-40B4-BE49-F238E27FC236}">
                <a16:creationId xmlns:a16="http://schemas.microsoft.com/office/drawing/2014/main" id="{2892A66B-0D33-F271-0649-3858371059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6132368"/>
              </p:ext>
            </p:extLst>
          </p:nvPr>
        </p:nvGraphicFramePr>
        <p:xfrm>
          <a:off x="674920" y="3962400"/>
          <a:ext cx="44196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4365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C135BD-738F-E2D2-C5C3-9F3E7F54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Requirements in MBR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BFF63-3018-830F-B9CD-1A184C189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01" y="1354657"/>
            <a:ext cx="6452836" cy="484632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BAB58E8-2681-E791-A56E-7F7BA2178A87}"/>
              </a:ext>
            </a:extLst>
          </p:cNvPr>
          <p:cNvSpPr txBox="1">
            <a:spLocks/>
          </p:cNvSpPr>
          <p:nvPr/>
        </p:nvSpPr>
        <p:spPr>
          <a:xfrm>
            <a:off x="2442411" y="6127750"/>
            <a:ext cx="2566737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050" kern="1200">
                <a:solidFill>
                  <a:srgbClr val="909D9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09D93"/>
              </a:buClr>
              <a:buFont typeface="Franklin Gothic Book" panose="020B05030201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sz="1400" dirty="0"/>
              <a:t>Pellegrin and Kinnear (2012)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28AFB-B161-E3B1-94FA-3BA2ED6CE6DB}"/>
              </a:ext>
            </a:extLst>
          </p:cNvPr>
          <p:cNvSpPr txBox="1"/>
          <p:nvPr/>
        </p:nvSpPr>
        <p:spPr>
          <a:xfrm>
            <a:off x="1435763" y="1760163"/>
            <a:ext cx="5053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CAS – 1,500 – 3,000 kWh/MG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DE6CDE-369F-2485-8ADA-98FDF6100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537" y="1636663"/>
            <a:ext cx="503715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52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BA7917-9906-4ACB-AA76-313CA5D96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of MBRs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3AAB61-D27D-4B3A-89C6-F7F1C86F1C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0356" y="6553200"/>
            <a:ext cx="8052594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50" kern="1200">
                <a:solidFill>
                  <a:srgbClr val="B7B7A9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Brown and Caldwell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298339-349A-4E87-BE0D-72A129A4F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8200" y="6536634"/>
            <a:ext cx="351064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600" kern="1200">
                <a:solidFill>
                  <a:srgbClr val="B7B7A9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2EE2-0A52-405F-9235-0A5D75AB581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B05C00-23B8-465D-A793-5EC07171C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62" y="2146582"/>
            <a:ext cx="3497884" cy="14676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9E2BA6-D2B4-434B-9D3C-F49BA247FC7F}"/>
              </a:ext>
            </a:extLst>
          </p:cNvPr>
          <p:cNvSpPr txBox="1"/>
          <p:nvPr/>
        </p:nvSpPr>
        <p:spPr>
          <a:xfrm>
            <a:off x="556417" y="1313486"/>
            <a:ext cx="5365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accent1"/>
                </a:solidFill>
              </a:rPr>
              <a:t>Reduced footprint</a:t>
            </a:r>
          </a:p>
          <a:p>
            <a:r>
              <a:rPr lang="en-US" dirty="0"/>
              <a:t>As low as 40% of conventional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E9720B-B652-434A-ABBE-C15C5E040766}"/>
              </a:ext>
            </a:extLst>
          </p:cNvPr>
          <p:cNvSpPr txBox="1"/>
          <p:nvPr/>
        </p:nvSpPr>
        <p:spPr>
          <a:xfrm>
            <a:off x="6425871" y="1298423"/>
            <a:ext cx="381591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accent1"/>
                </a:solidFill>
              </a:rPr>
              <a:t>High quality effluent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turbidity, BOD, TSS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Pathogen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trace organics removal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943808-79AD-4536-B357-DB919E67B017}"/>
              </a:ext>
            </a:extLst>
          </p:cNvPr>
          <p:cNvSpPr txBox="1"/>
          <p:nvPr/>
        </p:nvSpPr>
        <p:spPr>
          <a:xfrm>
            <a:off x="680262" y="4237996"/>
            <a:ext cx="38159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accent1"/>
                </a:solidFill>
              </a:rPr>
              <a:t>Ease of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Fewer unit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Eliminates sludge settleability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Highly automated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4063AE-B9C2-4818-B489-4C205EF754DD}"/>
              </a:ext>
            </a:extLst>
          </p:cNvPr>
          <p:cNvSpPr txBox="1"/>
          <p:nvPr/>
        </p:nvSpPr>
        <p:spPr>
          <a:xfrm>
            <a:off x="6425870" y="5020968"/>
            <a:ext cx="3815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accent1"/>
                </a:solidFill>
              </a:rPr>
              <a:t>Constructability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Modular expansion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Excellent for retrofits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853A44B9-934C-454E-AC8C-7F2916C8A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246141"/>
              </p:ext>
            </p:extLst>
          </p:nvPr>
        </p:nvGraphicFramePr>
        <p:xfrm>
          <a:off x="6045566" y="2795983"/>
          <a:ext cx="4677254" cy="18288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40616">
                  <a:extLst>
                    <a:ext uri="{9D8B030D-6E8A-4147-A177-3AD203B41FA5}">
                      <a16:colId xmlns:a16="http://schemas.microsoft.com/office/drawing/2014/main" val="1436284412"/>
                    </a:ext>
                  </a:extLst>
                </a:gridCol>
                <a:gridCol w="1720995">
                  <a:extLst>
                    <a:ext uri="{9D8B030D-6E8A-4147-A177-3AD203B41FA5}">
                      <a16:colId xmlns:a16="http://schemas.microsoft.com/office/drawing/2014/main" val="3496595640"/>
                    </a:ext>
                  </a:extLst>
                </a:gridCol>
                <a:gridCol w="1815643">
                  <a:extLst>
                    <a:ext uri="{9D8B030D-6E8A-4147-A177-3AD203B41FA5}">
                      <a16:colId xmlns:a16="http://schemas.microsoft.com/office/drawing/2014/main" val="4129428488"/>
                    </a:ext>
                  </a:extLst>
                </a:gridCol>
              </a:tblGrid>
              <a:tr h="243634">
                <a:tc gridSpan="3">
                  <a:txBody>
                    <a:bodyPr/>
                    <a:lstStyle/>
                    <a:p>
                      <a:pPr algn="ctr"/>
                      <a:r>
                        <a:rPr lang="en-US" b="0"/>
                        <a:t>Tier 1 Pathogen Reduction Credits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585750"/>
                  </a:ext>
                </a:extLst>
              </a:tr>
              <a:tr h="24363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err="1"/>
                        <a:t>WaterVal</a:t>
                      </a:r>
                      <a:r>
                        <a:rPr lang="en-US" b="0"/>
                        <a:t> (</a:t>
                      </a:r>
                      <a:r>
                        <a:rPr lang="en-US" b="0" err="1"/>
                        <a:t>Aus</a:t>
                      </a:r>
                      <a:r>
                        <a:rPr lang="en-US" b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/>
                        <a:t>WRF 4997 (US)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360081"/>
                  </a:ext>
                </a:extLst>
              </a:tr>
              <a:tr h="243634">
                <a:tc>
                  <a:txBody>
                    <a:bodyPr/>
                    <a:lstStyle/>
                    <a:p>
                      <a:r>
                        <a:rPr lang="en-US" b="0"/>
                        <a:t>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344126"/>
                  </a:ext>
                </a:extLst>
              </a:tr>
              <a:tr h="304022">
                <a:tc>
                  <a:txBody>
                    <a:bodyPr/>
                    <a:lstStyle/>
                    <a:p>
                      <a:r>
                        <a:rPr lang="en-US"/>
                        <a:t>Bacteria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214063"/>
                  </a:ext>
                </a:extLst>
              </a:tr>
              <a:tr h="304022">
                <a:tc>
                  <a:txBody>
                    <a:bodyPr/>
                    <a:lstStyle/>
                    <a:p>
                      <a:r>
                        <a:rPr lang="en-US" dirty="0"/>
                        <a:t>Protozoa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925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5021668"/>
      </p:ext>
    </p:extLst>
  </p:cSld>
  <p:clrMapOvr>
    <a:masterClrMapping/>
  </p:clrMapOvr>
</p:sld>
</file>

<file path=ppt/theme/theme1.xml><?xml version="1.0" encoding="utf-8"?>
<a:theme xmlns:a="http://schemas.openxmlformats.org/drawingml/2006/main" name="BC Layouts">
  <a:themeElements>
    <a:clrScheme name="2021 BC-Brand">
      <a:dk1>
        <a:srgbClr val="000000"/>
      </a:dk1>
      <a:lt1>
        <a:srgbClr val="FFFFFF"/>
      </a:lt1>
      <a:dk2>
        <a:srgbClr val="332A86"/>
      </a:dk2>
      <a:lt2>
        <a:srgbClr val="C0CAC7"/>
      </a:lt2>
      <a:accent1>
        <a:srgbClr val="009ED1"/>
      </a:accent1>
      <a:accent2>
        <a:srgbClr val="43525A"/>
      </a:accent2>
      <a:accent3>
        <a:srgbClr val="27BDBE"/>
      </a:accent3>
      <a:accent4>
        <a:srgbClr val="909D93"/>
      </a:accent4>
      <a:accent5>
        <a:srgbClr val="76B043"/>
      </a:accent5>
      <a:accent6>
        <a:srgbClr val="F58220"/>
      </a:accent6>
      <a:hlink>
        <a:srgbClr val="6DCFF6"/>
      </a:hlink>
      <a:folHlink>
        <a:srgbClr val="2E83B7"/>
      </a:folHlink>
    </a:clrScheme>
    <a:fontScheme name="2021-BC-Brand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_Presentation Start.potx" id="{4E582BB9-7EA4-4D71-BB4C-EBCC83F2697D}" vid="{8C095BA1-D137-4A5F-8B8C-EDD337D073DF}"/>
    </a:ext>
  </a:extLst>
</a:theme>
</file>

<file path=ppt/theme/theme2.xml><?xml version="1.0" encoding="utf-8"?>
<a:theme xmlns:a="http://schemas.openxmlformats.org/drawingml/2006/main" name="BC Covers and Dividers">
  <a:themeElements>
    <a:clrScheme name="2021 BC-Brand">
      <a:dk1>
        <a:srgbClr val="000000"/>
      </a:dk1>
      <a:lt1>
        <a:srgbClr val="FFFFFF"/>
      </a:lt1>
      <a:dk2>
        <a:srgbClr val="332A86"/>
      </a:dk2>
      <a:lt2>
        <a:srgbClr val="C0CAC7"/>
      </a:lt2>
      <a:accent1>
        <a:srgbClr val="009ED1"/>
      </a:accent1>
      <a:accent2>
        <a:srgbClr val="43525A"/>
      </a:accent2>
      <a:accent3>
        <a:srgbClr val="27BDBE"/>
      </a:accent3>
      <a:accent4>
        <a:srgbClr val="909D93"/>
      </a:accent4>
      <a:accent5>
        <a:srgbClr val="76B043"/>
      </a:accent5>
      <a:accent6>
        <a:srgbClr val="F58220"/>
      </a:accent6>
      <a:hlink>
        <a:srgbClr val="6DCFF6"/>
      </a:hlink>
      <a:folHlink>
        <a:srgbClr val="2E83B7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_Presentation Start.potx" id="{4E582BB9-7EA4-4D71-BB4C-EBCC83F2697D}" vid="{B59CADB4-3F9F-48E1-A875-C995AD5603AA}"/>
    </a:ext>
  </a:extLst>
</a:theme>
</file>

<file path=ppt/theme/theme3.xml><?xml version="1.0" encoding="utf-8"?>
<a:theme xmlns:a="http://schemas.openxmlformats.org/drawingml/2006/main" name="#7_Dark Gray">
  <a:themeElements>
    <a:clrScheme name="BC PPT TEMPLATE">
      <a:dk1>
        <a:sysClr val="windowText" lastClr="000000"/>
      </a:dk1>
      <a:lt1>
        <a:sysClr val="window" lastClr="FFFFFF"/>
      </a:lt1>
      <a:dk2>
        <a:srgbClr val="262626"/>
      </a:dk2>
      <a:lt2>
        <a:srgbClr val="FFFFFF"/>
      </a:lt2>
      <a:accent1>
        <a:srgbClr val="009ED1"/>
      </a:accent1>
      <a:accent2>
        <a:srgbClr val="76B043"/>
      </a:accent2>
      <a:accent3>
        <a:srgbClr val="C0CAC7"/>
      </a:accent3>
      <a:accent4>
        <a:srgbClr val="F58220"/>
      </a:accent4>
      <a:accent5>
        <a:srgbClr val="909D93"/>
      </a:accent5>
      <a:accent6>
        <a:srgbClr val="332A86"/>
      </a:accent6>
      <a:hlink>
        <a:srgbClr val="009ED1"/>
      </a:hlink>
      <a:folHlink>
        <a:srgbClr val="009ED1"/>
      </a:folHlink>
    </a:clrScheme>
    <a:fontScheme name="BC PPT TEMPLATE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2021 BC-Brand">
      <a:dk1>
        <a:srgbClr val="000000"/>
      </a:dk1>
      <a:lt1>
        <a:srgbClr val="FFFFFF"/>
      </a:lt1>
      <a:dk2>
        <a:srgbClr val="332A86"/>
      </a:dk2>
      <a:lt2>
        <a:srgbClr val="C0CAC7"/>
      </a:lt2>
      <a:accent1>
        <a:srgbClr val="009ED1"/>
      </a:accent1>
      <a:accent2>
        <a:srgbClr val="43525A"/>
      </a:accent2>
      <a:accent3>
        <a:srgbClr val="27BDBE"/>
      </a:accent3>
      <a:accent4>
        <a:srgbClr val="909D93"/>
      </a:accent4>
      <a:accent5>
        <a:srgbClr val="76B043"/>
      </a:accent5>
      <a:accent6>
        <a:srgbClr val="F58220"/>
      </a:accent6>
      <a:hlink>
        <a:srgbClr val="6DCFF6"/>
      </a:hlink>
      <a:folHlink>
        <a:srgbClr val="2E83B7"/>
      </a:folHlink>
    </a:clrScheme>
    <a:fontScheme name="2021-BC-Brand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2021 BC-Brand">
      <a:dk1>
        <a:srgbClr val="000000"/>
      </a:dk1>
      <a:lt1>
        <a:srgbClr val="FFFFFF"/>
      </a:lt1>
      <a:dk2>
        <a:srgbClr val="332A86"/>
      </a:dk2>
      <a:lt2>
        <a:srgbClr val="C0CAC7"/>
      </a:lt2>
      <a:accent1>
        <a:srgbClr val="009ED1"/>
      </a:accent1>
      <a:accent2>
        <a:srgbClr val="43525A"/>
      </a:accent2>
      <a:accent3>
        <a:srgbClr val="27BDBE"/>
      </a:accent3>
      <a:accent4>
        <a:srgbClr val="909D93"/>
      </a:accent4>
      <a:accent5>
        <a:srgbClr val="76B043"/>
      </a:accent5>
      <a:accent6>
        <a:srgbClr val="F58220"/>
      </a:accent6>
      <a:hlink>
        <a:srgbClr val="6DCFF6"/>
      </a:hlink>
      <a:folHlink>
        <a:srgbClr val="2E83B7"/>
      </a:folHlink>
    </a:clrScheme>
    <a:fontScheme name="2021-BC-Brand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2021 BC-Brand">
    <a:dk1>
      <a:srgbClr val="000000"/>
    </a:dk1>
    <a:lt1>
      <a:srgbClr val="FFFFFF"/>
    </a:lt1>
    <a:dk2>
      <a:srgbClr val="332A86"/>
    </a:dk2>
    <a:lt2>
      <a:srgbClr val="C0CAC7"/>
    </a:lt2>
    <a:accent1>
      <a:srgbClr val="009ED1"/>
    </a:accent1>
    <a:accent2>
      <a:srgbClr val="43525A"/>
    </a:accent2>
    <a:accent3>
      <a:srgbClr val="27BDBE"/>
    </a:accent3>
    <a:accent4>
      <a:srgbClr val="909D93"/>
    </a:accent4>
    <a:accent5>
      <a:srgbClr val="76B043"/>
    </a:accent5>
    <a:accent6>
      <a:srgbClr val="F58220"/>
    </a:accent6>
    <a:hlink>
      <a:srgbClr val="6DCFF6"/>
    </a:hlink>
    <a:folHlink>
      <a:srgbClr val="2E83B7"/>
    </a:folHlink>
  </a:clrScheme>
</a:themeOverride>
</file>

<file path=ppt/theme/themeOverride2.xml><?xml version="1.0" encoding="utf-8"?>
<a:themeOverride xmlns:a="http://schemas.openxmlformats.org/drawingml/2006/main">
  <a:clrScheme name="2021 BC-Brand">
    <a:dk1>
      <a:srgbClr val="000000"/>
    </a:dk1>
    <a:lt1>
      <a:srgbClr val="FFFFFF"/>
    </a:lt1>
    <a:dk2>
      <a:srgbClr val="332A86"/>
    </a:dk2>
    <a:lt2>
      <a:srgbClr val="C0CAC7"/>
    </a:lt2>
    <a:accent1>
      <a:srgbClr val="009ED1"/>
    </a:accent1>
    <a:accent2>
      <a:srgbClr val="43525A"/>
    </a:accent2>
    <a:accent3>
      <a:srgbClr val="27BDBE"/>
    </a:accent3>
    <a:accent4>
      <a:srgbClr val="909D93"/>
    </a:accent4>
    <a:accent5>
      <a:srgbClr val="76B043"/>
    </a:accent5>
    <a:accent6>
      <a:srgbClr val="F58220"/>
    </a:accent6>
    <a:hlink>
      <a:srgbClr val="6DCFF6"/>
    </a:hlink>
    <a:folHlink>
      <a:srgbClr val="2E83B7"/>
    </a:folHlink>
  </a:clrScheme>
</a:themeOverride>
</file>

<file path=ppt/theme/themeOverride3.xml><?xml version="1.0" encoding="utf-8"?>
<a:themeOverride xmlns:a="http://schemas.openxmlformats.org/drawingml/2006/main">
  <a:clrScheme name="2021 BC-Brand">
    <a:dk1>
      <a:srgbClr val="000000"/>
    </a:dk1>
    <a:lt1>
      <a:srgbClr val="FFFFFF"/>
    </a:lt1>
    <a:dk2>
      <a:srgbClr val="332A86"/>
    </a:dk2>
    <a:lt2>
      <a:srgbClr val="C0CAC7"/>
    </a:lt2>
    <a:accent1>
      <a:srgbClr val="009ED1"/>
    </a:accent1>
    <a:accent2>
      <a:srgbClr val="43525A"/>
    </a:accent2>
    <a:accent3>
      <a:srgbClr val="27BDBE"/>
    </a:accent3>
    <a:accent4>
      <a:srgbClr val="909D93"/>
    </a:accent4>
    <a:accent5>
      <a:srgbClr val="76B043"/>
    </a:accent5>
    <a:accent6>
      <a:srgbClr val="F58220"/>
    </a:accent6>
    <a:hlink>
      <a:srgbClr val="6DCFF6"/>
    </a:hlink>
    <a:folHlink>
      <a:srgbClr val="2E83B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8BEFDC8B8D9748A62783BC579BC07D" ma:contentTypeVersion="14" ma:contentTypeDescription="Create a new document." ma:contentTypeScope="" ma:versionID="fcd7a13bed415c74ae5cd8ea80ab52e6">
  <xsd:schema xmlns:xsd="http://www.w3.org/2001/XMLSchema" xmlns:xs="http://www.w3.org/2001/XMLSchema" xmlns:p="http://schemas.microsoft.com/office/2006/metadata/properties" xmlns:ns2="fb6e3009-5768-481d-8e05-458e24ecf95a" xmlns:ns3="eeda8cf1-47e8-4176-bc9b-1798326a9ef2" targetNamespace="http://schemas.microsoft.com/office/2006/metadata/properties" ma:root="true" ma:fieldsID="b0bdf29160d35b6d67c91127f92b0017" ns2:_="" ns3:_="">
    <xsd:import namespace="fb6e3009-5768-481d-8e05-458e24ecf95a"/>
    <xsd:import namespace="eeda8cf1-47e8-4176-bc9b-1798326a9e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6e3009-5768-481d-8e05-458e24ecf9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c4e1c1e-bac0-4b76-8556-135f3febef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da8cf1-47e8-4176-bc9b-1798326a9e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246fbc7-411a-4b23-bb41-446de8c68833}" ma:internalName="TaxCatchAll" ma:showField="CatchAllData" ma:web="eeda8cf1-47e8-4176-bc9b-1798326a9e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eda8cf1-47e8-4176-bc9b-1798326a9ef2" xsi:nil="true"/>
    <lcf76f155ced4ddcb4097134ff3c332f xmlns="fb6e3009-5768-481d-8e05-458e24ecf95a">
      <Terms xmlns="http://schemas.microsoft.com/office/infopath/2007/PartnerControls"/>
    </lcf76f155ced4ddcb4097134ff3c332f>
    <SharedWithUsers xmlns="eeda8cf1-47e8-4176-bc9b-1798326a9ef2">
      <UserInfo>
        <DisplayName>Rachel Mitzlaff</DisplayName>
        <AccountId>74</AccountId>
        <AccountType/>
      </UserInfo>
      <UserInfo>
        <DisplayName>Jose Jimenez</DisplayName>
        <AccountId>22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6FAA61E-4F72-4CE5-8C93-43959261BD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5780E9-B1F6-429F-A58A-341427F7ED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6e3009-5768-481d-8e05-458e24ecf95a"/>
    <ds:schemaRef ds:uri="eeda8cf1-47e8-4176-bc9b-1798326a9e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36BF15-F6C4-4782-A289-128DCBAFC576}">
  <ds:schemaRefs>
    <ds:schemaRef ds:uri="eeda8cf1-47e8-4176-bc9b-1798326a9ef2"/>
    <ds:schemaRef ds:uri="fb6e3009-5768-481d-8e05-458e24ecf9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ae29e37d-a8a4-4222-a804-8a2bb3536c03}" enabled="1" method="Standard" siteId="{cb2bab3d-7d90-44ea-9e31-531011b1213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1_BC_Presentation</Template>
  <TotalTime>3572</TotalTime>
  <Words>1265</Words>
  <Application>Microsoft Office PowerPoint</Application>
  <PresentationFormat>Widescreen</PresentationFormat>
  <Paragraphs>309</Paragraphs>
  <Slides>33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BC Layouts</vt:lpstr>
      <vt:lpstr>BC Covers and Dividers</vt:lpstr>
      <vt:lpstr>#7_Dark Gray</vt:lpstr>
      <vt:lpstr>PowerPoint Presentation</vt:lpstr>
      <vt:lpstr>Agenda</vt:lpstr>
      <vt:lpstr>Conventional Activated Sludge Process</vt:lpstr>
      <vt:lpstr>Choosing MBR over ASP</vt:lpstr>
      <vt:lpstr>Membrane Bioreactor</vt:lpstr>
      <vt:lpstr>MBR Advantages                                  MBR Disadvantages</vt:lpstr>
      <vt:lpstr>MBR Disadvantages</vt:lpstr>
      <vt:lpstr>Energy Requirements in MBR</vt:lpstr>
      <vt:lpstr>Benefits of MBRs</vt:lpstr>
      <vt:lpstr>MBR Process Operations</vt:lpstr>
      <vt:lpstr>MBR – MLSS and Aeration</vt:lpstr>
      <vt:lpstr>Process Considerations Pretreatment</vt:lpstr>
      <vt:lpstr>Process Considerations Biological Process</vt:lpstr>
      <vt:lpstr>Aeration control technologies</vt:lpstr>
      <vt:lpstr>Aeration Control Technologies for Biological Process Energy Reduction</vt:lpstr>
      <vt:lpstr>DO Cascade Control Loops</vt:lpstr>
      <vt:lpstr>Ammonia Based Aeration Control (ABAC) Feedback ABAC</vt:lpstr>
      <vt:lpstr>Ammonia versus NOx (AvN) Control </vt:lpstr>
      <vt:lpstr>On-line Instrumentation for Nitrogen Removal</vt:lpstr>
      <vt:lpstr>Energy Reduction Using Aeration Controls</vt:lpstr>
      <vt:lpstr>MBR + Densified Activated Sludge</vt:lpstr>
      <vt:lpstr>MBR + densification = memDENSE</vt:lpstr>
      <vt:lpstr>What does densification do? Separation of undesirable biomass</vt:lpstr>
      <vt:lpstr>What does densification do? Improved and stabilized bio-process</vt:lpstr>
      <vt:lpstr>What does densification do? Particle size distribution</vt:lpstr>
      <vt:lpstr>What does densification do? Densified MBR – effect on permeability</vt:lpstr>
      <vt:lpstr>Peak flow management </vt:lpstr>
      <vt:lpstr>Process Analysis and Selection</vt:lpstr>
      <vt:lpstr>Wet Weather Management Opportunities</vt:lpstr>
      <vt:lpstr>King County’s Brightwater WWTP Split Treatment</vt:lpstr>
      <vt:lpstr>City of San Mateo, CA Nutrient Removal and Wet Weather Flow Management Upgrades</vt:lpstr>
      <vt:lpstr>Thank you.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Cycle at a Wastewater Facility</dc:title>
  <dc:creator>Kristin ONeill</dc:creator>
  <cp:lastModifiedBy>Jose Jimenez</cp:lastModifiedBy>
  <cp:revision>10</cp:revision>
  <dcterms:created xsi:type="dcterms:W3CDTF">2023-03-31T16:36:34Z</dcterms:created>
  <dcterms:modified xsi:type="dcterms:W3CDTF">2024-03-22T14:23:46Z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e29e37d-a8a4-4222-a804-8a2bb3536c03_Enabled">
    <vt:lpwstr>true</vt:lpwstr>
  </property>
  <property fmtid="{D5CDD505-2E9C-101B-9397-08002B2CF9AE}" pid="3" name="MSIP_Label_ae29e37d-a8a4-4222-a804-8a2bb3536c03_SetDate">
    <vt:lpwstr>2021-06-24T18:02:12Z</vt:lpwstr>
  </property>
  <property fmtid="{D5CDD505-2E9C-101B-9397-08002B2CF9AE}" pid="4" name="MSIP_Label_ae29e37d-a8a4-4222-a804-8a2bb3536c03_Method">
    <vt:lpwstr>Standard</vt:lpwstr>
  </property>
  <property fmtid="{D5CDD505-2E9C-101B-9397-08002B2CF9AE}" pid="5" name="MSIP_Label_ae29e37d-a8a4-4222-a804-8a2bb3536c03_Name">
    <vt:lpwstr>General (Default)</vt:lpwstr>
  </property>
  <property fmtid="{D5CDD505-2E9C-101B-9397-08002B2CF9AE}" pid="6" name="MSIP_Label_ae29e37d-a8a4-4222-a804-8a2bb3536c03_SiteId">
    <vt:lpwstr>cb2bab3d-7d90-44ea-9e31-531011b1213d</vt:lpwstr>
  </property>
  <property fmtid="{D5CDD505-2E9C-101B-9397-08002B2CF9AE}" pid="7" name="MSIP_Label_ae29e37d-a8a4-4222-a804-8a2bb3536c03_ActionId">
    <vt:lpwstr>1f169a89-fb09-4027-8436-2b1b2d54a594</vt:lpwstr>
  </property>
  <property fmtid="{D5CDD505-2E9C-101B-9397-08002B2CF9AE}" pid="8" name="MSIP_Label_ae29e37d-a8a4-4222-a804-8a2bb3536c03_ContentBits">
    <vt:lpwstr>0</vt:lpwstr>
  </property>
  <property fmtid="{D5CDD505-2E9C-101B-9397-08002B2CF9AE}" pid="9" name="ContentTypeId">
    <vt:lpwstr>0x010100608BEFDC8B8D9748A62783BC579BC07D</vt:lpwstr>
  </property>
  <property fmtid="{D5CDD505-2E9C-101B-9397-08002B2CF9AE}" pid="10" name="MediaServiceImageTags">
    <vt:lpwstr/>
  </property>
</Properties>
</file>